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modernComment_3561_9C9C5AC.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handoutMasterIdLst>
    <p:handoutMasterId r:id="rId30"/>
  </p:handoutMasterIdLst>
  <p:sldIdLst>
    <p:sldId id="256" r:id="rId5"/>
    <p:sldId id="280" r:id="rId6"/>
    <p:sldId id="257" r:id="rId7"/>
    <p:sldId id="13660" r:id="rId8"/>
    <p:sldId id="13661" r:id="rId9"/>
    <p:sldId id="13662" r:id="rId10"/>
    <p:sldId id="13663" r:id="rId11"/>
    <p:sldId id="13664" r:id="rId12"/>
    <p:sldId id="13665" r:id="rId13"/>
    <p:sldId id="262" r:id="rId14"/>
    <p:sldId id="13666" r:id="rId15"/>
    <p:sldId id="13667" r:id="rId16"/>
    <p:sldId id="13668" r:id="rId17"/>
    <p:sldId id="13669" r:id="rId18"/>
    <p:sldId id="269" r:id="rId19"/>
    <p:sldId id="13670" r:id="rId20"/>
    <p:sldId id="13671" r:id="rId21"/>
    <p:sldId id="13673" r:id="rId22"/>
    <p:sldId id="258" r:id="rId23"/>
    <p:sldId id="13672" r:id="rId24"/>
    <p:sldId id="598" r:id="rId25"/>
    <p:sldId id="596" r:id="rId26"/>
    <p:sldId id="593"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683C3E-1833-CA2B-70BA-1CBB12B2983E}" name="Pearl Okungbowa" initials="PO" userId="S::Pearl.Okungbowa@ashfieldhealth.com::f22b8a7a-2742-423b-a477-363a4c17711c" providerId="AD"/>
  <p188:author id="{742AAA5B-4D39-0499-ED00-5BB7ECC477B4}" name="Popovic, Branko /DE" initials="PB/" userId="S::Branko.Popovic@sanofi.com::1bc4e505-0fa0-4500-a521-42dabbaf1e71" providerId="AD"/>
  <p188:author id="{8EF50AB0-8B37-DD76-AE6D-1ABC027630AC}" name="Susan Jalicy" initials="SJ" userId="Susan Jalicy" providerId="None"/>
  <p188:author id="{FFE47EE6-A2F0-13A5-8EE8-3661DB1849A6}" name="Medical Writer" initials="MW" userId="Medical Writer" providerId="None"/>
  <p188:author id="{F84127F2-1594-D0D8-9308-CE49CA26D74A}" name="Emily Smyth" initials="ES" userId="S::Emily.Smyth@ashfieldmedcomms.com::739fc97e-c9f6-419a-ab68-153e3fd3142a" providerId="AD"/>
  <p188:author id="{872118F9-1E13-40F3-99EA-D82307A63115}" name="Zakithi Mkhize" initials="ZM" userId="S::Zakithi.Mkhize@ashfieldmedcomms.com::ab03e905-93f1-47ac-bc1e-35b2bac5920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8B3A3A-54A6-FF34-A6B3-1E7FB3C4CEA8}" v="2" dt="2023-09-14T07:40:39.936"/>
    <p1510:client id="{4BE0ECB1-3E6C-8D42-C7C2-90C066C7F6EF}" v="1" dt="2024-01-10T12:51:31.266"/>
    <p1510:client id="{E6B4BC2C-AB48-4117-8FA4-1AEAE658DC03}" v="6" dt="2023-07-10T22:26:34.2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2" d="100"/>
          <a:sy n="112" d="100"/>
        </p:scale>
        <p:origin x="354" y="9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8328"/>
    </p:cViewPr>
  </p:sorterViewPr>
  <p:notesViewPr>
    <p:cSldViewPr snapToGrid="0">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swami, Debayan /IN" userId="ee59028d-6199-4e66-80ba-d66aa6527f9f" providerId="ADAL" clId="{E6B4BC2C-AB48-4117-8FA4-1AEAE658DC03}"/>
    <pc:docChg chg="undo custSel modSld">
      <pc:chgData name="Goswami, Debayan /IN" userId="ee59028d-6199-4e66-80ba-d66aa6527f9f" providerId="ADAL" clId="{E6B4BC2C-AB48-4117-8FA4-1AEAE658DC03}" dt="2023-07-10T22:26:34.213" v="11" actId="164"/>
      <pc:docMkLst>
        <pc:docMk/>
      </pc:docMkLst>
      <pc:sldChg chg="modSp mod">
        <pc:chgData name="Goswami, Debayan /IN" userId="ee59028d-6199-4e66-80ba-d66aa6527f9f" providerId="ADAL" clId="{E6B4BC2C-AB48-4117-8FA4-1AEAE658DC03}" dt="2023-07-09T21:40:25.128" v="7" actId="732"/>
        <pc:sldMkLst>
          <pc:docMk/>
          <pc:sldMk cId="1590463623" sldId="258"/>
        </pc:sldMkLst>
        <pc:picChg chg="mod modCrop">
          <ac:chgData name="Goswami, Debayan /IN" userId="ee59028d-6199-4e66-80ba-d66aa6527f9f" providerId="ADAL" clId="{E6B4BC2C-AB48-4117-8FA4-1AEAE658DC03}" dt="2023-07-09T21:40:25.128" v="7" actId="732"/>
          <ac:picMkLst>
            <pc:docMk/>
            <pc:sldMk cId="1590463623" sldId="258"/>
            <ac:picMk id="4" creationId="{C8B76B20-1866-C17D-8136-58F6CA0BC0FB}"/>
          </ac:picMkLst>
        </pc:picChg>
      </pc:sldChg>
      <pc:sldChg chg="addSp delSp modSp mod">
        <pc:chgData name="Goswami, Debayan /IN" userId="ee59028d-6199-4e66-80ba-d66aa6527f9f" providerId="ADAL" clId="{E6B4BC2C-AB48-4117-8FA4-1AEAE658DC03}" dt="2023-07-10T22:26:34.213" v="11" actId="164"/>
        <pc:sldMkLst>
          <pc:docMk/>
          <pc:sldMk cId="2777096648" sldId="13673"/>
        </pc:sldMkLst>
        <pc:spChg chg="mod topLvl">
          <ac:chgData name="Goswami, Debayan /IN" userId="ee59028d-6199-4e66-80ba-d66aa6527f9f" providerId="ADAL" clId="{E6B4BC2C-AB48-4117-8FA4-1AEAE658DC03}" dt="2023-07-10T22:26:18.691" v="10" actId="165"/>
          <ac:spMkLst>
            <pc:docMk/>
            <pc:sldMk cId="2777096648" sldId="13673"/>
            <ac:spMk id="45" creationId="{B5EA45DF-D293-A957-54FB-CB558A828957}"/>
          </ac:spMkLst>
        </pc:spChg>
        <pc:spChg chg="mod topLvl">
          <ac:chgData name="Goswami, Debayan /IN" userId="ee59028d-6199-4e66-80ba-d66aa6527f9f" providerId="ADAL" clId="{E6B4BC2C-AB48-4117-8FA4-1AEAE658DC03}" dt="2023-07-10T22:26:18.691" v="10" actId="165"/>
          <ac:spMkLst>
            <pc:docMk/>
            <pc:sldMk cId="2777096648" sldId="13673"/>
            <ac:spMk id="46" creationId="{38BC2225-0B05-3CFA-83B1-5CEC58A50C44}"/>
          </ac:spMkLst>
        </pc:spChg>
        <pc:spChg chg="mod topLvl">
          <ac:chgData name="Goswami, Debayan /IN" userId="ee59028d-6199-4e66-80ba-d66aa6527f9f" providerId="ADAL" clId="{E6B4BC2C-AB48-4117-8FA4-1AEAE658DC03}" dt="2023-07-10T22:26:34.213" v="11" actId="164"/>
          <ac:spMkLst>
            <pc:docMk/>
            <pc:sldMk cId="2777096648" sldId="13673"/>
            <ac:spMk id="47" creationId="{8C53A014-2B7F-E27B-440A-DCE518732EDC}"/>
          </ac:spMkLst>
        </pc:spChg>
        <pc:spChg chg="mod topLvl">
          <ac:chgData name="Goswami, Debayan /IN" userId="ee59028d-6199-4e66-80ba-d66aa6527f9f" providerId="ADAL" clId="{E6B4BC2C-AB48-4117-8FA4-1AEAE658DC03}" dt="2023-07-10T22:26:18.691" v="10" actId="165"/>
          <ac:spMkLst>
            <pc:docMk/>
            <pc:sldMk cId="2777096648" sldId="13673"/>
            <ac:spMk id="49" creationId="{EC8DB0F1-E087-F1FE-A300-7F733C82B83C}"/>
          </ac:spMkLst>
        </pc:spChg>
        <pc:spChg chg="mod topLvl">
          <ac:chgData name="Goswami, Debayan /IN" userId="ee59028d-6199-4e66-80ba-d66aa6527f9f" providerId="ADAL" clId="{E6B4BC2C-AB48-4117-8FA4-1AEAE658DC03}" dt="2023-07-10T22:26:18.691" v="10" actId="165"/>
          <ac:spMkLst>
            <pc:docMk/>
            <pc:sldMk cId="2777096648" sldId="13673"/>
            <ac:spMk id="50" creationId="{FD081CE2-54E8-6D86-5ACC-E15275483110}"/>
          </ac:spMkLst>
        </pc:spChg>
        <pc:spChg chg="mod topLvl">
          <ac:chgData name="Goswami, Debayan /IN" userId="ee59028d-6199-4e66-80ba-d66aa6527f9f" providerId="ADAL" clId="{E6B4BC2C-AB48-4117-8FA4-1AEAE658DC03}" dt="2023-07-10T22:26:18.691" v="10" actId="165"/>
          <ac:spMkLst>
            <pc:docMk/>
            <pc:sldMk cId="2777096648" sldId="13673"/>
            <ac:spMk id="51" creationId="{57B4B233-4064-F221-8E6B-6F073FE3094F}"/>
          </ac:spMkLst>
        </pc:spChg>
        <pc:spChg chg="mod topLvl">
          <ac:chgData name="Goswami, Debayan /IN" userId="ee59028d-6199-4e66-80ba-d66aa6527f9f" providerId="ADAL" clId="{E6B4BC2C-AB48-4117-8FA4-1AEAE658DC03}" dt="2023-07-10T22:26:18.691" v="10" actId="165"/>
          <ac:spMkLst>
            <pc:docMk/>
            <pc:sldMk cId="2777096648" sldId="13673"/>
            <ac:spMk id="53" creationId="{8AA5613C-AABB-A98C-45E4-DB86024C2AAB}"/>
          </ac:spMkLst>
        </pc:spChg>
        <pc:spChg chg="mod topLvl">
          <ac:chgData name="Goswami, Debayan /IN" userId="ee59028d-6199-4e66-80ba-d66aa6527f9f" providerId="ADAL" clId="{E6B4BC2C-AB48-4117-8FA4-1AEAE658DC03}" dt="2023-07-10T22:26:18.691" v="10" actId="165"/>
          <ac:spMkLst>
            <pc:docMk/>
            <pc:sldMk cId="2777096648" sldId="13673"/>
            <ac:spMk id="54" creationId="{548F8377-457D-2170-DDB7-87E27F818373}"/>
          </ac:spMkLst>
        </pc:spChg>
        <pc:spChg chg="mod topLvl">
          <ac:chgData name="Goswami, Debayan /IN" userId="ee59028d-6199-4e66-80ba-d66aa6527f9f" providerId="ADAL" clId="{E6B4BC2C-AB48-4117-8FA4-1AEAE658DC03}" dt="2023-07-10T22:26:18.691" v="10" actId="165"/>
          <ac:spMkLst>
            <pc:docMk/>
            <pc:sldMk cId="2777096648" sldId="13673"/>
            <ac:spMk id="55" creationId="{67C4922E-1F17-14EB-47C4-C19EE54DE741}"/>
          </ac:spMkLst>
        </pc:spChg>
        <pc:spChg chg="mod topLvl">
          <ac:chgData name="Goswami, Debayan /IN" userId="ee59028d-6199-4e66-80ba-d66aa6527f9f" providerId="ADAL" clId="{E6B4BC2C-AB48-4117-8FA4-1AEAE658DC03}" dt="2023-07-10T22:26:18.691" v="10" actId="165"/>
          <ac:spMkLst>
            <pc:docMk/>
            <pc:sldMk cId="2777096648" sldId="13673"/>
            <ac:spMk id="57" creationId="{CFEA958E-4528-3E76-A15F-794E3ACDE659}"/>
          </ac:spMkLst>
        </pc:spChg>
        <pc:spChg chg="mod topLvl">
          <ac:chgData name="Goswami, Debayan /IN" userId="ee59028d-6199-4e66-80ba-d66aa6527f9f" providerId="ADAL" clId="{E6B4BC2C-AB48-4117-8FA4-1AEAE658DC03}" dt="2023-07-10T22:26:18.691" v="10" actId="165"/>
          <ac:spMkLst>
            <pc:docMk/>
            <pc:sldMk cId="2777096648" sldId="13673"/>
            <ac:spMk id="58" creationId="{29AB739C-FAE6-058A-888E-2794EEA774B7}"/>
          </ac:spMkLst>
        </pc:spChg>
        <pc:spChg chg="mod topLvl">
          <ac:chgData name="Goswami, Debayan /IN" userId="ee59028d-6199-4e66-80ba-d66aa6527f9f" providerId="ADAL" clId="{E6B4BC2C-AB48-4117-8FA4-1AEAE658DC03}" dt="2023-07-10T22:26:18.691" v="10" actId="165"/>
          <ac:spMkLst>
            <pc:docMk/>
            <pc:sldMk cId="2777096648" sldId="13673"/>
            <ac:spMk id="59" creationId="{7CD7829C-E918-EE3E-FCCC-05E3B822F8D8}"/>
          </ac:spMkLst>
        </pc:spChg>
        <pc:spChg chg="mod topLvl">
          <ac:chgData name="Goswami, Debayan /IN" userId="ee59028d-6199-4e66-80ba-d66aa6527f9f" providerId="ADAL" clId="{E6B4BC2C-AB48-4117-8FA4-1AEAE658DC03}" dt="2023-07-10T22:26:18.691" v="10" actId="165"/>
          <ac:spMkLst>
            <pc:docMk/>
            <pc:sldMk cId="2777096648" sldId="13673"/>
            <ac:spMk id="76" creationId="{197DC47C-4127-9F1A-D3D3-547CD5712399}"/>
          </ac:spMkLst>
        </pc:spChg>
        <pc:spChg chg="mod topLvl">
          <ac:chgData name="Goswami, Debayan /IN" userId="ee59028d-6199-4e66-80ba-d66aa6527f9f" providerId="ADAL" clId="{E6B4BC2C-AB48-4117-8FA4-1AEAE658DC03}" dt="2023-07-10T22:26:18.691" v="10" actId="165"/>
          <ac:spMkLst>
            <pc:docMk/>
            <pc:sldMk cId="2777096648" sldId="13673"/>
            <ac:spMk id="77" creationId="{A1605F65-C9E6-2A13-BF2F-1343797B34A2}"/>
          </ac:spMkLst>
        </pc:spChg>
        <pc:spChg chg="mod topLvl">
          <ac:chgData name="Goswami, Debayan /IN" userId="ee59028d-6199-4e66-80ba-d66aa6527f9f" providerId="ADAL" clId="{E6B4BC2C-AB48-4117-8FA4-1AEAE658DC03}" dt="2023-07-10T22:26:18.691" v="10" actId="165"/>
          <ac:spMkLst>
            <pc:docMk/>
            <pc:sldMk cId="2777096648" sldId="13673"/>
            <ac:spMk id="79" creationId="{4F14613C-D02E-4E92-2A68-B3BB2ECD3B45}"/>
          </ac:spMkLst>
        </pc:spChg>
        <pc:spChg chg="mod topLvl">
          <ac:chgData name="Goswami, Debayan /IN" userId="ee59028d-6199-4e66-80ba-d66aa6527f9f" providerId="ADAL" clId="{E6B4BC2C-AB48-4117-8FA4-1AEAE658DC03}" dt="2023-07-10T22:26:18.691" v="10" actId="165"/>
          <ac:spMkLst>
            <pc:docMk/>
            <pc:sldMk cId="2777096648" sldId="13673"/>
            <ac:spMk id="82" creationId="{EF659C13-8CBC-1304-5F5A-71FEC52BB154}"/>
          </ac:spMkLst>
        </pc:spChg>
        <pc:grpChg chg="add mod">
          <ac:chgData name="Goswami, Debayan /IN" userId="ee59028d-6199-4e66-80ba-d66aa6527f9f" providerId="ADAL" clId="{E6B4BC2C-AB48-4117-8FA4-1AEAE658DC03}" dt="2023-07-10T22:26:34.213" v="11" actId="164"/>
          <ac:grpSpMkLst>
            <pc:docMk/>
            <pc:sldMk cId="2777096648" sldId="13673"/>
            <ac:grpSpMk id="5" creationId="{D1B81D41-30F7-B1CF-4047-B5DF1B4C3DE8}"/>
          </ac:grpSpMkLst>
        </pc:grpChg>
        <pc:grpChg chg="del">
          <ac:chgData name="Goswami, Debayan /IN" userId="ee59028d-6199-4e66-80ba-d66aa6527f9f" providerId="ADAL" clId="{E6B4BC2C-AB48-4117-8FA4-1AEAE658DC03}" dt="2023-07-10T22:26:18.691" v="10" actId="165"/>
          <ac:grpSpMkLst>
            <pc:docMk/>
            <pc:sldMk cId="2777096648" sldId="13673"/>
            <ac:grpSpMk id="85" creationId="{FB97DE74-489E-5734-651E-5DD5270ADA2B}"/>
          </ac:grpSpMkLst>
        </pc:grpChg>
        <pc:picChg chg="mod">
          <ac:chgData name="Goswami, Debayan /IN" userId="ee59028d-6199-4e66-80ba-d66aa6527f9f" providerId="ADAL" clId="{E6B4BC2C-AB48-4117-8FA4-1AEAE658DC03}" dt="2023-07-10T22:26:34.213" v="11" actId="164"/>
          <ac:picMkLst>
            <pc:docMk/>
            <pc:sldMk cId="2777096648" sldId="13673"/>
            <ac:picMk id="92" creationId="{ED3E5699-F6F0-9D6E-42E1-66BE87AA3469}"/>
          </ac:picMkLst>
        </pc:picChg>
        <pc:cxnChg chg="mod topLvl">
          <ac:chgData name="Goswami, Debayan /IN" userId="ee59028d-6199-4e66-80ba-d66aa6527f9f" providerId="ADAL" clId="{E6B4BC2C-AB48-4117-8FA4-1AEAE658DC03}" dt="2023-07-10T22:26:18.691" v="10" actId="165"/>
          <ac:cxnSpMkLst>
            <pc:docMk/>
            <pc:sldMk cId="2777096648" sldId="13673"/>
            <ac:cxnSpMk id="48" creationId="{E9B65AEA-C3F6-5E5E-807D-AB71A590CCE4}"/>
          </ac:cxnSpMkLst>
        </pc:cxnChg>
        <pc:cxnChg chg="mod topLvl">
          <ac:chgData name="Goswami, Debayan /IN" userId="ee59028d-6199-4e66-80ba-d66aa6527f9f" providerId="ADAL" clId="{E6B4BC2C-AB48-4117-8FA4-1AEAE658DC03}" dt="2023-07-10T22:26:18.691" v="10" actId="165"/>
          <ac:cxnSpMkLst>
            <pc:docMk/>
            <pc:sldMk cId="2777096648" sldId="13673"/>
            <ac:cxnSpMk id="52" creationId="{3B6F828A-654D-E079-7EB4-3B0192A56FF3}"/>
          </ac:cxnSpMkLst>
        </pc:cxnChg>
        <pc:cxnChg chg="mod topLvl">
          <ac:chgData name="Goswami, Debayan /IN" userId="ee59028d-6199-4e66-80ba-d66aa6527f9f" providerId="ADAL" clId="{E6B4BC2C-AB48-4117-8FA4-1AEAE658DC03}" dt="2023-07-10T22:26:18.691" v="10" actId="165"/>
          <ac:cxnSpMkLst>
            <pc:docMk/>
            <pc:sldMk cId="2777096648" sldId="13673"/>
            <ac:cxnSpMk id="56" creationId="{87CA3636-8688-3DC5-5C88-72BE039C35C4}"/>
          </ac:cxnSpMkLst>
        </pc:cxnChg>
      </pc:sldChg>
    </pc:docChg>
  </pc:docChgLst>
  <pc:docChgLst>
    <pc:chgData name="Bhandari, Swati /IN" userId="S::swati.bhandari@sanofi.com::13333ca9-377b-4710-a300-7add9d57d09b" providerId="AD" clId="Web-{4BE0ECB1-3E6C-8D42-C7C2-90C066C7F6EF}"/>
    <pc:docChg chg="">
      <pc:chgData name="Bhandari, Swati /IN" userId="S::swati.bhandari@sanofi.com::13333ca9-377b-4710-a300-7add9d57d09b" providerId="AD" clId="Web-{4BE0ECB1-3E6C-8D42-C7C2-90C066C7F6EF}" dt="2024-01-10T12:51:31.266" v="0"/>
      <pc:docMkLst>
        <pc:docMk/>
      </pc:docMkLst>
      <pc:sldChg chg="delCm">
        <pc:chgData name="Bhandari, Swati /IN" userId="S::swati.bhandari@sanofi.com::13333ca9-377b-4710-a300-7add9d57d09b" providerId="AD" clId="Web-{4BE0ECB1-3E6C-8D42-C7C2-90C066C7F6EF}" dt="2024-01-10T12:51:31.266" v="0"/>
        <pc:sldMkLst>
          <pc:docMk/>
          <pc:sldMk cId="3273771338" sldId="283"/>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4BE0ECB1-3E6C-8D42-C7C2-90C066C7F6EF}" dt="2024-01-10T12:51:31.266" v="0"/>
              <pc2:cmMkLst xmlns:pc2="http://schemas.microsoft.com/office/powerpoint/2019/9/main/command">
                <pc:docMk/>
                <pc:sldMk cId="3273771338" sldId="283"/>
                <pc2:cmMk id="{908E134B-09A5-4BF4-B9AA-E8EC4656F643}"/>
              </pc2:cmMkLst>
            </pc226:cmChg>
          </p:ext>
        </pc:extLst>
      </pc:sldChg>
    </pc:docChg>
  </pc:docChgLst>
  <pc:docChgLst>
    <pc:chgData name="Mali, Yogesh /IN" userId="88c8778e-5c02-4a2e-8672-440832e2f998" providerId="ADAL" clId="{B7314235-E8E1-43DC-A933-FD31F539BF93}"/>
    <pc:docChg chg="modSld">
      <pc:chgData name="Mali, Yogesh /IN" userId="88c8778e-5c02-4a2e-8672-440832e2f998" providerId="ADAL" clId="{B7314235-E8E1-43DC-A933-FD31F539BF93}" dt="2023-06-19T14:18:17.712" v="9" actId="20577"/>
      <pc:docMkLst>
        <pc:docMk/>
      </pc:docMkLst>
      <pc:sldChg chg="modSp mod">
        <pc:chgData name="Mali, Yogesh /IN" userId="88c8778e-5c02-4a2e-8672-440832e2f998" providerId="ADAL" clId="{B7314235-E8E1-43DC-A933-FD31F539BF93}" dt="2023-06-19T14:18:17.712" v="9" actId="20577"/>
        <pc:sldMkLst>
          <pc:docMk/>
          <pc:sldMk cId="3798958950" sldId="256"/>
        </pc:sldMkLst>
        <pc:spChg chg="mod">
          <ac:chgData name="Mali, Yogesh /IN" userId="88c8778e-5c02-4a2e-8672-440832e2f998" providerId="ADAL" clId="{B7314235-E8E1-43DC-A933-FD31F539BF93}" dt="2023-06-19T14:18:17.712" v="9" actId="20577"/>
          <ac:spMkLst>
            <pc:docMk/>
            <pc:sldMk cId="3798958950" sldId="256"/>
            <ac:spMk id="7" creationId="{F063D330-C538-A7DA-C213-6E541589A46D}"/>
          </ac:spMkLst>
        </pc:spChg>
      </pc:sldChg>
    </pc:docChg>
  </pc:docChgLst>
  <pc:docChgLst>
    <pc:chgData name="Goswami, Debayan /IN" userId="S::debayan.goswami@sanofi.com::ee59028d-6199-4e66-80ba-d66aa6527f9f" providerId="AD" clId="Web-{75323986-63BC-835B-41F3-D82A2B548447}"/>
    <pc:docChg chg="modSld">
      <pc:chgData name="Goswami, Debayan /IN" userId="S::debayan.goswami@sanofi.com::ee59028d-6199-4e66-80ba-d66aa6527f9f" providerId="AD" clId="Web-{75323986-63BC-835B-41F3-D82A2B548447}" dt="2023-07-09T20:01:56.836" v="7" actId="1076"/>
      <pc:docMkLst>
        <pc:docMk/>
      </pc:docMkLst>
      <pc:sldChg chg="modSp">
        <pc:chgData name="Goswami, Debayan /IN" userId="S::debayan.goswami@sanofi.com::ee59028d-6199-4e66-80ba-d66aa6527f9f" providerId="AD" clId="Web-{75323986-63BC-835B-41F3-D82A2B548447}" dt="2023-07-09T20:01:56.836" v="7" actId="1076"/>
        <pc:sldMkLst>
          <pc:docMk/>
          <pc:sldMk cId="2881009848" sldId="13660"/>
        </pc:sldMkLst>
        <pc:spChg chg="mod">
          <ac:chgData name="Goswami, Debayan /IN" userId="S::debayan.goswami@sanofi.com::ee59028d-6199-4e66-80ba-d66aa6527f9f" providerId="AD" clId="Web-{75323986-63BC-835B-41F3-D82A2B548447}" dt="2023-07-09T20:01:56.836" v="7" actId="1076"/>
          <ac:spMkLst>
            <pc:docMk/>
            <pc:sldMk cId="2881009848" sldId="13660"/>
            <ac:spMk id="99" creationId="{3DAF49B4-C36B-4283-8135-8F9671F5C1C1}"/>
          </ac:spMkLst>
        </pc:spChg>
      </pc:sldChg>
      <pc:sldChg chg="modSp">
        <pc:chgData name="Goswami, Debayan /IN" userId="S::debayan.goswami@sanofi.com::ee59028d-6199-4e66-80ba-d66aa6527f9f" providerId="AD" clId="Web-{75323986-63BC-835B-41F3-D82A2B548447}" dt="2023-07-09T19:59:27.097" v="5" actId="1076"/>
        <pc:sldMkLst>
          <pc:docMk/>
          <pc:sldMk cId="178428395" sldId="13664"/>
        </pc:sldMkLst>
        <pc:grpChg chg="mod">
          <ac:chgData name="Goswami, Debayan /IN" userId="S::debayan.goswami@sanofi.com::ee59028d-6199-4e66-80ba-d66aa6527f9f" providerId="AD" clId="Web-{75323986-63BC-835B-41F3-D82A2B548447}" dt="2023-07-09T19:59:27.097" v="5" actId="1076"/>
          <ac:grpSpMkLst>
            <pc:docMk/>
            <pc:sldMk cId="178428395" sldId="13664"/>
            <ac:grpSpMk id="9" creationId="{24CC0163-A515-4E9F-AEB8-FABD9ED5506F}"/>
          </ac:grpSpMkLst>
        </pc:grpChg>
      </pc:sldChg>
    </pc:docChg>
  </pc:docChgLst>
  <pc:docChgLst>
    <pc:chgData name="Goswami, Debayan /IN" userId="S::debayan.goswami@sanofi.com::ee59028d-6199-4e66-80ba-d66aa6527f9f" providerId="AD" clId="Web-{30225E30-3E3D-4486-D7A3-FAC26B4F8F2F}"/>
    <pc:docChg chg="mod modMainMaster">
      <pc:chgData name="Goswami, Debayan /IN" userId="S::debayan.goswami@sanofi.com::ee59028d-6199-4e66-80ba-d66aa6527f9f" providerId="AD" clId="Web-{30225E30-3E3D-4486-D7A3-FAC26B4F8F2F}" dt="2023-07-06T11:56:04.521" v="1" actId="33475"/>
      <pc:docMkLst>
        <pc:docMk/>
      </pc:docMkLst>
      <pc:sldMasterChg chg="addSp">
        <pc:chgData name="Goswami, Debayan /IN" userId="S::debayan.goswami@sanofi.com::ee59028d-6199-4e66-80ba-d66aa6527f9f" providerId="AD" clId="Web-{30225E30-3E3D-4486-D7A3-FAC26B4F8F2F}" dt="2023-07-06T11:56:04.521" v="0" actId="33475"/>
        <pc:sldMasterMkLst>
          <pc:docMk/>
          <pc:sldMasterMk cId="3806124759" sldId="2147483660"/>
        </pc:sldMasterMkLst>
        <pc:spChg chg="add">
          <ac:chgData name="Goswami, Debayan /IN" userId="S::debayan.goswami@sanofi.com::ee59028d-6199-4e66-80ba-d66aa6527f9f" providerId="AD" clId="Web-{30225E30-3E3D-4486-D7A3-FAC26B4F8F2F}" dt="2023-07-06T11:56:04.521" v="0" actId="33475"/>
          <ac:spMkLst>
            <pc:docMk/>
            <pc:sldMasterMk cId="3806124759" sldId="2147483660"/>
            <ac:spMk id="10" creationId="{3B76B7C5-30B4-2697-AB8A-0C431994BFAB}"/>
          </ac:spMkLst>
        </pc:spChg>
      </pc:sldMasterChg>
    </pc:docChg>
  </pc:docChgLst>
  <pc:docChgLst>
    <pc:chgData name="Bhandari, Swati /IN" userId="S::swati.bhandari@sanofi.com::13333ca9-377b-4710-a300-7add9d57d09b" providerId="AD" clId="Web-{1D8B3A3A-54A6-FF34-A6B3-1E7FB3C4CEA8}"/>
    <pc:docChg chg="">
      <pc:chgData name="Bhandari, Swati /IN" userId="S::swati.bhandari@sanofi.com::13333ca9-377b-4710-a300-7add9d57d09b" providerId="AD" clId="Web-{1D8B3A3A-54A6-FF34-A6B3-1E7FB3C4CEA8}" dt="2023-09-14T07:40:39.936" v="1"/>
      <pc:docMkLst>
        <pc:docMk/>
      </pc:docMkLst>
      <pc:sldChg chg="delCm">
        <pc:chgData name="Bhandari, Swati /IN" userId="S::swati.bhandari@sanofi.com::13333ca9-377b-4710-a300-7add9d57d09b" providerId="AD" clId="Web-{1D8B3A3A-54A6-FF34-A6B3-1E7FB3C4CEA8}" dt="2023-09-14T07:40:39.936" v="1"/>
        <pc:sldMkLst>
          <pc:docMk/>
          <pc:sldMk cId="3798958950" sldId="256"/>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1D8B3A3A-54A6-FF34-A6B3-1E7FB3C4CEA8}" dt="2023-09-14T07:40:35.499" v="0"/>
              <pc2:cmMkLst xmlns:pc2="http://schemas.microsoft.com/office/powerpoint/2019/9/main/command">
                <pc:docMk/>
                <pc:sldMk cId="3798958950" sldId="256"/>
                <pc2:cmMk id="{A9106608-8863-45C2-BC50-D8319C7A48FC}"/>
              </pc2:cmMkLst>
            </pc226:cmChg>
            <pc226:cmChg xmlns:pc226="http://schemas.microsoft.com/office/powerpoint/2022/06/main/command" chg="del">
              <pc226:chgData name="Bhandari, Swati /IN" userId="S::swati.bhandari@sanofi.com::13333ca9-377b-4710-a300-7add9d57d09b" providerId="AD" clId="Web-{1D8B3A3A-54A6-FF34-A6B3-1E7FB3C4CEA8}" dt="2023-09-14T07:40:39.936" v="1"/>
              <pc2:cmMkLst xmlns:pc2="http://schemas.microsoft.com/office/powerpoint/2019/9/main/command">
                <pc:docMk/>
                <pc:sldMk cId="3798958950" sldId="256"/>
                <pc2:cmMk id="{1B9AFC1E-DCB8-426F-A784-EBB752FF5C23}"/>
              </pc2:cmMkLst>
            </pc226:cmChg>
          </p:ext>
        </pc:extLst>
      </pc:sldChg>
    </pc:docChg>
  </pc:docChgLst>
</pc:chgInfo>
</file>

<file path=ppt/comments/modernComment_3561_9C9C5AC.xml><?xml version="1.0" encoding="utf-8"?>
<p188:cmLst xmlns:a="http://schemas.openxmlformats.org/drawingml/2006/main" xmlns:r="http://schemas.openxmlformats.org/officeDocument/2006/relationships" xmlns:p188="http://schemas.microsoft.com/office/powerpoint/2018/8/main">
  <p188:cm id="{83DE4CAF-5B07-47DA-A8A8-691F8D4C8C30}" authorId="{FFE47EE6-A2F0-13A5-8EE8-3661DB1849A6}" created="2023-06-14T15:14:49.337">
    <ac:txMkLst xmlns:ac="http://schemas.microsoft.com/office/drawing/2013/main/command">
      <pc:docMk xmlns:pc="http://schemas.microsoft.com/office/powerpoint/2013/main/command"/>
      <pc:sldMk xmlns:pc="http://schemas.microsoft.com/office/powerpoint/2013/main/command" cId="164218284" sldId="13665"/>
      <ac:spMk id="28" creationId="{A8FBEC3E-0A48-52D4-E388-B6B8D31D3323}"/>
      <ac:txMk cp="31" len="3">
        <ac:context len="41" hash="2666639541"/>
      </ac:txMk>
    </ac:txMkLst>
    <p188:pos x="820973" y="543363"/>
    <p188:replyLst>
      <p188:reply id="{E26BD2DA-134E-4DEA-A7FC-C3DE6D9B5B38}" authorId="{FFE47EE6-A2F0-13A5-8EE8-3661DB1849A6}" created="2023-06-14T15:14:59.687">
        <p188:txBody>
          <a:bodyPr/>
          <a:lstStyle/>
          <a:p>
            <a:r>
              <a:rPr lang="en-GB"/>
              <a:t>CIMT added to footnote as requested</a:t>
            </a:r>
          </a:p>
        </p188:txBody>
      </p188:reply>
      <p188:reply id="{CDF77ABE-ABCB-479B-ADFC-403052668761}" authorId="{FFE47EE6-A2F0-13A5-8EE8-3661DB1849A6}" created="2023-06-16T13:21:15.028">
        <p188:txBody>
          <a:bodyPr/>
          <a:lstStyle/>
          <a:p>
            <a:r>
              <a:rPr lang="en-GB"/>
              <a:t>CS added</a:t>
            </a:r>
          </a:p>
        </p188:txBody>
      </p188:reply>
    </p188:replyLst>
    <p188:txBody>
      <a:bodyPr/>
      <a:lstStyle/>
      <a:p>
        <a:r>
          <a:rPr lang="en-GB"/>
          <a:t>1. (CIMT; CS
Mandatory to be added to footnotes [Thomas
Pongratz]</a:t>
        </a:r>
      </a:p>
    </p188:txBody>
  </p188:cm>
  <p188:cm id="{ABC1C58D-2997-419C-B9CA-2C6FC4229BB1}" authorId="{FFE47EE6-A2F0-13A5-8EE8-3661DB1849A6}" created="2023-06-14T15:16:08.721">
    <ac:txMkLst xmlns:ac="http://schemas.microsoft.com/office/drawing/2013/main/command">
      <pc:docMk xmlns:pc="http://schemas.microsoft.com/office/powerpoint/2013/main/command"/>
      <pc:sldMk xmlns:pc="http://schemas.microsoft.com/office/powerpoint/2013/main/command" cId="164218284" sldId="13665"/>
      <ac:spMk id="29" creationId="{AAA8506F-FD74-7180-8EE4-4515A28A62DD}"/>
      <ac:txMk cp="28" len="5">
        <ac:context len="36" hash="3931083430"/>
      </ac:txMk>
    </ac:txMkLst>
    <p188:pos x="904072" y="539827"/>
    <p188:replyLst>
      <p188:reply id="{B1A7B139-BEB5-4FA4-A28E-61E3A37D4B6A}" authorId="{FFE47EE6-A2F0-13A5-8EE8-3661DB1849A6}" created="2023-06-14T15:16:20.905">
        <p188:txBody>
          <a:bodyPr/>
          <a:lstStyle/>
          <a:p>
            <a:r>
              <a:rPr lang="en-GB"/>
              <a:t>MAFLD added to footnotes as reqested</a:t>
            </a:r>
          </a:p>
        </p188:txBody>
      </p188:reply>
    </p188:replyLst>
    <p188:txBody>
      <a:bodyPr/>
      <a:lstStyle/>
      <a:p>
        <a:r>
          <a:rPr lang="en-GB"/>
          <a:t>2. MAFLD
Mandatory to be added to footnotes [Thomas
Pongratz]</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163190-5795-608B-04EE-01711DDAAF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6D5F660-8775-8E76-91B1-77E5477DD8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E0B5-5FDE-4C47-B1A9-28EB1F50295B}" type="datetimeFigureOut">
              <a:rPr lang="en-GB" smtClean="0"/>
              <a:t>10/01/2024</a:t>
            </a:fld>
            <a:endParaRPr lang="en-GB"/>
          </a:p>
        </p:txBody>
      </p:sp>
      <p:sp>
        <p:nvSpPr>
          <p:cNvPr id="4" name="Footer Placeholder 3">
            <a:extLst>
              <a:ext uri="{FF2B5EF4-FFF2-40B4-BE49-F238E27FC236}">
                <a16:creationId xmlns:a16="http://schemas.microsoft.com/office/drawing/2014/main" id="{C56E0703-B1DF-FE1E-2487-99C1B958380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F4799B-66F0-1C10-028D-16B7880DB0C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BAF798-2915-4838-96D6-DDC7408AEB1F}" type="slidenum">
              <a:rPr lang="en-GB" smtClean="0"/>
              <a:t>‹#›</a:t>
            </a:fld>
            <a:endParaRPr lang="en-GB"/>
          </a:p>
        </p:txBody>
      </p:sp>
    </p:spTree>
    <p:extLst>
      <p:ext uri="{BB962C8B-B14F-4D97-AF65-F5344CB8AC3E}">
        <p14:creationId xmlns:p14="http://schemas.microsoft.com/office/powerpoint/2010/main" val="2738988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29513C-F667-4F7C-B0BA-CCEB3D2AFE5B}" type="datetimeFigureOut">
              <a:rPr lang="en-GB" smtClean="0"/>
              <a:t>10/01/2024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54940-59CE-41C4-B8AD-D0CB524BEB5F}" type="slidenum">
              <a:rPr lang="en-GB" smtClean="0"/>
              <a:t>‹#›</a:t>
            </a:fld>
            <a:endParaRPr lang="en-GB"/>
          </a:p>
        </p:txBody>
      </p:sp>
    </p:spTree>
    <p:extLst>
      <p:ext uri="{BB962C8B-B14F-4D97-AF65-F5344CB8AC3E}">
        <p14:creationId xmlns:p14="http://schemas.microsoft.com/office/powerpoint/2010/main" val="691912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444BC9-AE33-1C4C-9839-047BFC98364A}" type="slidenum">
              <a:rPr lang="pl-PL" smtClean="0"/>
              <a:t>4</a:t>
            </a:fld>
            <a:endParaRPr lang="pl-PL"/>
          </a:p>
        </p:txBody>
      </p:sp>
    </p:spTree>
    <p:extLst>
      <p:ext uri="{BB962C8B-B14F-4D97-AF65-F5344CB8AC3E}">
        <p14:creationId xmlns:p14="http://schemas.microsoft.com/office/powerpoint/2010/main" val="4121546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bg>
      <p:bgPr>
        <a:solidFill>
          <a:srgbClr val="FFFFDE"/>
        </a:solidFill>
        <a:effectLst/>
      </p:bgPr>
    </p:bg>
    <p:spTree>
      <p:nvGrpSpPr>
        <p:cNvPr id="1" name=""/>
        <p:cNvGrpSpPr/>
        <p:nvPr/>
      </p:nvGrpSpPr>
      <p:grpSpPr>
        <a:xfrm>
          <a:off x="0" y="0"/>
          <a:ext cx="0" cy="0"/>
          <a:chOff x="0" y="0"/>
          <a:chExt cx="0" cy="0"/>
        </a:xfrm>
      </p:grpSpPr>
      <p:grpSp>
        <p:nvGrpSpPr>
          <p:cNvPr id="18" name="Graphique 7">
            <a:extLst>
              <a:ext uri="{FF2B5EF4-FFF2-40B4-BE49-F238E27FC236}">
                <a16:creationId xmlns:a16="http://schemas.microsoft.com/office/drawing/2014/main" id="{8169E6B5-FEB7-4155-9ACA-AD497A43E432}"/>
              </a:ext>
            </a:extLst>
          </p:cNvPr>
          <p:cNvGrpSpPr>
            <a:grpSpLocks noChangeAspect="1"/>
          </p:cNvGrpSpPr>
          <p:nvPr userDrawn="1"/>
        </p:nvGrpSpPr>
        <p:grpSpPr>
          <a:xfrm>
            <a:off x="4355654" y="2970597"/>
            <a:ext cx="3545622" cy="912811"/>
            <a:chOff x="4767702" y="-472136"/>
            <a:chExt cx="745525" cy="191931"/>
          </a:xfrm>
          <a:solidFill>
            <a:srgbClr val="FFFFFF"/>
          </a:solidFill>
        </p:grpSpPr>
        <p:sp>
          <p:nvSpPr>
            <p:cNvPr id="19" name="Forme libre : forme 9">
              <a:extLst>
                <a:ext uri="{FF2B5EF4-FFF2-40B4-BE49-F238E27FC236}">
                  <a16:creationId xmlns:a16="http://schemas.microsoft.com/office/drawing/2014/main" id="{D84F150F-B452-4A99-AD9A-275ABC937676}"/>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ysClr val="windowText" lastClr="000000"/>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sp>
          <p:nvSpPr>
            <p:cNvPr id="20" name="Forme libre : forme 10">
              <a:extLst>
                <a:ext uri="{FF2B5EF4-FFF2-40B4-BE49-F238E27FC236}">
                  <a16:creationId xmlns:a16="http://schemas.microsoft.com/office/drawing/2014/main" id="{0E97CC92-450F-4CF6-AC9E-0138700821F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7A00E6"/>
                </a:solidFill>
                <a:effectLst/>
                <a:uLnTx/>
                <a:uFillTx/>
                <a:latin typeface="Verdana"/>
              </a:endParaRPr>
            </a:p>
          </p:txBody>
        </p:sp>
        <p:sp>
          <p:nvSpPr>
            <p:cNvPr id="21" name="Forme libre : forme 11">
              <a:extLst>
                <a:ext uri="{FF2B5EF4-FFF2-40B4-BE49-F238E27FC236}">
                  <a16:creationId xmlns:a16="http://schemas.microsoft.com/office/drawing/2014/main" id="{DB091897-0A24-4236-BB33-4B07C01F3F65}"/>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grpSp>
    </p:spTree>
    <p:extLst>
      <p:ext uri="{BB962C8B-B14F-4D97-AF65-F5344CB8AC3E}">
        <p14:creationId xmlns:p14="http://schemas.microsoft.com/office/powerpoint/2010/main" val="368874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8462400" y="0"/>
            <a:ext cx="3729600" cy="6858000"/>
          </a:xfrm>
        </p:spPr>
        <p:txBody>
          <a:bodyPr>
            <a:noAutofit/>
          </a:bodyPr>
          <a:lstStyle>
            <a:lvl1pPr marL="0" indent="0">
              <a:buNone/>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442032" y="1049756"/>
            <a:ext cx="7647827"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442033" y="1943799"/>
            <a:ext cx="7647827"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442032" y="371028"/>
            <a:ext cx="7647827" cy="461793"/>
          </a:xfrm>
        </p:spPr>
        <p:txBody>
          <a:bodyPr/>
          <a:lstStyle/>
          <a:p>
            <a:r>
              <a:rPr lang="en-US" dirty="0"/>
              <a:t>Click to edit Master title style</a:t>
            </a:r>
          </a:p>
        </p:txBody>
      </p:sp>
    </p:spTree>
    <p:extLst>
      <p:ext uri="{BB962C8B-B14F-4D97-AF65-F5344CB8AC3E}">
        <p14:creationId xmlns:p14="http://schemas.microsoft.com/office/powerpoint/2010/main" val="287746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6096000" y="0"/>
            <a:ext cx="6096000" cy="6858000"/>
          </a:xfrm>
        </p:spPr>
        <p:txBody>
          <a:bodyPr>
            <a:noAutofit/>
          </a:bodyPr>
          <a:lstStyle>
            <a:lvl1pPr marL="0" indent="0">
              <a:buNone/>
              <a:defRPr>
                <a:noFill/>
              </a:defRPr>
            </a:lvl1pPr>
          </a:lstStyle>
          <a:p>
            <a:r>
              <a:rPr lang="en-US" noProof="0" dirty="0"/>
              <a:t>Click icon to add picture</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442034" y="1816799"/>
            <a:ext cx="5371001"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442034" y="447228"/>
            <a:ext cx="5476167" cy="461793"/>
          </a:xfrm>
        </p:spPr>
        <p:txBody>
          <a:bodyPr/>
          <a:lstStyle/>
          <a:p>
            <a:r>
              <a:rPr lang="en-US" dirty="0"/>
              <a:t>Click to edit Master title style</a:t>
            </a:r>
          </a:p>
        </p:txBody>
      </p:sp>
    </p:spTree>
    <p:extLst>
      <p:ext uri="{BB962C8B-B14F-4D97-AF65-F5344CB8AC3E}">
        <p14:creationId xmlns:p14="http://schemas.microsoft.com/office/powerpoint/2010/main" val="148887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graphique 7">
            <a:extLst>
              <a:ext uri="{FF2B5EF4-FFF2-40B4-BE49-F238E27FC236}">
                <a16:creationId xmlns:a16="http://schemas.microsoft.com/office/drawing/2014/main" id="{5740236E-B231-4B38-9B19-5CA4361809F8}"/>
              </a:ext>
            </a:extLst>
          </p:cNvPr>
          <p:cNvSpPr>
            <a:spLocks noGrp="1"/>
          </p:cNvSpPr>
          <p:nvPr>
            <p:ph type="chart" sz="quarter" idx="21" hasCustomPrompt="1"/>
          </p:nvPr>
        </p:nvSpPr>
        <p:spPr>
          <a:xfrm>
            <a:off x="3750734" y="1711236"/>
            <a:ext cx="7988300" cy="4526716"/>
          </a:xfrm>
        </p:spPr>
        <p:txBody>
          <a:bodyPr anchor="ctr">
            <a:noAutofit/>
          </a:bodyPr>
          <a:lstStyle>
            <a:lvl1pPr algn="ctr">
              <a:defRPr>
                <a:solidFill>
                  <a:schemeClr val="tx1"/>
                </a:solidFill>
              </a:defRPr>
            </a:lvl1pPr>
          </a:lstStyle>
          <a:p>
            <a:r>
              <a:rPr lang="en-US" noProof="0" dirty="0"/>
              <a:t>Chart and Table</a:t>
            </a:r>
          </a:p>
        </p:txBody>
      </p:sp>
      <p:sp>
        <p:nvSpPr>
          <p:cNvPr id="14" name="Title 1">
            <a:extLst>
              <a:ext uri="{FF2B5EF4-FFF2-40B4-BE49-F238E27FC236}">
                <a16:creationId xmlns:a16="http://schemas.microsoft.com/office/drawing/2014/main" id="{4F7F0780-2D15-471D-9496-7A64395D2FEF}"/>
              </a:ext>
            </a:extLst>
          </p:cNvPr>
          <p:cNvSpPr>
            <a:spLocks noGrp="1"/>
          </p:cNvSpPr>
          <p:nvPr>
            <p:ph type="title"/>
          </p:nvPr>
        </p:nvSpPr>
        <p:spPr>
          <a:xfrm>
            <a:off x="433874" y="390755"/>
            <a:ext cx="11294059" cy="458587"/>
          </a:xfrm>
        </p:spPr>
        <p:txBody>
          <a:bodyPr/>
          <a:lstStyle/>
          <a:p>
            <a:r>
              <a:rPr lang="en-US"/>
              <a:t>Click to edit Master title style</a:t>
            </a:r>
            <a:endParaRPr lang="en-US" dirty="0"/>
          </a:p>
        </p:txBody>
      </p:sp>
      <p:sp>
        <p:nvSpPr>
          <p:cNvPr id="16" name="Text Placeholder 2">
            <a:extLst>
              <a:ext uri="{FF2B5EF4-FFF2-40B4-BE49-F238E27FC236}">
                <a16:creationId xmlns:a16="http://schemas.microsoft.com/office/drawing/2014/main" id="{2E6DF4D0-6655-42BC-BA6C-0FF9041659BA}"/>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4057407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407701"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6052377"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hasCustomPrompt="1"/>
          </p:nvPr>
        </p:nvSpPr>
        <p:spPr>
          <a:xfrm>
            <a:off x="401351" y="1969454"/>
            <a:ext cx="2340559" cy="3622821"/>
          </a:xfrm>
        </p:spPr>
        <p:txBody>
          <a:bodyPr>
            <a:noAutofit/>
          </a:bodyPr>
          <a:lstStyle>
            <a:lvl1pPr marL="0" indent="0">
              <a:buNone/>
              <a:defRPr>
                <a:noFill/>
              </a:defRPr>
            </a:lvl1pPr>
          </a:lstStyle>
          <a:p>
            <a:r>
              <a:rPr lang="en-US" noProof="0" dirty="0"/>
              <a:t>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hasCustomPrompt="1"/>
          </p:nvPr>
        </p:nvSpPr>
        <p:spPr>
          <a:xfrm>
            <a:off x="6052378" y="1969454"/>
            <a:ext cx="2340559" cy="3622821"/>
          </a:xfrm>
        </p:spPr>
        <p:txBody>
          <a:bodyPr>
            <a:noAutofit/>
          </a:bodyPr>
          <a:lstStyle>
            <a:lvl1pPr marL="0" indent="0">
              <a:buNone/>
              <a:defRPr>
                <a:noFill/>
              </a:defRPr>
            </a:lvl1pPr>
          </a:lstStyle>
          <a:p>
            <a:r>
              <a:rPr lang="en-US" noProof="0" dirty="0"/>
              <a:t>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8675900" y="1969454"/>
            <a:ext cx="2745600"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3024875" y="1969454"/>
            <a:ext cx="2744537"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a:xfrm>
            <a:off x="384367" y="431661"/>
            <a:ext cx="11362660" cy="480131"/>
          </a:xfrm>
        </p:spPr>
        <p:txBody>
          <a:bodyPr/>
          <a:lstStyle/>
          <a:p>
            <a:r>
              <a:rPr lang="en-US"/>
              <a:t>Click to edit Master title style</a:t>
            </a:r>
          </a:p>
        </p:txBody>
      </p:sp>
    </p:spTree>
    <p:extLst>
      <p:ext uri="{BB962C8B-B14F-4D97-AF65-F5344CB8AC3E}">
        <p14:creationId xmlns:p14="http://schemas.microsoft.com/office/powerpoint/2010/main" val="377826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9340"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4" name="Espace réservé du contenu 3"/>
          <p:cNvSpPr>
            <a:spLocks noGrp="1"/>
          </p:cNvSpPr>
          <p:nvPr>
            <p:ph sz="half" idx="2"/>
          </p:nvPr>
        </p:nvSpPr>
        <p:spPr>
          <a:xfrm>
            <a:off x="829340"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1252"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6" name="Espace réservé du contenu 5"/>
          <p:cNvSpPr>
            <a:spLocks noGrp="1"/>
          </p:cNvSpPr>
          <p:nvPr>
            <p:ph sz="quarter" idx="4"/>
          </p:nvPr>
        </p:nvSpPr>
        <p:spPr>
          <a:xfrm>
            <a:off x="6581252"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10"/>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7" name="Titre 6">
            <a:extLst>
              <a:ext uri="{FF2B5EF4-FFF2-40B4-BE49-F238E27FC236}">
                <a16:creationId xmlns:a16="http://schemas.microsoft.com/office/drawing/2014/main" id="{766AF65B-2D01-4190-8C03-F376203CA57B}"/>
              </a:ext>
            </a:extLst>
          </p:cNvPr>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2840661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6" name="Picture Placeholder 2">
            <a:extLst>
              <a:ext uri="{FF2B5EF4-FFF2-40B4-BE49-F238E27FC236}">
                <a16:creationId xmlns:a16="http://schemas.microsoft.com/office/drawing/2014/main" id="{FB2A150F-DD9A-4AA5-BD57-EEC120876BDE}"/>
              </a:ext>
            </a:extLst>
          </p:cNvPr>
          <p:cNvSpPr>
            <a:spLocks noGrp="1"/>
          </p:cNvSpPr>
          <p:nvPr>
            <p:ph type="pic" sz="quarter" idx="13" hasCustomPrompt="1"/>
          </p:nvPr>
        </p:nvSpPr>
        <p:spPr>
          <a:xfrm>
            <a:off x="4359409"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25" name="Espace réservé du texte 24">
            <a:extLst>
              <a:ext uri="{FF2B5EF4-FFF2-40B4-BE49-F238E27FC236}">
                <a16:creationId xmlns:a16="http://schemas.microsoft.com/office/drawing/2014/main" id="{F9173318-710C-4555-83E9-C33597714195}"/>
              </a:ext>
            </a:extLst>
          </p:cNvPr>
          <p:cNvSpPr>
            <a:spLocks noGrp="1"/>
          </p:cNvSpPr>
          <p:nvPr>
            <p:ph type="body" sz="quarter" idx="20" hasCustomPrompt="1"/>
          </p:nvPr>
        </p:nvSpPr>
        <p:spPr>
          <a:xfrm>
            <a:off x="829340"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6" name="Espace réservé du texte 24">
            <a:extLst>
              <a:ext uri="{FF2B5EF4-FFF2-40B4-BE49-F238E27FC236}">
                <a16:creationId xmlns:a16="http://schemas.microsoft.com/office/drawing/2014/main" id="{13472F6C-97CE-438E-B0ED-D1F49895FBCA}"/>
              </a:ext>
            </a:extLst>
          </p:cNvPr>
          <p:cNvSpPr>
            <a:spLocks noGrp="1"/>
          </p:cNvSpPr>
          <p:nvPr>
            <p:ph type="body" sz="quarter" idx="21" hasCustomPrompt="1"/>
          </p:nvPr>
        </p:nvSpPr>
        <p:spPr>
          <a:xfrm>
            <a:off x="8321252"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8" name="Espace réservé du texte 27">
            <a:extLst>
              <a:ext uri="{FF2B5EF4-FFF2-40B4-BE49-F238E27FC236}">
                <a16:creationId xmlns:a16="http://schemas.microsoft.com/office/drawing/2014/main" id="{2CD1CED1-EC36-4A31-A191-A077675D2B39}"/>
              </a:ext>
            </a:extLst>
          </p:cNvPr>
          <p:cNvSpPr>
            <a:spLocks noGrp="1"/>
          </p:cNvSpPr>
          <p:nvPr>
            <p:ph type="body" sz="quarter" idx="22"/>
          </p:nvPr>
        </p:nvSpPr>
        <p:spPr>
          <a:xfrm>
            <a:off x="829340"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321252"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Titre 1">
            <a:extLst>
              <a:ext uri="{FF2B5EF4-FFF2-40B4-BE49-F238E27FC236}">
                <a16:creationId xmlns:a16="http://schemas.microsoft.com/office/drawing/2014/main" id="{071B7107-13D6-4DA2-ACF7-6E6FD90B41A6}"/>
              </a:ext>
            </a:extLst>
          </p:cNvPr>
          <p:cNvSpPr>
            <a:spLocks noGrp="1"/>
          </p:cNvSpPr>
          <p:nvPr>
            <p:ph type="title"/>
          </p:nvPr>
        </p:nvSpPr>
        <p:spPr/>
        <p:txBody>
          <a:bodyPr/>
          <a:lstStyle/>
          <a:p>
            <a:r>
              <a:rPr lang="fr-FR" dirty="0"/>
              <a:t>Modifiez le style du titre</a:t>
            </a:r>
            <a:endParaRPr lang="en-US" dirty="0"/>
          </a:p>
        </p:txBody>
      </p:sp>
      <p:sp>
        <p:nvSpPr>
          <p:cNvPr id="10" name="Picture Placeholder 2">
            <a:extLst>
              <a:ext uri="{FF2B5EF4-FFF2-40B4-BE49-F238E27FC236}">
                <a16:creationId xmlns:a16="http://schemas.microsoft.com/office/drawing/2014/main" id="{E21C4BCB-C256-4F63-BDC9-377F92B1C1F1}"/>
              </a:ext>
            </a:extLst>
          </p:cNvPr>
          <p:cNvSpPr>
            <a:spLocks noGrp="1"/>
          </p:cNvSpPr>
          <p:nvPr>
            <p:ph type="pic" sz="quarter" idx="24" hasCustomPrompt="1"/>
          </p:nvPr>
        </p:nvSpPr>
        <p:spPr>
          <a:xfrm>
            <a:off x="6340330"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189256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isual &amp; 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5" name="Espace réservé pour une image  8">
            <a:extLst>
              <a:ext uri="{FF2B5EF4-FFF2-40B4-BE49-F238E27FC236}">
                <a16:creationId xmlns:a16="http://schemas.microsoft.com/office/drawing/2014/main" id="{C39C5CD1-48A3-4FD3-8112-25C19BD8D92B}"/>
              </a:ext>
            </a:extLst>
          </p:cNvPr>
          <p:cNvSpPr>
            <a:spLocks noGrp="1" noChangeAspect="1"/>
          </p:cNvSpPr>
          <p:nvPr>
            <p:ph type="pic" sz="quarter" idx="33"/>
          </p:nvPr>
        </p:nvSpPr>
        <p:spPr>
          <a:xfrm>
            <a:off x="444975" y="1484956"/>
            <a:ext cx="4128000" cy="4098739"/>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marL="0" indent="0">
              <a:buNone/>
              <a:defRPr>
                <a:noFill/>
              </a:defRPr>
            </a:lvl1pPr>
          </a:lstStyle>
          <a:p>
            <a:r>
              <a:rPr lang="en-US" noProof="0" dirty="0"/>
              <a:t>Click icon to add picture</a:t>
            </a:r>
          </a:p>
        </p:txBody>
      </p:sp>
      <p:sp>
        <p:nvSpPr>
          <p:cNvPr id="26" name="Espace réservé pour une image  8">
            <a:extLst>
              <a:ext uri="{FF2B5EF4-FFF2-40B4-BE49-F238E27FC236}">
                <a16:creationId xmlns:a16="http://schemas.microsoft.com/office/drawing/2014/main" id="{877CF915-392C-4C9E-9231-933278F733C0}"/>
              </a:ext>
            </a:extLst>
          </p:cNvPr>
          <p:cNvSpPr>
            <a:spLocks noGrp="1" noChangeAspect="1"/>
          </p:cNvSpPr>
          <p:nvPr>
            <p:ph type="pic" sz="quarter" idx="34"/>
          </p:nvPr>
        </p:nvSpPr>
        <p:spPr>
          <a:xfrm>
            <a:off x="5419650"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3" name="Espace réservé pour une image  8">
            <a:extLst>
              <a:ext uri="{FF2B5EF4-FFF2-40B4-BE49-F238E27FC236}">
                <a16:creationId xmlns:a16="http://schemas.microsoft.com/office/drawing/2014/main" id="{4C7F2E51-ABA8-4F5A-9037-C8CCEEB2507A}"/>
              </a:ext>
            </a:extLst>
          </p:cNvPr>
          <p:cNvSpPr>
            <a:spLocks noGrp="1" noChangeAspect="1"/>
          </p:cNvSpPr>
          <p:nvPr>
            <p:ph type="pic" sz="quarter" idx="36"/>
          </p:nvPr>
        </p:nvSpPr>
        <p:spPr>
          <a:xfrm>
            <a:off x="7058241"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372F035A-F8CD-4ACE-99B9-4C5DF57FF218}"/>
              </a:ext>
            </a:extLst>
          </p:cNvPr>
          <p:cNvSpPr>
            <a:spLocks noGrp="1" noChangeAspect="1"/>
          </p:cNvSpPr>
          <p:nvPr>
            <p:ph type="pic" sz="quarter" idx="38"/>
          </p:nvPr>
        </p:nvSpPr>
        <p:spPr>
          <a:xfrm>
            <a:off x="8717707"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BFF91B72-FE8D-4E96-8F5D-0506EA882BB5}"/>
              </a:ext>
            </a:extLst>
          </p:cNvPr>
          <p:cNvSpPr>
            <a:spLocks noGrp="1" noChangeAspect="1"/>
          </p:cNvSpPr>
          <p:nvPr>
            <p:ph type="pic" sz="quarter" idx="40"/>
          </p:nvPr>
        </p:nvSpPr>
        <p:spPr>
          <a:xfrm>
            <a:off x="10356298"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0" name="Espace réservé du texte 5">
            <a:extLst>
              <a:ext uri="{FF2B5EF4-FFF2-40B4-BE49-F238E27FC236}">
                <a16:creationId xmlns:a16="http://schemas.microsoft.com/office/drawing/2014/main" id="{2974E98B-F9E8-419E-91E4-51E3364BAFB5}"/>
              </a:ext>
            </a:extLst>
          </p:cNvPr>
          <p:cNvSpPr>
            <a:spLocks noGrp="1"/>
          </p:cNvSpPr>
          <p:nvPr>
            <p:ph type="body" sz="quarter" idx="18"/>
          </p:nvPr>
        </p:nvSpPr>
        <p:spPr>
          <a:xfrm>
            <a:off x="444973" y="425183"/>
            <a:ext cx="11304000"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2" name="Espace réservé du texte 4">
            <a:extLst>
              <a:ext uri="{FF2B5EF4-FFF2-40B4-BE49-F238E27FC236}">
                <a16:creationId xmlns:a16="http://schemas.microsoft.com/office/drawing/2014/main" id="{D1CABF73-739E-4F65-87EE-6E76601F2658}"/>
              </a:ext>
            </a:extLst>
          </p:cNvPr>
          <p:cNvSpPr>
            <a:spLocks noGrp="1"/>
          </p:cNvSpPr>
          <p:nvPr>
            <p:ph type="body" sz="quarter" idx="22"/>
          </p:nvPr>
        </p:nvSpPr>
        <p:spPr>
          <a:xfrm>
            <a:off x="5417825" y="1577578"/>
            <a:ext cx="6331148"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3" name="Title 1">
            <a:extLst>
              <a:ext uri="{FF2B5EF4-FFF2-40B4-BE49-F238E27FC236}">
                <a16:creationId xmlns:a16="http://schemas.microsoft.com/office/drawing/2014/main" id="{4779AEC4-102A-4C92-BE0B-E482213D0760}"/>
              </a:ext>
            </a:extLst>
          </p:cNvPr>
          <p:cNvSpPr>
            <a:spLocks noGrp="1"/>
          </p:cNvSpPr>
          <p:nvPr>
            <p:ph type="title"/>
          </p:nvPr>
        </p:nvSpPr>
        <p:spPr>
          <a:xfrm>
            <a:off x="5417824" y="855231"/>
            <a:ext cx="6337376" cy="458587"/>
          </a:xfrm>
        </p:spPr>
        <p:txBody>
          <a:bodyPr/>
          <a:lstStyle/>
          <a:p>
            <a:r>
              <a:rPr lang="en-US"/>
              <a:t>Click to edit Master title style</a:t>
            </a:r>
            <a:endParaRPr lang="en-US" dirty="0"/>
          </a:p>
        </p:txBody>
      </p:sp>
      <p:sp>
        <p:nvSpPr>
          <p:cNvPr id="21" name="Text Placeholder 2">
            <a:extLst>
              <a:ext uri="{FF2B5EF4-FFF2-40B4-BE49-F238E27FC236}">
                <a16:creationId xmlns:a16="http://schemas.microsoft.com/office/drawing/2014/main" id="{FC8E1771-F222-47FB-AA03-2F95A1C562F4}"/>
              </a:ext>
            </a:extLst>
          </p:cNvPr>
          <p:cNvSpPr>
            <a:spLocks noGrp="1"/>
          </p:cNvSpPr>
          <p:nvPr>
            <p:ph type="body" sz="quarter" idx="41"/>
          </p:nvPr>
        </p:nvSpPr>
        <p:spPr>
          <a:xfrm>
            <a:off x="54222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7" name="Text Placeholder 2">
            <a:extLst>
              <a:ext uri="{FF2B5EF4-FFF2-40B4-BE49-F238E27FC236}">
                <a16:creationId xmlns:a16="http://schemas.microsoft.com/office/drawing/2014/main" id="{E976A5FD-C10D-4945-8AFE-54AC23C616B6}"/>
              </a:ext>
            </a:extLst>
          </p:cNvPr>
          <p:cNvSpPr>
            <a:spLocks noGrp="1"/>
          </p:cNvSpPr>
          <p:nvPr>
            <p:ph type="body" sz="quarter" idx="42"/>
          </p:nvPr>
        </p:nvSpPr>
        <p:spPr>
          <a:xfrm>
            <a:off x="69668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9" name="Text Placeholder 2">
            <a:extLst>
              <a:ext uri="{FF2B5EF4-FFF2-40B4-BE49-F238E27FC236}">
                <a16:creationId xmlns:a16="http://schemas.microsoft.com/office/drawing/2014/main" id="{1A6B494B-62E9-49D8-B69D-C934DB526A4D}"/>
              </a:ext>
            </a:extLst>
          </p:cNvPr>
          <p:cNvSpPr>
            <a:spLocks noGrp="1"/>
          </p:cNvSpPr>
          <p:nvPr>
            <p:ph type="body" sz="quarter" idx="43"/>
          </p:nvPr>
        </p:nvSpPr>
        <p:spPr>
          <a:xfrm>
            <a:off x="8553107"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24" name="Text Placeholder 2">
            <a:extLst>
              <a:ext uri="{FF2B5EF4-FFF2-40B4-BE49-F238E27FC236}">
                <a16:creationId xmlns:a16="http://schemas.microsoft.com/office/drawing/2014/main" id="{2ED3CC37-D66E-4DFC-9CFF-742D557E4F1A}"/>
              </a:ext>
            </a:extLst>
          </p:cNvPr>
          <p:cNvSpPr>
            <a:spLocks noGrp="1"/>
          </p:cNvSpPr>
          <p:nvPr>
            <p:ph type="body" sz="quarter" idx="44"/>
          </p:nvPr>
        </p:nvSpPr>
        <p:spPr>
          <a:xfrm>
            <a:off x="10219304"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Tree>
    <p:extLst>
      <p:ext uri="{BB962C8B-B14F-4D97-AF65-F5344CB8AC3E}">
        <p14:creationId xmlns:p14="http://schemas.microsoft.com/office/powerpoint/2010/main" val="11177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414670" y="241949"/>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48006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02A06BFE-026F-4509-A438-F70430BBD95C}"/>
              </a:ext>
            </a:extLst>
          </p:cNvPr>
          <p:cNvSpPr>
            <a:spLocks noGrp="1" noChangeAspect="1"/>
          </p:cNvSpPr>
          <p:nvPr>
            <p:ph type="pic" sz="quarter" idx="38"/>
          </p:nvPr>
        </p:nvSpPr>
        <p:spPr>
          <a:xfrm>
            <a:off x="663884"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96369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505490" y="683073"/>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280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B9B1F59D-0B31-4228-A6D1-7ECD6C7BBB7B}"/>
              </a:ext>
            </a:extLst>
          </p:cNvPr>
          <p:cNvSpPr>
            <a:spLocks noGrp="1" noChangeAspect="1"/>
          </p:cNvSpPr>
          <p:nvPr>
            <p:ph type="pic" sz="quarter" idx="38"/>
          </p:nvPr>
        </p:nvSpPr>
        <p:spPr>
          <a:xfrm>
            <a:off x="7918448"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331296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2" name="Espace réservé du texte 24">
            <a:extLst>
              <a:ext uri="{FF2B5EF4-FFF2-40B4-BE49-F238E27FC236}">
                <a16:creationId xmlns:a16="http://schemas.microsoft.com/office/drawing/2014/main" id="{6360CB7B-3A71-47FB-984A-D9D32B7B619C}"/>
              </a:ext>
            </a:extLst>
          </p:cNvPr>
          <p:cNvSpPr>
            <a:spLocks noGrp="1"/>
          </p:cNvSpPr>
          <p:nvPr>
            <p:ph type="body" sz="quarter" idx="20" hasCustomPrompt="1"/>
          </p:nvPr>
        </p:nvSpPr>
        <p:spPr>
          <a:xfrm>
            <a:off x="3614644"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1" name="Espace réservé du texte 24">
            <a:extLst>
              <a:ext uri="{FF2B5EF4-FFF2-40B4-BE49-F238E27FC236}">
                <a16:creationId xmlns:a16="http://schemas.microsoft.com/office/drawing/2014/main" id="{AD5BB856-D73A-4166-A4D6-BF2374AE75F1}"/>
              </a:ext>
            </a:extLst>
          </p:cNvPr>
          <p:cNvSpPr>
            <a:spLocks noGrp="1"/>
          </p:cNvSpPr>
          <p:nvPr>
            <p:ph type="body" sz="quarter" idx="21" hasCustomPrompt="1"/>
          </p:nvPr>
        </p:nvSpPr>
        <p:spPr>
          <a:xfrm>
            <a:off x="6399948"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5" name="Espace réservé du texte 24">
            <a:extLst>
              <a:ext uri="{FF2B5EF4-FFF2-40B4-BE49-F238E27FC236}">
                <a16:creationId xmlns:a16="http://schemas.microsoft.com/office/drawing/2014/main" id="{62CC584B-4CFD-463F-9197-F7B66B70550B}"/>
              </a:ext>
            </a:extLst>
          </p:cNvPr>
          <p:cNvSpPr>
            <a:spLocks noGrp="1"/>
          </p:cNvSpPr>
          <p:nvPr>
            <p:ph type="body" sz="quarter" idx="22" hasCustomPrompt="1"/>
          </p:nvPr>
        </p:nvSpPr>
        <p:spPr>
          <a:xfrm>
            <a:off x="919216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7" name="Espace réservé du texte 26">
            <a:extLst>
              <a:ext uri="{FF2B5EF4-FFF2-40B4-BE49-F238E27FC236}">
                <a16:creationId xmlns:a16="http://schemas.microsoft.com/office/drawing/2014/main" id="{1E6C7E62-BC80-4978-BB9A-631D0ACBB475}"/>
              </a:ext>
            </a:extLst>
          </p:cNvPr>
          <p:cNvSpPr>
            <a:spLocks noGrp="1"/>
          </p:cNvSpPr>
          <p:nvPr>
            <p:ph type="body" sz="quarter" idx="23"/>
          </p:nvPr>
        </p:nvSpPr>
        <p:spPr>
          <a:xfrm>
            <a:off x="3614644" y="4567646"/>
            <a:ext cx="2484000" cy="480131"/>
          </a:xfrm>
        </p:spPr>
        <p:txBody>
          <a:bodyPr/>
          <a:lstStyle>
            <a:lvl1pPr marL="0" indent="0" algn="ctr">
              <a:buNone/>
              <a:defRPr sz="1400"/>
            </a:lvl1pPr>
          </a:lstStyle>
          <a:p>
            <a:pPr lvl="0"/>
            <a:r>
              <a:rPr lang="fr-FR"/>
              <a:t>Modifier les styles du texte du masque</a:t>
            </a:r>
          </a:p>
        </p:txBody>
      </p:sp>
      <p:sp>
        <p:nvSpPr>
          <p:cNvPr id="28" name="Espace réservé du texte 26">
            <a:extLst>
              <a:ext uri="{FF2B5EF4-FFF2-40B4-BE49-F238E27FC236}">
                <a16:creationId xmlns:a16="http://schemas.microsoft.com/office/drawing/2014/main" id="{6AF48078-EA28-4EC4-B59B-3B4992CD3C77}"/>
              </a:ext>
            </a:extLst>
          </p:cNvPr>
          <p:cNvSpPr>
            <a:spLocks noGrp="1"/>
          </p:cNvSpPr>
          <p:nvPr>
            <p:ph type="body" sz="quarter" idx="24"/>
          </p:nvPr>
        </p:nvSpPr>
        <p:spPr>
          <a:xfrm>
            <a:off x="6399948" y="4567646"/>
            <a:ext cx="2484000" cy="480131"/>
          </a:xfrm>
        </p:spPr>
        <p:txBody>
          <a:bodyPr/>
          <a:lstStyle>
            <a:lvl1pPr marL="0" indent="0" algn="ctr">
              <a:buNone/>
              <a:defRPr sz="1400"/>
            </a:lvl1pPr>
          </a:lstStyle>
          <a:p>
            <a:pPr lvl="0"/>
            <a:r>
              <a:rPr lang="fr-FR"/>
              <a:t>Modifier les styles du texte du masque</a:t>
            </a:r>
          </a:p>
        </p:txBody>
      </p:sp>
      <p:sp>
        <p:nvSpPr>
          <p:cNvPr id="29" name="Espace réservé du texte 26">
            <a:extLst>
              <a:ext uri="{FF2B5EF4-FFF2-40B4-BE49-F238E27FC236}">
                <a16:creationId xmlns:a16="http://schemas.microsoft.com/office/drawing/2014/main" id="{949FBC1C-F84C-420E-B284-DD374BCFE6EB}"/>
              </a:ext>
            </a:extLst>
          </p:cNvPr>
          <p:cNvSpPr>
            <a:spLocks noGrp="1"/>
          </p:cNvSpPr>
          <p:nvPr>
            <p:ph type="body" sz="quarter" idx="25"/>
          </p:nvPr>
        </p:nvSpPr>
        <p:spPr>
          <a:xfrm>
            <a:off x="9192160" y="4567646"/>
            <a:ext cx="2484000" cy="480131"/>
          </a:xfrm>
        </p:spPr>
        <p:txBody>
          <a:bodyPr/>
          <a:lstStyle>
            <a:lvl1pPr marL="0" indent="0" algn="ctr">
              <a:buNone/>
              <a:defRPr sz="1400"/>
            </a:lvl1pPr>
          </a:lstStyle>
          <a:p>
            <a:pPr lvl="0"/>
            <a:r>
              <a:rPr lang="fr-FR"/>
              <a:t>Modifier les styles du texte du masque</a:t>
            </a:r>
          </a:p>
        </p:txBody>
      </p:sp>
      <p:sp>
        <p:nvSpPr>
          <p:cNvPr id="14" name="Espace réservé du texte 24">
            <a:extLst>
              <a:ext uri="{FF2B5EF4-FFF2-40B4-BE49-F238E27FC236}">
                <a16:creationId xmlns:a16="http://schemas.microsoft.com/office/drawing/2014/main" id="{B454D097-D038-4499-A781-1FF5D6790B9A}"/>
              </a:ext>
            </a:extLst>
          </p:cNvPr>
          <p:cNvSpPr>
            <a:spLocks noGrp="1"/>
          </p:cNvSpPr>
          <p:nvPr>
            <p:ph type="body" sz="quarter" idx="27" hasCustomPrompt="1"/>
          </p:nvPr>
        </p:nvSpPr>
        <p:spPr>
          <a:xfrm>
            <a:off x="82934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5" name="Espace réservé du texte 26">
            <a:extLst>
              <a:ext uri="{FF2B5EF4-FFF2-40B4-BE49-F238E27FC236}">
                <a16:creationId xmlns:a16="http://schemas.microsoft.com/office/drawing/2014/main" id="{BCD11B26-3F55-427E-B28B-9364E1CE947E}"/>
              </a:ext>
            </a:extLst>
          </p:cNvPr>
          <p:cNvSpPr>
            <a:spLocks noGrp="1"/>
          </p:cNvSpPr>
          <p:nvPr>
            <p:ph type="body" sz="quarter" idx="28"/>
          </p:nvPr>
        </p:nvSpPr>
        <p:spPr>
          <a:xfrm>
            <a:off x="829340" y="4567646"/>
            <a:ext cx="2484000" cy="480131"/>
          </a:xfrm>
        </p:spPr>
        <p:txBody>
          <a:bodyPr/>
          <a:lstStyle>
            <a:lvl1pPr marL="0" indent="0" algn="ctr">
              <a:buNone/>
              <a:defRPr sz="1400"/>
            </a:lvl1pPr>
          </a:lstStyle>
          <a:p>
            <a:pPr lvl="0"/>
            <a:r>
              <a:rPr lang="fr-FR"/>
              <a:t>Modifier les styles du texte du masque</a:t>
            </a:r>
          </a:p>
        </p:txBody>
      </p:sp>
      <p:cxnSp>
        <p:nvCxnSpPr>
          <p:cNvPr id="16" name="Connecteur droit 15">
            <a:extLst>
              <a:ext uri="{FF2B5EF4-FFF2-40B4-BE49-F238E27FC236}">
                <a16:creationId xmlns:a16="http://schemas.microsoft.com/office/drawing/2014/main" id="{56957A33-68BB-4834-A4ED-3815848BBCDD}"/>
              </a:ext>
            </a:extLst>
          </p:cNvPr>
          <p:cNvCxnSpPr/>
          <p:nvPr userDrawn="1"/>
        </p:nvCxnSpPr>
        <p:spPr>
          <a:xfrm>
            <a:off x="156006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565F31C1-A8A7-4E2A-87FA-0859040A505C}"/>
              </a:ext>
            </a:extLst>
          </p:cNvPr>
          <p:cNvCxnSpPr/>
          <p:nvPr userDrawn="1"/>
        </p:nvCxnSpPr>
        <p:spPr>
          <a:xfrm>
            <a:off x="4345367"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C473FAA6-6CCF-4B04-9A97-B1680E125BFB}"/>
              </a:ext>
            </a:extLst>
          </p:cNvPr>
          <p:cNvCxnSpPr/>
          <p:nvPr userDrawn="1"/>
        </p:nvCxnSpPr>
        <p:spPr>
          <a:xfrm>
            <a:off x="7130671"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0F91E245-1E58-4D76-A9F1-3180C77BA96D}"/>
              </a:ext>
            </a:extLst>
          </p:cNvPr>
          <p:cNvCxnSpPr/>
          <p:nvPr userDrawn="1"/>
        </p:nvCxnSpPr>
        <p:spPr>
          <a:xfrm>
            <a:off x="992288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re 2">
            <a:extLst>
              <a:ext uri="{FF2B5EF4-FFF2-40B4-BE49-F238E27FC236}">
                <a16:creationId xmlns:a16="http://schemas.microsoft.com/office/drawing/2014/main" id="{BF99DB2A-7819-4FF0-9BA7-554E6DC325B5}"/>
              </a:ext>
            </a:extLst>
          </p:cNvPr>
          <p:cNvSpPr>
            <a:spLocks noGrp="1"/>
          </p:cNvSpPr>
          <p:nvPr>
            <p:ph type="title"/>
          </p:nvPr>
        </p:nvSpPr>
        <p:spPr/>
        <p:txBody>
          <a:bodyPr/>
          <a:lstStyle/>
          <a:p>
            <a:r>
              <a:rPr lang="fr-FR"/>
              <a:t>Modifiez le style du titre</a:t>
            </a:r>
            <a:endParaRPr lang="en-US"/>
          </a:p>
        </p:txBody>
      </p:sp>
      <p:sp>
        <p:nvSpPr>
          <p:cNvPr id="20" name="Espace réservé pour une image  8">
            <a:extLst>
              <a:ext uri="{FF2B5EF4-FFF2-40B4-BE49-F238E27FC236}">
                <a16:creationId xmlns:a16="http://schemas.microsoft.com/office/drawing/2014/main" id="{AB6E5860-939D-455A-BAEE-2EFF3BDECAE3}"/>
              </a:ext>
            </a:extLst>
          </p:cNvPr>
          <p:cNvSpPr>
            <a:spLocks noGrp="1" noChangeAspect="1"/>
          </p:cNvSpPr>
          <p:nvPr>
            <p:ph type="pic" sz="quarter" idx="38"/>
          </p:nvPr>
        </p:nvSpPr>
        <p:spPr>
          <a:xfrm>
            <a:off x="106286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2" name="Espace réservé pour une image  8">
            <a:extLst>
              <a:ext uri="{FF2B5EF4-FFF2-40B4-BE49-F238E27FC236}">
                <a16:creationId xmlns:a16="http://schemas.microsoft.com/office/drawing/2014/main" id="{0C75C8A6-088C-4896-BCB3-D0FC8299B78B}"/>
              </a:ext>
            </a:extLst>
          </p:cNvPr>
          <p:cNvSpPr>
            <a:spLocks noGrp="1" noChangeAspect="1"/>
          </p:cNvSpPr>
          <p:nvPr>
            <p:ph type="pic" sz="quarter" idx="39"/>
          </p:nvPr>
        </p:nvSpPr>
        <p:spPr>
          <a:xfrm>
            <a:off x="3949591"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3" name="Espace réservé pour une image  8">
            <a:extLst>
              <a:ext uri="{FF2B5EF4-FFF2-40B4-BE49-F238E27FC236}">
                <a16:creationId xmlns:a16="http://schemas.microsoft.com/office/drawing/2014/main" id="{C8AB4588-AE0E-4A0A-A0A9-2C0E3D8C32E8}"/>
              </a:ext>
            </a:extLst>
          </p:cNvPr>
          <p:cNvSpPr>
            <a:spLocks noGrp="1" noChangeAspect="1"/>
          </p:cNvSpPr>
          <p:nvPr>
            <p:ph type="pic" sz="quarter" idx="40"/>
          </p:nvPr>
        </p:nvSpPr>
        <p:spPr>
          <a:xfrm>
            <a:off x="6734895" y="1722705"/>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4" name="Espace réservé pour une image  8">
            <a:extLst>
              <a:ext uri="{FF2B5EF4-FFF2-40B4-BE49-F238E27FC236}">
                <a16:creationId xmlns:a16="http://schemas.microsoft.com/office/drawing/2014/main" id="{5FFE9484-6F72-467A-A34E-6C99863A22B7}"/>
              </a:ext>
            </a:extLst>
          </p:cNvPr>
          <p:cNvSpPr>
            <a:spLocks noGrp="1" noChangeAspect="1"/>
          </p:cNvSpPr>
          <p:nvPr>
            <p:ph type="pic" sz="quarter" idx="41"/>
          </p:nvPr>
        </p:nvSpPr>
        <p:spPr>
          <a:xfrm>
            <a:off x="952019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289894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360668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6" name="Picture Placeholder 2">
            <a:extLst>
              <a:ext uri="{FF2B5EF4-FFF2-40B4-BE49-F238E27FC236}">
                <a16:creationId xmlns:a16="http://schemas.microsoft.com/office/drawing/2014/main" id="{50506CD9-9B3D-401E-A2A3-99F9BBD50BA6}"/>
              </a:ext>
            </a:extLst>
          </p:cNvPr>
          <p:cNvSpPr>
            <a:spLocks noGrp="1"/>
          </p:cNvSpPr>
          <p:nvPr>
            <p:ph type="pic" sz="quarter" idx="19" hasCustomPrompt="1"/>
          </p:nvPr>
        </p:nvSpPr>
        <p:spPr>
          <a:xfrm>
            <a:off x="829340" y="1536335"/>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0" name="Espace réservé du texte 24">
            <a:extLst>
              <a:ext uri="{FF2B5EF4-FFF2-40B4-BE49-F238E27FC236}">
                <a16:creationId xmlns:a16="http://schemas.microsoft.com/office/drawing/2014/main" id="{5FDE4121-8D92-48F0-9089-1E3BBEB570B2}"/>
              </a:ext>
            </a:extLst>
          </p:cNvPr>
          <p:cNvSpPr>
            <a:spLocks noGrp="1"/>
          </p:cNvSpPr>
          <p:nvPr>
            <p:ph type="body" sz="quarter" idx="23" hasCustomPrompt="1"/>
          </p:nvPr>
        </p:nvSpPr>
        <p:spPr>
          <a:xfrm>
            <a:off x="829340"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1" name="Espace réservé du texte 24">
            <a:extLst>
              <a:ext uri="{FF2B5EF4-FFF2-40B4-BE49-F238E27FC236}">
                <a16:creationId xmlns:a16="http://schemas.microsoft.com/office/drawing/2014/main" id="{F4956070-B472-4F5A-83DA-05632E23A871}"/>
              </a:ext>
            </a:extLst>
          </p:cNvPr>
          <p:cNvSpPr>
            <a:spLocks noGrp="1"/>
          </p:cNvSpPr>
          <p:nvPr>
            <p:ph type="body" sz="quarter" idx="24" hasCustomPrompt="1"/>
          </p:nvPr>
        </p:nvSpPr>
        <p:spPr>
          <a:xfrm>
            <a:off x="3590644"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2" name="Espace réservé du texte 24">
            <a:extLst>
              <a:ext uri="{FF2B5EF4-FFF2-40B4-BE49-F238E27FC236}">
                <a16:creationId xmlns:a16="http://schemas.microsoft.com/office/drawing/2014/main" id="{ED75993B-5E9B-47F5-9E92-97A8BE0812EF}"/>
              </a:ext>
            </a:extLst>
          </p:cNvPr>
          <p:cNvSpPr>
            <a:spLocks noGrp="1"/>
          </p:cNvSpPr>
          <p:nvPr>
            <p:ph type="body" sz="quarter" idx="25" hasCustomPrompt="1"/>
          </p:nvPr>
        </p:nvSpPr>
        <p:spPr>
          <a:xfrm>
            <a:off x="6351948"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3" name="Espace réservé du texte 24">
            <a:extLst>
              <a:ext uri="{FF2B5EF4-FFF2-40B4-BE49-F238E27FC236}">
                <a16:creationId xmlns:a16="http://schemas.microsoft.com/office/drawing/2014/main" id="{9F1D484A-B156-4B11-9313-CB2DD5D95201}"/>
              </a:ext>
            </a:extLst>
          </p:cNvPr>
          <p:cNvSpPr>
            <a:spLocks noGrp="1"/>
          </p:cNvSpPr>
          <p:nvPr>
            <p:ph type="body" sz="quarter" idx="26" hasCustomPrompt="1"/>
          </p:nvPr>
        </p:nvSpPr>
        <p:spPr>
          <a:xfrm>
            <a:off x="9113252"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3" name="Titre 2">
            <a:extLst>
              <a:ext uri="{FF2B5EF4-FFF2-40B4-BE49-F238E27FC236}">
                <a16:creationId xmlns:a16="http://schemas.microsoft.com/office/drawing/2014/main" id="{1BD675F3-A2CF-4B0C-8305-20CB697F41EE}"/>
              </a:ext>
            </a:extLst>
          </p:cNvPr>
          <p:cNvSpPr>
            <a:spLocks noGrp="1"/>
          </p:cNvSpPr>
          <p:nvPr>
            <p:ph type="title"/>
          </p:nvPr>
        </p:nvSpPr>
        <p:spPr/>
        <p:txBody>
          <a:bodyPr/>
          <a:lstStyle/>
          <a:p>
            <a:r>
              <a:rPr lang="fr-FR" dirty="0"/>
              <a:t>Modifiez le style du titre</a:t>
            </a:r>
            <a:endParaRPr lang="en-US" dirty="0"/>
          </a:p>
        </p:txBody>
      </p:sp>
      <p:sp>
        <p:nvSpPr>
          <p:cNvPr id="14" name="Picture Placeholder 2">
            <a:extLst>
              <a:ext uri="{FF2B5EF4-FFF2-40B4-BE49-F238E27FC236}">
                <a16:creationId xmlns:a16="http://schemas.microsoft.com/office/drawing/2014/main" id="{1D5EC2CB-594D-4EF4-83AD-FE85CC2055A3}"/>
              </a:ext>
            </a:extLst>
          </p:cNvPr>
          <p:cNvSpPr>
            <a:spLocks noGrp="1"/>
          </p:cNvSpPr>
          <p:nvPr>
            <p:ph type="pic" sz="quarter" idx="27" hasCustomPrompt="1"/>
          </p:nvPr>
        </p:nvSpPr>
        <p:spPr>
          <a:xfrm>
            <a:off x="3590644"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5" name="Picture Placeholder 2">
            <a:extLst>
              <a:ext uri="{FF2B5EF4-FFF2-40B4-BE49-F238E27FC236}">
                <a16:creationId xmlns:a16="http://schemas.microsoft.com/office/drawing/2014/main" id="{FA979F7C-ABEB-4144-A912-26EFE83E9342}"/>
              </a:ext>
            </a:extLst>
          </p:cNvPr>
          <p:cNvSpPr>
            <a:spLocks noGrp="1"/>
          </p:cNvSpPr>
          <p:nvPr>
            <p:ph type="pic" sz="quarter" idx="28" hasCustomPrompt="1"/>
          </p:nvPr>
        </p:nvSpPr>
        <p:spPr>
          <a:xfrm>
            <a:off x="6351948" y="1477238"/>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6" name="Picture Placeholder 2">
            <a:extLst>
              <a:ext uri="{FF2B5EF4-FFF2-40B4-BE49-F238E27FC236}">
                <a16:creationId xmlns:a16="http://schemas.microsoft.com/office/drawing/2014/main" id="{C28B03E3-DA47-4F3A-AF48-5C0E7A8151DB}"/>
              </a:ext>
            </a:extLst>
          </p:cNvPr>
          <p:cNvSpPr>
            <a:spLocks noGrp="1"/>
          </p:cNvSpPr>
          <p:nvPr>
            <p:ph type="pic" sz="quarter" idx="29" hasCustomPrompt="1"/>
          </p:nvPr>
        </p:nvSpPr>
        <p:spPr>
          <a:xfrm>
            <a:off x="9113252"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421710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pelin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8" name="Espace réservé du graphique SmartArt 27">
            <a:extLst>
              <a:ext uri="{FF2B5EF4-FFF2-40B4-BE49-F238E27FC236}">
                <a16:creationId xmlns:a16="http://schemas.microsoft.com/office/drawing/2014/main" id="{8D53DFC9-0862-4983-A2CD-513024C2A0A3}"/>
              </a:ext>
            </a:extLst>
          </p:cNvPr>
          <p:cNvSpPr>
            <a:spLocks noGrp="1" noChangeAspect="1"/>
          </p:cNvSpPr>
          <p:nvPr>
            <p:ph type="dgm" sz="quarter" idx="21"/>
          </p:nvPr>
        </p:nvSpPr>
        <p:spPr>
          <a:xfrm>
            <a:off x="988477"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0" name="Espace réservé du graphique SmartArt 29">
            <a:extLst>
              <a:ext uri="{FF2B5EF4-FFF2-40B4-BE49-F238E27FC236}">
                <a16:creationId xmlns:a16="http://schemas.microsoft.com/office/drawing/2014/main" id="{426C2D69-E6C0-447B-8709-F429E5524A8D}"/>
              </a:ext>
            </a:extLst>
          </p:cNvPr>
          <p:cNvSpPr>
            <a:spLocks noGrp="1" noChangeAspect="1"/>
          </p:cNvSpPr>
          <p:nvPr>
            <p:ph type="dgm" sz="quarter" idx="23"/>
          </p:nvPr>
        </p:nvSpPr>
        <p:spPr>
          <a:xfrm>
            <a:off x="2643481"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1" name="Espace réservé du graphique SmartArt 30">
            <a:extLst>
              <a:ext uri="{FF2B5EF4-FFF2-40B4-BE49-F238E27FC236}">
                <a16:creationId xmlns:a16="http://schemas.microsoft.com/office/drawing/2014/main" id="{983A806B-A7D8-4764-8E4F-9196393870B0}"/>
              </a:ext>
            </a:extLst>
          </p:cNvPr>
          <p:cNvSpPr>
            <a:spLocks noGrp="1" noChangeAspect="1"/>
          </p:cNvSpPr>
          <p:nvPr>
            <p:ph type="dgm" sz="quarter" idx="24"/>
          </p:nvPr>
        </p:nvSpPr>
        <p:spPr>
          <a:xfrm>
            <a:off x="925574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2" name="Espace réservé du graphique SmartArt 31">
            <a:extLst>
              <a:ext uri="{FF2B5EF4-FFF2-40B4-BE49-F238E27FC236}">
                <a16:creationId xmlns:a16="http://schemas.microsoft.com/office/drawing/2014/main" id="{B6D46D2C-9EB8-4FFE-A096-794420255959}"/>
              </a:ext>
            </a:extLst>
          </p:cNvPr>
          <p:cNvSpPr>
            <a:spLocks noGrp="1" noChangeAspect="1"/>
          </p:cNvSpPr>
          <p:nvPr>
            <p:ph type="dgm" sz="quarter" idx="25"/>
          </p:nvPr>
        </p:nvSpPr>
        <p:spPr>
          <a:xfrm>
            <a:off x="10910753"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3" name="Espace réservé du texte 4">
            <a:extLst>
              <a:ext uri="{FF2B5EF4-FFF2-40B4-BE49-F238E27FC236}">
                <a16:creationId xmlns:a16="http://schemas.microsoft.com/office/drawing/2014/main" id="{DCF4AB73-53BB-4916-832A-A1FF52F2EB8F}"/>
              </a:ext>
            </a:extLst>
          </p:cNvPr>
          <p:cNvSpPr>
            <a:spLocks noGrp="1"/>
          </p:cNvSpPr>
          <p:nvPr>
            <p:ph type="body" sz="quarter" idx="26" hasCustomPrompt="1"/>
          </p:nvPr>
        </p:nvSpPr>
        <p:spPr>
          <a:xfrm>
            <a:off x="360594" y="3934793"/>
            <a:ext cx="1548535"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4" name="Espace réservé du texte 4">
            <a:extLst>
              <a:ext uri="{FF2B5EF4-FFF2-40B4-BE49-F238E27FC236}">
                <a16:creationId xmlns:a16="http://schemas.microsoft.com/office/drawing/2014/main" id="{D32D786C-DE6F-435E-89A2-F0DBD4573699}"/>
              </a:ext>
            </a:extLst>
          </p:cNvPr>
          <p:cNvSpPr>
            <a:spLocks noGrp="1"/>
          </p:cNvSpPr>
          <p:nvPr>
            <p:ph type="body" sz="quarter" idx="27" hasCustomPrompt="1"/>
          </p:nvPr>
        </p:nvSpPr>
        <p:spPr>
          <a:xfrm>
            <a:off x="2082978" y="3934793"/>
            <a:ext cx="1407759"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5" name="Espace réservé du texte 4">
            <a:extLst>
              <a:ext uri="{FF2B5EF4-FFF2-40B4-BE49-F238E27FC236}">
                <a16:creationId xmlns:a16="http://schemas.microsoft.com/office/drawing/2014/main" id="{9C501E4B-3A14-4B9B-B61B-DC6381B9AA7C}"/>
              </a:ext>
            </a:extLst>
          </p:cNvPr>
          <p:cNvSpPr>
            <a:spLocks noGrp="1"/>
          </p:cNvSpPr>
          <p:nvPr>
            <p:ph type="body" sz="quarter" idx="28" hasCustomPrompt="1"/>
          </p:nvPr>
        </p:nvSpPr>
        <p:spPr>
          <a:xfrm>
            <a:off x="3740330" y="3936413"/>
            <a:ext cx="1407759" cy="4712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6" name="Espace réservé du texte 4">
            <a:extLst>
              <a:ext uri="{FF2B5EF4-FFF2-40B4-BE49-F238E27FC236}">
                <a16:creationId xmlns:a16="http://schemas.microsoft.com/office/drawing/2014/main" id="{9C742B60-DBF9-4074-B1A9-8F6E74E9D9E7}"/>
              </a:ext>
            </a:extLst>
          </p:cNvPr>
          <p:cNvSpPr>
            <a:spLocks noGrp="1"/>
          </p:cNvSpPr>
          <p:nvPr>
            <p:ph type="body" sz="quarter" idx="29" hasCustomPrompt="1"/>
          </p:nvPr>
        </p:nvSpPr>
        <p:spPr>
          <a:xfrm>
            <a:off x="5392119" y="3925153"/>
            <a:ext cx="1407759" cy="47832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7" name="Espace réservé du texte 4">
            <a:extLst>
              <a:ext uri="{FF2B5EF4-FFF2-40B4-BE49-F238E27FC236}">
                <a16:creationId xmlns:a16="http://schemas.microsoft.com/office/drawing/2014/main" id="{5FD15E1D-688D-409E-9AD0-74ABF227C223}"/>
              </a:ext>
            </a:extLst>
          </p:cNvPr>
          <p:cNvSpPr>
            <a:spLocks noGrp="1"/>
          </p:cNvSpPr>
          <p:nvPr>
            <p:ph type="body" sz="quarter" idx="30" hasCustomPrompt="1"/>
          </p:nvPr>
        </p:nvSpPr>
        <p:spPr>
          <a:xfrm>
            <a:off x="7043909" y="3913892"/>
            <a:ext cx="1407759" cy="4895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8" name="Espace réservé du texte 4">
            <a:extLst>
              <a:ext uri="{FF2B5EF4-FFF2-40B4-BE49-F238E27FC236}">
                <a16:creationId xmlns:a16="http://schemas.microsoft.com/office/drawing/2014/main" id="{3D55ECC2-F335-44B9-9DDE-2AE845F32B16}"/>
              </a:ext>
            </a:extLst>
          </p:cNvPr>
          <p:cNvSpPr>
            <a:spLocks noGrp="1"/>
          </p:cNvSpPr>
          <p:nvPr>
            <p:ph type="body" sz="quarter" idx="31" hasCustomPrompt="1"/>
          </p:nvPr>
        </p:nvSpPr>
        <p:spPr>
          <a:xfrm>
            <a:off x="8695698" y="3902633"/>
            <a:ext cx="1407759" cy="5008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9" name="Espace réservé du texte 4">
            <a:extLst>
              <a:ext uri="{FF2B5EF4-FFF2-40B4-BE49-F238E27FC236}">
                <a16:creationId xmlns:a16="http://schemas.microsoft.com/office/drawing/2014/main" id="{D9015B19-D4D5-4F3C-934C-E2A9B54E71FF}"/>
              </a:ext>
            </a:extLst>
          </p:cNvPr>
          <p:cNvSpPr>
            <a:spLocks noGrp="1"/>
          </p:cNvSpPr>
          <p:nvPr>
            <p:ph type="body" sz="quarter" idx="32" hasCustomPrompt="1"/>
          </p:nvPr>
        </p:nvSpPr>
        <p:spPr>
          <a:xfrm>
            <a:off x="10353258" y="3902631"/>
            <a:ext cx="1407759" cy="514404"/>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40" name="Espace réservé du texte 4">
            <a:extLst>
              <a:ext uri="{FF2B5EF4-FFF2-40B4-BE49-F238E27FC236}">
                <a16:creationId xmlns:a16="http://schemas.microsoft.com/office/drawing/2014/main" id="{7CB0C600-717D-4628-8BB6-411A6709E1AA}"/>
              </a:ext>
            </a:extLst>
          </p:cNvPr>
          <p:cNvSpPr>
            <a:spLocks noGrp="1"/>
          </p:cNvSpPr>
          <p:nvPr>
            <p:ph type="body" sz="quarter" idx="33" hasCustomPrompt="1"/>
          </p:nvPr>
        </p:nvSpPr>
        <p:spPr>
          <a:xfrm>
            <a:off x="360594"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1" name="Espace réservé du texte 4">
            <a:extLst>
              <a:ext uri="{FF2B5EF4-FFF2-40B4-BE49-F238E27FC236}">
                <a16:creationId xmlns:a16="http://schemas.microsoft.com/office/drawing/2014/main" id="{CA06A69C-FC71-47B5-A2D0-336941212B15}"/>
              </a:ext>
            </a:extLst>
          </p:cNvPr>
          <p:cNvSpPr>
            <a:spLocks noGrp="1"/>
          </p:cNvSpPr>
          <p:nvPr>
            <p:ph type="body" sz="quarter" idx="34" hasCustomPrompt="1"/>
          </p:nvPr>
        </p:nvSpPr>
        <p:spPr>
          <a:xfrm>
            <a:off x="2012590"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2" name="Espace réservé du texte 4">
            <a:extLst>
              <a:ext uri="{FF2B5EF4-FFF2-40B4-BE49-F238E27FC236}">
                <a16:creationId xmlns:a16="http://schemas.microsoft.com/office/drawing/2014/main" id="{09AF6B2D-FE1E-4067-9129-C4B5676FF75B}"/>
              </a:ext>
            </a:extLst>
          </p:cNvPr>
          <p:cNvSpPr>
            <a:spLocks noGrp="1"/>
          </p:cNvSpPr>
          <p:nvPr>
            <p:ph type="body" sz="quarter" idx="35" hasCustomPrompt="1"/>
          </p:nvPr>
        </p:nvSpPr>
        <p:spPr>
          <a:xfrm>
            <a:off x="5321731"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3" name="Espace réservé du texte 4">
            <a:extLst>
              <a:ext uri="{FF2B5EF4-FFF2-40B4-BE49-F238E27FC236}">
                <a16:creationId xmlns:a16="http://schemas.microsoft.com/office/drawing/2014/main" id="{CF14C971-4FFC-440B-9E09-17D67217DA4D}"/>
              </a:ext>
            </a:extLst>
          </p:cNvPr>
          <p:cNvSpPr>
            <a:spLocks noGrp="1"/>
          </p:cNvSpPr>
          <p:nvPr>
            <p:ph type="body" sz="quarter" idx="36" hasCustomPrompt="1"/>
          </p:nvPr>
        </p:nvSpPr>
        <p:spPr>
          <a:xfrm>
            <a:off x="862531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4" name="Espace réservé du texte 4">
            <a:extLst>
              <a:ext uri="{FF2B5EF4-FFF2-40B4-BE49-F238E27FC236}">
                <a16:creationId xmlns:a16="http://schemas.microsoft.com/office/drawing/2014/main" id="{83FECD87-649A-4C86-9EE3-E68666E5077C}"/>
              </a:ext>
            </a:extLst>
          </p:cNvPr>
          <p:cNvSpPr>
            <a:spLocks noGrp="1"/>
          </p:cNvSpPr>
          <p:nvPr>
            <p:ph type="body" sz="quarter" idx="37" hasCustomPrompt="1"/>
          </p:nvPr>
        </p:nvSpPr>
        <p:spPr>
          <a:xfrm>
            <a:off x="1028287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52359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6" name="Espace réservé pour une image  8">
            <a:extLst>
              <a:ext uri="{FF2B5EF4-FFF2-40B4-BE49-F238E27FC236}">
                <a16:creationId xmlns:a16="http://schemas.microsoft.com/office/drawing/2014/main" id="{84EE3C86-4DFD-490F-A50B-B0BEE6298C43}"/>
              </a:ext>
            </a:extLst>
          </p:cNvPr>
          <p:cNvSpPr>
            <a:spLocks noGrp="1" noChangeAspect="1"/>
          </p:cNvSpPr>
          <p:nvPr>
            <p:ph type="pic" sz="quarter" idx="39"/>
          </p:nvPr>
        </p:nvSpPr>
        <p:spPr>
          <a:xfrm>
            <a:off x="217558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7" name="Espace réservé pour une image  8">
            <a:extLst>
              <a:ext uri="{FF2B5EF4-FFF2-40B4-BE49-F238E27FC236}">
                <a16:creationId xmlns:a16="http://schemas.microsoft.com/office/drawing/2014/main" id="{77D5A709-E29B-43D2-A12D-DECB5EE31488}"/>
              </a:ext>
            </a:extLst>
          </p:cNvPr>
          <p:cNvSpPr>
            <a:spLocks noGrp="1" noChangeAspect="1"/>
          </p:cNvSpPr>
          <p:nvPr>
            <p:ph type="pic" sz="quarter" idx="40"/>
          </p:nvPr>
        </p:nvSpPr>
        <p:spPr>
          <a:xfrm>
            <a:off x="3827584"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8" name="Espace réservé pour une image  8">
            <a:extLst>
              <a:ext uri="{FF2B5EF4-FFF2-40B4-BE49-F238E27FC236}">
                <a16:creationId xmlns:a16="http://schemas.microsoft.com/office/drawing/2014/main" id="{A2BF4A97-13DA-4E9F-8ACB-59EB15D77A1E}"/>
              </a:ext>
            </a:extLst>
          </p:cNvPr>
          <p:cNvSpPr>
            <a:spLocks noGrp="1" noChangeAspect="1"/>
          </p:cNvSpPr>
          <p:nvPr>
            <p:ph type="pic" sz="quarter" idx="41"/>
          </p:nvPr>
        </p:nvSpPr>
        <p:spPr>
          <a:xfrm>
            <a:off x="5479580"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9" name="Espace réservé pour une image  8">
            <a:extLst>
              <a:ext uri="{FF2B5EF4-FFF2-40B4-BE49-F238E27FC236}">
                <a16:creationId xmlns:a16="http://schemas.microsoft.com/office/drawing/2014/main" id="{B3001942-C22D-4695-956D-BB43AA2F9E26}"/>
              </a:ext>
            </a:extLst>
          </p:cNvPr>
          <p:cNvSpPr>
            <a:spLocks noGrp="1" noChangeAspect="1"/>
          </p:cNvSpPr>
          <p:nvPr>
            <p:ph type="pic" sz="quarter" idx="42"/>
          </p:nvPr>
        </p:nvSpPr>
        <p:spPr>
          <a:xfrm>
            <a:off x="7131576"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0" name="Espace réservé pour une image  8">
            <a:extLst>
              <a:ext uri="{FF2B5EF4-FFF2-40B4-BE49-F238E27FC236}">
                <a16:creationId xmlns:a16="http://schemas.microsoft.com/office/drawing/2014/main" id="{779AA997-FB2D-45EA-9288-E6142EF3D61B}"/>
              </a:ext>
            </a:extLst>
          </p:cNvPr>
          <p:cNvSpPr>
            <a:spLocks noGrp="1" noChangeAspect="1"/>
          </p:cNvSpPr>
          <p:nvPr>
            <p:ph type="pic" sz="quarter" idx="43"/>
          </p:nvPr>
        </p:nvSpPr>
        <p:spPr>
          <a:xfrm>
            <a:off x="878357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1" name="Espace réservé pour une image  8">
            <a:extLst>
              <a:ext uri="{FF2B5EF4-FFF2-40B4-BE49-F238E27FC236}">
                <a16:creationId xmlns:a16="http://schemas.microsoft.com/office/drawing/2014/main" id="{0604BCBF-1C62-4840-B2BA-6AAA4AEAFBD9}"/>
              </a:ext>
            </a:extLst>
          </p:cNvPr>
          <p:cNvSpPr>
            <a:spLocks noGrp="1" noChangeAspect="1"/>
          </p:cNvSpPr>
          <p:nvPr>
            <p:ph type="pic" sz="quarter" idx="44"/>
          </p:nvPr>
        </p:nvSpPr>
        <p:spPr>
          <a:xfrm>
            <a:off x="1043556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du graphique SmartArt 29">
            <a:extLst>
              <a:ext uri="{FF2B5EF4-FFF2-40B4-BE49-F238E27FC236}">
                <a16:creationId xmlns:a16="http://schemas.microsoft.com/office/drawing/2014/main" id="{FA8235AD-5B9A-4575-82DB-8CE0D777263C}"/>
              </a:ext>
            </a:extLst>
          </p:cNvPr>
          <p:cNvSpPr>
            <a:spLocks noGrp="1" noChangeAspect="1"/>
          </p:cNvSpPr>
          <p:nvPr>
            <p:ph type="dgm" sz="quarter" idx="45"/>
          </p:nvPr>
        </p:nvSpPr>
        <p:spPr>
          <a:xfrm>
            <a:off x="4294610"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3" name="Espace réservé du graphique SmartArt 29">
            <a:extLst>
              <a:ext uri="{FF2B5EF4-FFF2-40B4-BE49-F238E27FC236}">
                <a16:creationId xmlns:a16="http://schemas.microsoft.com/office/drawing/2014/main" id="{7DBF2C70-2304-418B-A045-58A1900F2C79}"/>
              </a:ext>
            </a:extLst>
          </p:cNvPr>
          <p:cNvSpPr>
            <a:spLocks noGrp="1" noChangeAspect="1"/>
          </p:cNvSpPr>
          <p:nvPr>
            <p:ph type="dgm" sz="quarter" idx="46" hasCustomPrompt="1"/>
          </p:nvPr>
        </p:nvSpPr>
        <p:spPr>
          <a:xfrm>
            <a:off x="594573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pPr lvl="0"/>
            <a:r>
              <a:rPr lang="en-US" noProof="0" dirty="0"/>
              <a:t>Body copy goes here in Verdana 7pt</a:t>
            </a:r>
          </a:p>
        </p:txBody>
      </p:sp>
      <p:sp>
        <p:nvSpPr>
          <p:cNvPr id="54" name="Espace réservé du graphique SmartArt 29">
            <a:extLst>
              <a:ext uri="{FF2B5EF4-FFF2-40B4-BE49-F238E27FC236}">
                <a16:creationId xmlns:a16="http://schemas.microsoft.com/office/drawing/2014/main" id="{6F45D7C0-81AA-4419-9BD5-BC22EF4DA055}"/>
              </a:ext>
            </a:extLst>
          </p:cNvPr>
          <p:cNvSpPr>
            <a:spLocks noGrp="1" noChangeAspect="1"/>
          </p:cNvSpPr>
          <p:nvPr>
            <p:ph type="dgm" sz="quarter" idx="47"/>
          </p:nvPr>
        </p:nvSpPr>
        <p:spPr>
          <a:xfrm>
            <a:off x="759686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6" name="Espace réservé du texte 4">
            <a:extLst>
              <a:ext uri="{FF2B5EF4-FFF2-40B4-BE49-F238E27FC236}">
                <a16:creationId xmlns:a16="http://schemas.microsoft.com/office/drawing/2014/main" id="{FC6B0F1C-7055-324B-98C6-0177CD4AD1B4}"/>
              </a:ext>
            </a:extLst>
          </p:cNvPr>
          <p:cNvSpPr>
            <a:spLocks noGrp="1"/>
          </p:cNvSpPr>
          <p:nvPr>
            <p:ph type="body" sz="quarter" idx="48" hasCustomPrompt="1"/>
          </p:nvPr>
        </p:nvSpPr>
        <p:spPr>
          <a:xfrm>
            <a:off x="3664584"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57" name="Espace réservé du texte 4">
            <a:extLst>
              <a:ext uri="{FF2B5EF4-FFF2-40B4-BE49-F238E27FC236}">
                <a16:creationId xmlns:a16="http://schemas.microsoft.com/office/drawing/2014/main" id="{CC765C58-0238-9A4D-B57F-E8B0921FD688}"/>
              </a:ext>
            </a:extLst>
          </p:cNvPr>
          <p:cNvSpPr>
            <a:spLocks noGrp="1"/>
          </p:cNvSpPr>
          <p:nvPr>
            <p:ph type="body" sz="quarter" idx="49" hasCustomPrompt="1"/>
          </p:nvPr>
        </p:nvSpPr>
        <p:spPr>
          <a:xfrm>
            <a:off x="7058438"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60" name="Title 1">
            <a:extLst>
              <a:ext uri="{FF2B5EF4-FFF2-40B4-BE49-F238E27FC236}">
                <a16:creationId xmlns:a16="http://schemas.microsoft.com/office/drawing/2014/main" id="{DB609FE6-0339-4B6E-86E1-9513AF7B37AA}"/>
              </a:ext>
            </a:extLst>
          </p:cNvPr>
          <p:cNvSpPr>
            <a:spLocks noGrp="1"/>
          </p:cNvSpPr>
          <p:nvPr>
            <p:ph type="title"/>
          </p:nvPr>
        </p:nvSpPr>
        <p:spPr>
          <a:xfrm>
            <a:off x="444974" y="338144"/>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70172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DE">
            <a:alpha val="72000"/>
          </a:srgbClr>
        </a:solidFill>
        <a:effectLst/>
      </p:bgPr>
    </p:bg>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7E70A040-45DC-4C4F-9C35-9C8855F2FADC}"/>
              </a:ext>
            </a:extLst>
          </p:cNvPr>
          <p:cNvCxnSpPr>
            <a:cxnSpLocks/>
          </p:cNvCxnSpPr>
          <p:nvPr userDrawn="1"/>
        </p:nvCxnSpPr>
        <p:spPr>
          <a:xfrm>
            <a:off x="456000" y="3919321"/>
            <a:ext cx="112800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3" name="Espace réservé du graphique SmartArt 11">
            <a:extLst>
              <a:ext uri="{FF2B5EF4-FFF2-40B4-BE49-F238E27FC236}">
                <a16:creationId xmlns:a16="http://schemas.microsoft.com/office/drawing/2014/main" id="{27C8F47C-3200-4352-B957-F47C1A5FCAFC}"/>
              </a:ext>
            </a:extLst>
          </p:cNvPr>
          <p:cNvSpPr>
            <a:spLocks noGrp="1" noChangeAspect="1"/>
          </p:cNvSpPr>
          <p:nvPr>
            <p:ph type="dgm" sz="quarter" idx="14"/>
          </p:nvPr>
        </p:nvSpPr>
        <p:spPr>
          <a:xfrm>
            <a:off x="1079875"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58" name="Espace réservé du texte 57">
            <a:extLst>
              <a:ext uri="{FF2B5EF4-FFF2-40B4-BE49-F238E27FC236}">
                <a16:creationId xmlns:a16="http://schemas.microsoft.com/office/drawing/2014/main" id="{A0A44F60-C67D-46ED-9CCB-CDD8B11F957F}"/>
              </a:ext>
            </a:extLst>
          </p:cNvPr>
          <p:cNvSpPr>
            <a:spLocks noGrp="1"/>
          </p:cNvSpPr>
          <p:nvPr>
            <p:ph type="body" sz="quarter" idx="36" hasCustomPrompt="1"/>
          </p:nvPr>
        </p:nvSpPr>
        <p:spPr>
          <a:xfrm>
            <a:off x="431905"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62" name="Espace réservé du graphique SmartArt 11">
            <a:extLst>
              <a:ext uri="{FF2B5EF4-FFF2-40B4-BE49-F238E27FC236}">
                <a16:creationId xmlns:a16="http://schemas.microsoft.com/office/drawing/2014/main" id="{CE16E605-DFA7-4CED-8CBF-0542C7698DF9}"/>
              </a:ext>
            </a:extLst>
          </p:cNvPr>
          <p:cNvSpPr>
            <a:spLocks noGrp="1" noChangeAspect="1"/>
          </p:cNvSpPr>
          <p:nvPr>
            <p:ph type="dgm" sz="quarter" idx="40"/>
          </p:nvPr>
        </p:nvSpPr>
        <p:spPr>
          <a:xfrm>
            <a:off x="2733698"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3" name="Espace réservé du graphique SmartArt 11">
            <a:extLst>
              <a:ext uri="{FF2B5EF4-FFF2-40B4-BE49-F238E27FC236}">
                <a16:creationId xmlns:a16="http://schemas.microsoft.com/office/drawing/2014/main" id="{5A796DFE-A231-4181-AD26-E6261F7463D2}"/>
              </a:ext>
            </a:extLst>
          </p:cNvPr>
          <p:cNvSpPr>
            <a:spLocks noGrp="1" noChangeAspect="1"/>
          </p:cNvSpPr>
          <p:nvPr>
            <p:ph type="dgm" sz="quarter" idx="41"/>
          </p:nvPr>
        </p:nvSpPr>
        <p:spPr>
          <a:xfrm>
            <a:off x="438752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4" name="Espace réservé du graphique SmartArt 11">
            <a:extLst>
              <a:ext uri="{FF2B5EF4-FFF2-40B4-BE49-F238E27FC236}">
                <a16:creationId xmlns:a16="http://schemas.microsoft.com/office/drawing/2014/main" id="{4AF62F43-58B0-40EE-BBAF-40FAE44E0A13}"/>
              </a:ext>
            </a:extLst>
          </p:cNvPr>
          <p:cNvSpPr>
            <a:spLocks noGrp="1" noChangeAspect="1"/>
          </p:cNvSpPr>
          <p:nvPr>
            <p:ph type="dgm" sz="quarter" idx="42"/>
          </p:nvPr>
        </p:nvSpPr>
        <p:spPr>
          <a:xfrm>
            <a:off x="6041343"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5" name="Espace réservé du graphique SmartArt 11">
            <a:extLst>
              <a:ext uri="{FF2B5EF4-FFF2-40B4-BE49-F238E27FC236}">
                <a16:creationId xmlns:a16="http://schemas.microsoft.com/office/drawing/2014/main" id="{EA159B1B-69A6-4A2A-8825-3CE557B1A745}"/>
              </a:ext>
            </a:extLst>
          </p:cNvPr>
          <p:cNvSpPr>
            <a:spLocks noGrp="1" noChangeAspect="1"/>
          </p:cNvSpPr>
          <p:nvPr>
            <p:ph type="dgm" sz="quarter" idx="43"/>
          </p:nvPr>
        </p:nvSpPr>
        <p:spPr>
          <a:xfrm>
            <a:off x="7695166"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6" name="Espace réservé du graphique SmartArt 11">
            <a:extLst>
              <a:ext uri="{FF2B5EF4-FFF2-40B4-BE49-F238E27FC236}">
                <a16:creationId xmlns:a16="http://schemas.microsoft.com/office/drawing/2014/main" id="{46A4C6F1-FE20-48BF-A8EC-70436EAC5DE4}"/>
              </a:ext>
            </a:extLst>
          </p:cNvPr>
          <p:cNvSpPr>
            <a:spLocks noGrp="1" noChangeAspect="1"/>
          </p:cNvSpPr>
          <p:nvPr>
            <p:ph type="dgm" sz="quarter" idx="44"/>
          </p:nvPr>
        </p:nvSpPr>
        <p:spPr>
          <a:xfrm>
            <a:off x="9348989"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7" name="Espace réservé du graphique SmartArt 11">
            <a:extLst>
              <a:ext uri="{FF2B5EF4-FFF2-40B4-BE49-F238E27FC236}">
                <a16:creationId xmlns:a16="http://schemas.microsoft.com/office/drawing/2014/main" id="{2AD47857-C65A-440C-9B23-312C1566BFFB}"/>
              </a:ext>
            </a:extLst>
          </p:cNvPr>
          <p:cNvSpPr>
            <a:spLocks noGrp="1" noChangeAspect="1"/>
          </p:cNvSpPr>
          <p:nvPr>
            <p:ph type="dgm" sz="quarter" idx="45"/>
          </p:nvPr>
        </p:nvSpPr>
        <p:spPr>
          <a:xfrm>
            <a:off x="1100281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35" name="Espace réservé du texte 57">
            <a:extLst>
              <a:ext uri="{FF2B5EF4-FFF2-40B4-BE49-F238E27FC236}">
                <a16:creationId xmlns:a16="http://schemas.microsoft.com/office/drawing/2014/main" id="{428D303E-DDAF-3641-B132-0379E658A1EE}"/>
              </a:ext>
            </a:extLst>
          </p:cNvPr>
          <p:cNvSpPr>
            <a:spLocks noGrp="1"/>
          </p:cNvSpPr>
          <p:nvPr>
            <p:ph type="body" sz="quarter" idx="52" hasCustomPrompt="1"/>
          </p:nvPr>
        </p:nvSpPr>
        <p:spPr>
          <a:xfrm>
            <a:off x="3743433"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467">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7" name="Espace réservé du texte 57">
            <a:extLst>
              <a:ext uri="{FF2B5EF4-FFF2-40B4-BE49-F238E27FC236}">
                <a16:creationId xmlns:a16="http://schemas.microsoft.com/office/drawing/2014/main" id="{842F84FC-333E-1F4F-8881-03E7346E6856}"/>
              </a:ext>
            </a:extLst>
          </p:cNvPr>
          <p:cNvSpPr>
            <a:spLocks noGrp="1"/>
          </p:cNvSpPr>
          <p:nvPr>
            <p:ph type="body" sz="quarter" idx="53" hasCustomPrompt="1"/>
          </p:nvPr>
        </p:nvSpPr>
        <p:spPr>
          <a:xfrm>
            <a:off x="10366490"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9" name="Espace réservé du texte 57">
            <a:extLst>
              <a:ext uri="{FF2B5EF4-FFF2-40B4-BE49-F238E27FC236}">
                <a16:creationId xmlns:a16="http://schemas.microsoft.com/office/drawing/2014/main" id="{44621C0C-848F-154C-A0BE-F77AB0303EDE}"/>
              </a:ext>
            </a:extLst>
          </p:cNvPr>
          <p:cNvSpPr>
            <a:spLocks noGrp="1"/>
          </p:cNvSpPr>
          <p:nvPr>
            <p:ph type="body" sz="quarter" idx="54" hasCustomPrompt="1"/>
          </p:nvPr>
        </p:nvSpPr>
        <p:spPr>
          <a:xfrm>
            <a:off x="7054961"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1" name="Espace réservé du texte 57">
            <a:extLst>
              <a:ext uri="{FF2B5EF4-FFF2-40B4-BE49-F238E27FC236}">
                <a16:creationId xmlns:a16="http://schemas.microsoft.com/office/drawing/2014/main" id="{5C884832-94C5-EC48-AD59-0BFF5B9292F1}"/>
              </a:ext>
            </a:extLst>
          </p:cNvPr>
          <p:cNvSpPr>
            <a:spLocks noGrp="1"/>
          </p:cNvSpPr>
          <p:nvPr>
            <p:ph type="body" sz="quarter" idx="55" hasCustomPrompt="1"/>
          </p:nvPr>
        </p:nvSpPr>
        <p:spPr>
          <a:xfrm>
            <a:off x="2085727"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3" name="Espace réservé du texte 57">
            <a:extLst>
              <a:ext uri="{FF2B5EF4-FFF2-40B4-BE49-F238E27FC236}">
                <a16:creationId xmlns:a16="http://schemas.microsoft.com/office/drawing/2014/main" id="{55EE616D-CD9C-F747-B3C1-7E058D1739B3}"/>
              </a:ext>
            </a:extLst>
          </p:cNvPr>
          <p:cNvSpPr>
            <a:spLocks noGrp="1"/>
          </p:cNvSpPr>
          <p:nvPr>
            <p:ph type="body" sz="quarter" idx="56" hasCustomPrompt="1"/>
          </p:nvPr>
        </p:nvSpPr>
        <p:spPr>
          <a:xfrm>
            <a:off x="5392643"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5" name="Espace réservé du texte 57">
            <a:extLst>
              <a:ext uri="{FF2B5EF4-FFF2-40B4-BE49-F238E27FC236}">
                <a16:creationId xmlns:a16="http://schemas.microsoft.com/office/drawing/2014/main" id="{EE1276C9-7673-0445-9714-7351552FC1F9}"/>
              </a:ext>
            </a:extLst>
          </p:cNvPr>
          <p:cNvSpPr>
            <a:spLocks noGrp="1"/>
          </p:cNvSpPr>
          <p:nvPr>
            <p:ph type="body" sz="quarter" idx="57" hasCustomPrompt="1"/>
          </p:nvPr>
        </p:nvSpPr>
        <p:spPr>
          <a:xfrm>
            <a:off x="8699559"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25" name="Title 1">
            <a:extLst>
              <a:ext uri="{FF2B5EF4-FFF2-40B4-BE49-F238E27FC236}">
                <a16:creationId xmlns:a16="http://schemas.microsoft.com/office/drawing/2014/main" id="{44FAF710-3D2C-4EA6-A787-F566ABCC0C09}"/>
              </a:ext>
            </a:extLst>
          </p:cNvPr>
          <p:cNvSpPr>
            <a:spLocks noGrp="1"/>
          </p:cNvSpPr>
          <p:nvPr>
            <p:ph type="title"/>
          </p:nvPr>
        </p:nvSpPr>
        <p:spPr>
          <a:xfrm>
            <a:off x="465062" y="370690"/>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88562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Subject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1885829"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pour une image  8">
            <a:extLst>
              <a:ext uri="{FF2B5EF4-FFF2-40B4-BE49-F238E27FC236}">
                <a16:creationId xmlns:a16="http://schemas.microsoft.com/office/drawing/2014/main" id="{D248539B-6296-41E2-B2A7-32CAFE749EF1}"/>
              </a:ext>
            </a:extLst>
          </p:cNvPr>
          <p:cNvSpPr>
            <a:spLocks noGrp="1" noChangeAspect="1"/>
          </p:cNvSpPr>
          <p:nvPr>
            <p:ph type="pic" sz="quarter" idx="39"/>
          </p:nvPr>
        </p:nvSpPr>
        <p:spPr>
          <a:xfrm>
            <a:off x="5242862"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3" name="Espace réservé pour une image  8">
            <a:extLst>
              <a:ext uri="{FF2B5EF4-FFF2-40B4-BE49-F238E27FC236}">
                <a16:creationId xmlns:a16="http://schemas.microsoft.com/office/drawing/2014/main" id="{C99700F4-131B-4BC3-9911-BC47E4952A9B}"/>
              </a:ext>
            </a:extLst>
          </p:cNvPr>
          <p:cNvSpPr>
            <a:spLocks noGrp="1" noChangeAspect="1"/>
          </p:cNvSpPr>
          <p:nvPr>
            <p:ph type="pic" sz="quarter" idx="40"/>
          </p:nvPr>
        </p:nvSpPr>
        <p:spPr>
          <a:xfrm>
            <a:off x="8608996"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887121" y="6074874"/>
            <a:ext cx="10417759" cy="276999"/>
          </a:xfrm>
        </p:spPr>
        <p:txBody>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Overarching subtext goes here in Verdana 7pt – if text box necessary</a:t>
            </a:r>
          </a:p>
        </p:txBody>
      </p:sp>
      <p:sp>
        <p:nvSpPr>
          <p:cNvPr id="18" name="Espace réservé du texte 4">
            <a:extLst>
              <a:ext uri="{FF2B5EF4-FFF2-40B4-BE49-F238E27FC236}">
                <a16:creationId xmlns:a16="http://schemas.microsoft.com/office/drawing/2014/main" id="{5C1F33E9-9CFD-C248-B455-84A70176E550}"/>
              </a:ext>
            </a:extLst>
          </p:cNvPr>
          <p:cNvSpPr>
            <a:spLocks noGrp="1"/>
          </p:cNvSpPr>
          <p:nvPr>
            <p:ph type="body" sz="quarter" idx="46" hasCustomPrompt="1"/>
          </p:nvPr>
        </p:nvSpPr>
        <p:spPr>
          <a:xfrm>
            <a:off x="144378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0" name="Espace réservé du texte 4">
            <a:extLst>
              <a:ext uri="{FF2B5EF4-FFF2-40B4-BE49-F238E27FC236}">
                <a16:creationId xmlns:a16="http://schemas.microsoft.com/office/drawing/2014/main" id="{07B91730-598B-3A45-B533-0E89A10E5ABF}"/>
              </a:ext>
            </a:extLst>
          </p:cNvPr>
          <p:cNvSpPr>
            <a:spLocks noGrp="1"/>
          </p:cNvSpPr>
          <p:nvPr>
            <p:ph type="body" sz="quarter" idx="47" hasCustomPrompt="1"/>
          </p:nvPr>
        </p:nvSpPr>
        <p:spPr>
          <a:xfrm>
            <a:off x="817560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1" name="Espace réservé du texte 4">
            <a:extLst>
              <a:ext uri="{FF2B5EF4-FFF2-40B4-BE49-F238E27FC236}">
                <a16:creationId xmlns:a16="http://schemas.microsoft.com/office/drawing/2014/main" id="{ED327B16-2D28-E74D-80D9-FCA946C04984}"/>
              </a:ext>
            </a:extLst>
          </p:cNvPr>
          <p:cNvSpPr>
            <a:spLocks noGrp="1"/>
          </p:cNvSpPr>
          <p:nvPr>
            <p:ph type="body" sz="quarter" idx="48" hasCustomPrompt="1"/>
          </p:nvPr>
        </p:nvSpPr>
        <p:spPr>
          <a:xfrm>
            <a:off x="4809698"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16" name="Title 1">
            <a:extLst>
              <a:ext uri="{FF2B5EF4-FFF2-40B4-BE49-F238E27FC236}">
                <a16:creationId xmlns:a16="http://schemas.microsoft.com/office/drawing/2014/main" id="{2BD92977-6456-4F81-9A2E-322E82DBEFCA}"/>
              </a:ext>
            </a:extLst>
          </p:cNvPr>
          <p:cNvSpPr>
            <a:spLocks noGrp="1"/>
          </p:cNvSpPr>
          <p:nvPr>
            <p:ph type="title"/>
          </p:nvPr>
        </p:nvSpPr>
        <p:spPr>
          <a:xfrm>
            <a:off x="502884" y="365753"/>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131174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06.Body_Text&amp;Visual_2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451323"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5" name="Espace réservé du texte 4">
            <a:extLst>
              <a:ext uri="{FF2B5EF4-FFF2-40B4-BE49-F238E27FC236}">
                <a16:creationId xmlns:a16="http://schemas.microsoft.com/office/drawing/2014/main" id="{102EE37F-49C7-4E9B-9C3D-B4ED45E94718}"/>
              </a:ext>
            </a:extLst>
          </p:cNvPr>
          <p:cNvSpPr>
            <a:spLocks noGrp="1"/>
          </p:cNvSpPr>
          <p:nvPr>
            <p:ph type="body" sz="quarter" idx="44" hasCustomPrompt="1"/>
          </p:nvPr>
        </p:nvSpPr>
        <p:spPr>
          <a:xfrm>
            <a:off x="6095999"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6" name="Espace réservé pour une image  3">
            <a:extLst>
              <a:ext uri="{FF2B5EF4-FFF2-40B4-BE49-F238E27FC236}">
                <a16:creationId xmlns:a16="http://schemas.microsoft.com/office/drawing/2014/main" id="{53ACCDE3-920E-4B07-97C0-4268A8816D7F}"/>
              </a:ext>
            </a:extLst>
          </p:cNvPr>
          <p:cNvSpPr>
            <a:spLocks noGrp="1"/>
          </p:cNvSpPr>
          <p:nvPr>
            <p:ph type="pic" sz="quarter" idx="45"/>
          </p:nvPr>
        </p:nvSpPr>
        <p:spPr>
          <a:xfrm>
            <a:off x="444974" y="2384670"/>
            <a:ext cx="2340559" cy="3622821"/>
          </a:xfrm>
        </p:spPr>
        <p:txBody>
          <a:bodyPr>
            <a:noAutofit/>
          </a:bodyPr>
          <a:lstStyle>
            <a:lvl1pPr>
              <a:defRPr>
                <a:noFill/>
              </a:defRPr>
            </a:lvl1pPr>
          </a:lstStyle>
          <a:p>
            <a:r>
              <a:rPr lang="en-US" noProof="0" dirty="0"/>
              <a:t>Click icon to add picture</a:t>
            </a:r>
          </a:p>
        </p:txBody>
      </p:sp>
      <p:sp>
        <p:nvSpPr>
          <p:cNvPr id="17" name="Espace réservé pour une image  3">
            <a:extLst>
              <a:ext uri="{FF2B5EF4-FFF2-40B4-BE49-F238E27FC236}">
                <a16:creationId xmlns:a16="http://schemas.microsoft.com/office/drawing/2014/main" id="{BA1D5B65-0ABB-49CE-B750-F373B8CD7F3C}"/>
              </a:ext>
            </a:extLst>
          </p:cNvPr>
          <p:cNvSpPr>
            <a:spLocks noGrp="1"/>
          </p:cNvSpPr>
          <p:nvPr>
            <p:ph type="pic" sz="quarter" idx="46"/>
          </p:nvPr>
        </p:nvSpPr>
        <p:spPr>
          <a:xfrm>
            <a:off x="6096001" y="2384670"/>
            <a:ext cx="2340559" cy="3622821"/>
          </a:xfrm>
        </p:spPr>
        <p:txBody>
          <a:bodyPr>
            <a:noAutofit/>
          </a:bodyPr>
          <a:lstStyle>
            <a:lvl1pPr>
              <a:defRPr>
                <a:noFill/>
              </a:defRPr>
            </a:lvl1pPr>
          </a:lstStyle>
          <a:p>
            <a:r>
              <a:rPr lang="en-US" noProof="0" dirty="0"/>
              <a:t>Click icon to add picture</a:t>
            </a:r>
          </a:p>
        </p:txBody>
      </p:sp>
      <p:sp>
        <p:nvSpPr>
          <p:cNvPr id="14" name="Espace réservé du texte 4">
            <a:extLst>
              <a:ext uri="{FF2B5EF4-FFF2-40B4-BE49-F238E27FC236}">
                <a16:creationId xmlns:a16="http://schemas.microsoft.com/office/drawing/2014/main" id="{70B13997-CC8E-4CA7-BC9F-1E2FE9781D8B}"/>
              </a:ext>
            </a:extLst>
          </p:cNvPr>
          <p:cNvSpPr>
            <a:spLocks noGrp="1"/>
          </p:cNvSpPr>
          <p:nvPr>
            <p:ph type="body" sz="quarter" idx="20" hasCustomPrompt="1"/>
          </p:nvPr>
        </p:nvSpPr>
        <p:spPr>
          <a:xfrm>
            <a:off x="3056143"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18" name="Espace réservé du texte 4">
            <a:extLst>
              <a:ext uri="{FF2B5EF4-FFF2-40B4-BE49-F238E27FC236}">
                <a16:creationId xmlns:a16="http://schemas.microsoft.com/office/drawing/2014/main" id="{2F116EA8-5445-47B3-947A-920077D67D8D}"/>
              </a:ext>
            </a:extLst>
          </p:cNvPr>
          <p:cNvSpPr>
            <a:spLocks noGrp="1"/>
          </p:cNvSpPr>
          <p:nvPr>
            <p:ph type="body" sz="quarter" idx="52" hasCustomPrompt="1"/>
          </p:nvPr>
        </p:nvSpPr>
        <p:spPr>
          <a:xfrm>
            <a:off x="8719525"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21" name="Title 1">
            <a:extLst>
              <a:ext uri="{FF2B5EF4-FFF2-40B4-BE49-F238E27FC236}">
                <a16:creationId xmlns:a16="http://schemas.microsoft.com/office/drawing/2014/main" id="{C5999050-FEA1-4953-AD6B-0FD3F03707E4}"/>
              </a:ext>
            </a:extLst>
          </p:cNvPr>
          <p:cNvSpPr>
            <a:spLocks noGrp="1"/>
          </p:cNvSpPr>
          <p:nvPr>
            <p:ph type="title"/>
          </p:nvPr>
        </p:nvSpPr>
        <p:spPr>
          <a:xfrm>
            <a:off x="448969" y="380535"/>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221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09.Series_Pictograms">
    <p:spTree>
      <p:nvGrpSpPr>
        <p:cNvPr id="1" name=""/>
        <p:cNvGrpSpPr/>
        <p:nvPr/>
      </p:nvGrpSpPr>
      <p:grpSpPr>
        <a:xfrm>
          <a:off x="0" y="0"/>
          <a:ext cx="0" cy="0"/>
          <a:chOff x="0" y="0"/>
          <a:chExt cx="0" cy="0"/>
        </a:xfrm>
      </p:grpSpPr>
      <p:sp>
        <p:nvSpPr>
          <p:cNvPr id="43" name="Espace réservé du texte 4">
            <a:extLst>
              <a:ext uri="{FF2B5EF4-FFF2-40B4-BE49-F238E27FC236}">
                <a16:creationId xmlns:a16="http://schemas.microsoft.com/office/drawing/2014/main" id="{D6A66775-D99C-FB4D-B9BA-F866BE69C75A}"/>
              </a:ext>
            </a:extLst>
          </p:cNvPr>
          <p:cNvSpPr>
            <a:spLocks noGrp="1"/>
          </p:cNvSpPr>
          <p:nvPr>
            <p:ph type="body" sz="quarter" idx="58" hasCustomPrompt="1"/>
          </p:nvPr>
        </p:nvSpPr>
        <p:spPr>
          <a:xfrm>
            <a:off x="4412369"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8">
            <a:extLst>
              <a:ext uri="{FF2B5EF4-FFF2-40B4-BE49-F238E27FC236}">
                <a16:creationId xmlns:a16="http://schemas.microsoft.com/office/drawing/2014/main" id="{168A2321-51C0-44B8-85CC-82C00400516F}"/>
              </a:ext>
            </a:extLst>
          </p:cNvPr>
          <p:cNvSpPr>
            <a:spLocks noGrp="1" noChangeAspect="1"/>
          </p:cNvSpPr>
          <p:nvPr>
            <p:ph type="pic" sz="quarter" idx="38"/>
          </p:nvPr>
        </p:nvSpPr>
        <p:spPr>
          <a:xfrm>
            <a:off x="484682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4" name="Espace réservé pour une image  8">
            <a:extLst>
              <a:ext uri="{FF2B5EF4-FFF2-40B4-BE49-F238E27FC236}">
                <a16:creationId xmlns:a16="http://schemas.microsoft.com/office/drawing/2014/main" id="{6749475C-69E4-4BE9-A38D-7241DCB89E86}"/>
              </a:ext>
            </a:extLst>
          </p:cNvPr>
          <p:cNvSpPr>
            <a:spLocks noGrp="1" noChangeAspect="1"/>
          </p:cNvSpPr>
          <p:nvPr>
            <p:ph type="pic" sz="quarter" idx="39"/>
          </p:nvPr>
        </p:nvSpPr>
        <p:spPr>
          <a:xfrm>
            <a:off x="755577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5" name="Espace réservé pour une image  8">
            <a:extLst>
              <a:ext uri="{FF2B5EF4-FFF2-40B4-BE49-F238E27FC236}">
                <a16:creationId xmlns:a16="http://schemas.microsoft.com/office/drawing/2014/main" id="{53004C71-88FB-4D84-AF67-163F0A8F5713}"/>
              </a:ext>
            </a:extLst>
          </p:cNvPr>
          <p:cNvSpPr>
            <a:spLocks noGrp="1" noChangeAspect="1"/>
          </p:cNvSpPr>
          <p:nvPr>
            <p:ph type="pic" sz="quarter" idx="40"/>
          </p:nvPr>
        </p:nvSpPr>
        <p:spPr>
          <a:xfrm>
            <a:off x="10264724"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2DBF61FA-A35E-4273-8034-DAAC1ECD9D13}"/>
              </a:ext>
            </a:extLst>
          </p:cNvPr>
          <p:cNvSpPr>
            <a:spLocks noGrp="1" noChangeAspect="1"/>
          </p:cNvSpPr>
          <p:nvPr>
            <p:ph type="pic" sz="quarter" idx="41"/>
          </p:nvPr>
        </p:nvSpPr>
        <p:spPr>
          <a:xfrm>
            <a:off x="484682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7" name="Espace réservé pour une image  8">
            <a:extLst>
              <a:ext uri="{FF2B5EF4-FFF2-40B4-BE49-F238E27FC236}">
                <a16:creationId xmlns:a16="http://schemas.microsoft.com/office/drawing/2014/main" id="{2789384D-EA94-4052-B57F-95DE218737E1}"/>
              </a:ext>
            </a:extLst>
          </p:cNvPr>
          <p:cNvSpPr>
            <a:spLocks noGrp="1" noChangeAspect="1"/>
          </p:cNvSpPr>
          <p:nvPr>
            <p:ph type="pic" sz="quarter" idx="42"/>
          </p:nvPr>
        </p:nvSpPr>
        <p:spPr>
          <a:xfrm>
            <a:off x="755577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A400283B-48F4-4D29-A5D4-EF54E4DEE830}"/>
              </a:ext>
            </a:extLst>
          </p:cNvPr>
          <p:cNvSpPr>
            <a:spLocks noGrp="1" noChangeAspect="1"/>
          </p:cNvSpPr>
          <p:nvPr>
            <p:ph type="pic" sz="quarter" idx="43"/>
          </p:nvPr>
        </p:nvSpPr>
        <p:spPr>
          <a:xfrm>
            <a:off x="10264724"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9" name="Espace réservé du texte 4">
            <a:extLst>
              <a:ext uri="{FF2B5EF4-FFF2-40B4-BE49-F238E27FC236}">
                <a16:creationId xmlns:a16="http://schemas.microsoft.com/office/drawing/2014/main" id="{42CCC6AE-5AF4-4691-BF67-CE2AE425B9A1}"/>
              </a:ext>
            </a:extLst>
          </p:cNvPr>
          <p:cNvSpPr>
            <a:spLocks noGrp="1"/>
          </p:cNvSpPr>
          <p:nvPr>
            <p:ph type="body" sz="quarter" idx="44" hasCustomPrompt="1"/>
          </p:nvPr>
        </p:nvSpPr>
        <p:spPr>
          <a:xfrm>
            <a:off x="4412369" y="3132079"/>
            <a:ext cx="1585275" cy="96693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8" name="Espace réservé du texte 4">
            <a:extLst>
              <a:ext uri="{FF2B5EF4-FFF2-40B4-BE49-F238E27FC236}">
                <a16:creationId xmlns:a16="http://schemas.microsoft.com/office/drawing/2014/main" id="{6D6398C9-77BD-0246-B4C7-E8636466B435}"/>
              </a:ext>
            </a:extLst>
          </p:cNvPr>
          <p:cNvSpPr>
            <a:spLocks noGrp="1"/>
          </p:cNvSpPr>
          <p:nvPr>
            <p:ph type="body" sz="quarter" idx="56" hasCustomPrompt="1"/>
          </p:nvPr>
        </p:nvSpPr>
        <p:spPr>
          <a:xfrm>
            <a:off x="9826711"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9" name="Espace réservé du texte 4">
            <a:extLst>
              <a:ext uri="{FF2B5EF4-FFF2-40B4-BE49-F238E27FC236}">
                <a16:creationId xmlns:a16="http://schemas.microsoft.com/office/drawing/2014/main" id="{F64D3D11-BDB5-D647-AE1B-75549238F3C3}"/>
              </a:ext>
            </a:extLst>
          </p:cNvPr>
          <p:cNvSpPr>
            <a:spLocks noGrp="1"/>
          </p:cNvSpPr>
          <p:nvPr>
            <p:ph type="body" sz="quarter" idx="57" hasCustomPrompt="1"/>
          </p:nvPr>
        </p:nvSpPr>
        <p:spPr>
          <a:xfrm>
            <a:off x="7119540"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4" name="Espace réservé du texte 4">
            <a:extLst>
              <a:ext uri="{FF2B5EF4-FFF2-40B4-BE49-F238E27FC236}">
                <a16:creationId xmlns:a16="http://schemas.microsoft.com/office/drawing/2014/main" id="{4E9486BD-46D7-254F-A584-B651B6D8D437}"/>
              </a:ext>
            </a:extLst>
          </p:cNvPr>
          <p:cNvSpPr>
            <a:spLocks noGrp="1"/>
          </p:cNvSpPr>
          <p:nvPr>
            <p:ph type="body" sz="quarter" idx="59" hasCustomPrompt="1"/>
          </p:nvPr>
        </p:nvSpPr>
        <p:spPr>
          <a:xfrm>
            <a:off x="9826711"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5" name="Espace réservé du texte 4">
            <a:extLst>
              <a:ext uri="{FF2B5EF4-FFF2-40B4-BE49-F238E27FC236}">
                <a16:creationId xmlns:a16="http://schemas.microsoft.com/office/drawing/2014/main" id="{95667BD6-1D89-BF44-9AC0-03B52EFC58E3}"/>
              </a:ext>
            </a:extLst>
          </p:cNvPr>
          <p:cNvSpPr>
            <a:spLocks noGrp="1"/>
          </p:cNvSpPr>
          <p:nvPr>
            <p:ph type="body" sz="quarter" idx="60" hasCustomPrompt="1"/>
          </p:nvPr>
        </p:nvSpPr>
        <p:spPr>
          <a:xfrm>
            <a:off x="7119540"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23" name="Title 1">
            <a:extLst>
              <a:ext uri="{FF2B5EF4-FFF2-40B4-BE49-F238E27FC236}">
                <a16:creationId xmlns:a16="http://schemas.microsoft.com/office/drawing/2014/main" id="{BA265111-C2ED-45CD-9BC6-C950D268BAC8}"/>
              </a:ext>
            </a:extLst>
          </p:cNvPr>
          <p:cNvSpPr>
            <a:spLocks noGrp="1"/>
          </p:cNvSpPr>
          <p:nvPr>
            <p:ph type="title"/>
          </p:nvPr>
        </p:nvSpPr>
        <p:spPr>
          <a:xfrm>
            <a:off x="516881" y="427295"/>
            <a:ext cx="11294059" cy="458587"/>
          </a:xfr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94217EF9-0D5E-427F-84CE-0FEB371DB547}"/>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3819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34599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1135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57798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75067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over Logo (Dark)">
    <p:bg>
      <p:bgPr>
        <a:solidFill>
          <a:schemeClr val="accent1"/>
        </a:solidFill>
        <a:effectLst/>
      </p:bgPr>
    </p:bg>
    <p:spTree>
      <p:nvGrpSpPr>
        <p:cNvPr id="1" name=""/>
        <p:cNvGrpSpPr/>
        <p:nvPr/>
      </p:nvGrpSpPr>
      <p:grpSpPr>
        <a:xfrm>
          <a:off x="0" y="0"/>
          <a:ext cx="0" cy="0"/>
          <a:chOff x="0" y="0"/>
          <a:chExt cx="0" cy="0"/>
        </a:xfrm>
      </p:grpSpPr>
      <p:sp>
        <p:nvSpPr>
          <p:cNvPr id="6" name="Rectángulo 10">
            <a:extLst>
              <a:ext uri="{FF2B5EF4-FFF2-40B4-BE49-F238E27FC236}">
                <a16:creationId xmlns:a16="http://schemas.microsoft.com/office/drawing/2014/main" id="{B18BC258-6DEA-4175-8CC2-11DD4FF1B5C6}"/>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90825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4352279"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4352279" y="1577578"/>
            <a:ext cx="7143092" cy="338041"/>
          </a:xfrm>
        </p:spPr>
        <p:txBody>
          <a:bodyPr wrap="square">
            <a:spAutoFit/>
          </a:bodyPr>
          <a:lstStyle>
            <a:lvl1pPr marL="0" indent="0" algn="l">
              <a:lnSpc>
                <a:spcPct val="110000"/>
              </a:lnSpc>
              <a:buNone/>
              <a:defRPr sz="160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6253081"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8153884"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10054688"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4352279"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4352279"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6253082"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6253082"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8153886"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8153886"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10054690"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10054690"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6" name="Espace réservé du texte 4">
            <a:extLst>
              <a:ext uri="{FF2B5EF4-FFF2-40B4-BE49-F238E27FC236}">
                <a16:creationId xmlns:a16="http://schemas.microsoft.com/office/drawing/2014/main" id="{5FC8935F-F5EA-4DB5-90D3-9384F30C82AF}"/>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7" name="Text Placeholder 2">
            <a:extLst>
              <a:ext uri="{FF2B5EF4-FFF2-40B4-BE49-F238E27FC236}">
                <a16:creationId xmlns:a16="http://schemas.microsoft.com/office/drawing/2014/main" id="{4596FBAD-4CB5-4D66-A5F6-908C981D1CB3}"/>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4"/>
              </a:buBlip>
              <a:defRPr>
                <a:solidFill>
                  <a:schemeClr val="bg1"/>
                </a:solidFill>
              </a:defRPr>
            </a:lvl2pPr>
            <a:lvl3pPr marL="609585" indent="-302392">
              <a:buFontTx/>
              <a:buBlip>
                <a:blip r:embed="rId4"/>
              </a:buBlip>
              <a:defRPr>
                <a:solidFill>
                  <a:schemeClr val="bg1"/>
                </a:solidFill>
              </a:defRPr>
            </a:lvl3pPr>
            <a:lvl4pPr marL="911977" indent="-302392">
              <a:buFontTx/>
              <a:buBlip>
                <a:blip r:embed="rId4"/>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1">
            <a:extLst>
              <a:ext uri="{FF2B5EF4-FFF2-40B4-BE49-F238E27FC236}">
                <a16:creationId xmlns:a16="http://schemas.microsoft.com/office/drawing/2014/main" id="{3DFF01B2-F39C-498F-AD84-0EA02C0F874F}"/>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grpSp>
        <p:nvGrpSpPr>
          <p:cNvPr id="34" name="Graphique 7">
            <a:extLst>
              <a:ext uri="{FF2B5EF4-FFF2-40B4-BE49-F238E27FC236}">
                <a16:creationId xmlns:a16="http://schemas.microsoft.com/office/drawing/2014/main" id="{E8290A22-F381-46FE-ADAB-99EA161EACA3}"/>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6" name="Forme libre : forme 9">
              <a:extLst>
                <a:ext uri="{FF2B5EF4-FFF2-40B4-BE49-F238E27FC236}">
                  <a16:creationId xmlns:a16="http://schemas.microsoft.com/office/drawing/2014/main" id="{80FA3ABE-3B7B-4847-8146-1133F3B4FFD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8" name="Forme libre : forme 10">
              <a:extLst>
                <a:ext uri="{FF2B5EF4-FFF2-40B4-BE49-F238E27FC236}">
                  <a16:creationId xmlns:a16="http://schemas.microsoft.com/office/drawing/2014/main" id="{F3A8C72A-E85D-4023-B5E7-85DFA2D798B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9" name="Forme libre : forme 11">
              <a:extLst>
                <a:ext uri="{FF2B5EF4-FFF2-40B4-BE49-F238E27FC236}">
                  <a16:creationId xmlns:a16="http://schemas.microsoft.com/office/drawing/2014/main" id="{1E1E3265-C7FB-4CA8-915C-7BBD15632FC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04322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7.ColumnTitle+3columns_NoVisual_Color3">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BD28644-31E5-42EB-A359-94FBB151C4BA}"/>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2" name="Espace réservé du texte 5">
            <a:extLst>
              <a:ext uri="{FF2B5EF4-FFF2-40B4-BE49-F238E27FC236}">
                <a16:creationId xmlns:a16="http://schemas.microsoft.com/office/drawing/2014/main" id="{9A2CA514-4233-4338-B4D8-DECD377FF6DF}"/>
              </a:ext>
            </a:extLst>
          </p:cNvPr>
          <p:cNvSpPr>
            <a:spLocks noGrp="1"/>
          </p:cNvSpPr>
          <p:nvPr>
            <p:ph type="body" sz="quarter" idx="13" hasCustomPrompt="1"/>
          </p:nvPr>
        </p:nvSpPr>
        <p:spPr>
          <a:xfrm>
            <a:off x="4522911"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4" name="Espace réservé du graphique SmartArt 10">
            <a:extLst>
              <a:ext uri="{FF2B5EF4-FFF2-40B4-BE49-F238E27FC236}">
                <a16:creationId xmlns:a16="http://schemas.microsoft.com/office/drawing/2014/main" id="{19B0CBA6-8D91-40B7-A08B-3172CF7A8299}"/>
              </a:ext>
            </a:extLst>
          </p:cNvPr>
          <p:cNvSpPr>
            <a:spLocks noGrp="1"/>
          </p:cNvSpPr>
          <p:nvPr>
            <p:ph type="dgm" sz="quarter" idx="44"/>
          </p:nvPr>
        </p:nvSpPr>
        <p:spPr>
          <a:xfrm rot="5400000">
            <a:off x="5393937"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15" name="Espace réservé du texte 5">
            <a:extLst>
              <a:ext uri="{FF2B5EF4-FFF2-40B4-BE49-F238E27FC236}">
                <a16:creationId xmlns:a16="http://schemas.microsoft.com/office/drawing/2014/main" id="{299C77F5-F32E-41C3-BEFC-25D7AC59AB7A}"/>
              </a:ext>
            </a:extLst>
          </p:cNvPr>
          <p:cNvSpPr>
            <a:spLocks noGrp="1"/>
          </p:cNvSpPr>
          <p:nvPr>
            <p:ph type="body" sz="quarter" idx="57" hasCustomPrompt="1"/>
          </p:nvPr>
        </p:nvSpPr>
        <p:spPr>
          <a:xfrm>
            <a:off x="4522910"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16" name="Espace réservé du graphique SmartArt 47">
            <a:extLst>
              <a:ext uri="{FF2B5EF4-FFF2-40B4-BE49-F238E27FC236}">
                <a16:creationId xmlns:a16="http://schemas.microsoft.com/office/drawing/2014/main" id="{92E82BE4-7D85-4A10-9D30-E2BA20C54B67}"/>
              </a:ext>
            </a:extLst>
          </p:cNvPr>
          <p:cNvSpPr>
            <a:spLocks noGrp="1" noChangeAspect="1"/>
          </p:cNvSpPr>
          <p:nvPr>
            <p:ph type="dgm" sz="quarter" idx="70"/>
          </p:nvPr>
        </p:nvSpPr>
        <p:spPr>
          <a:xfrm rot="5400000">
            <a:off x="5349433"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17" name="Espace réservé du texte 18">
            <a:extLst>
              <a:ext uri="{FF2B5EF4-FFF2-40B4-BE49-F238E27FC236}">
                <a16:creationId xmlns:a16="http://schemas.microsoft.com/office/drawing/2014/main" id="{40A17507-5CAB-41A8-8654-A943A0B8BB45}"/>
              </a:ext>
            </a:extLst>
          </p:cNvPr>
          <p:cNvSpPr>
            <a:spLocks noGrp="1"/>
          </p:cNvSpPr>
          <p:nvPr>
            <p:ph type="body" sz="quarter" idx="42" hasCustomPrompt="1"/>
          </p:nvPr>
        </p:nvSpPr>
        <p:spPr>
          <a:xfrm>
            <a:off x="4522910"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18" name="Espace réservé du texte 5">
            <a:extLst>
              <a:ext uri="{FF2B5EF4-FFF2-40B4-BE49-F238E27FC236}">
                <a16:creationId xmlns:a16="http://schemas.microsoft.com/office/drawing/2014/main" id="{ACDFF36C-2E3B-4F84-8FD6-D84E5419FB83}"/>
              </a:ext>
            </a:extLst>
          </p:cNvPr>
          <p:cNvSpPr>
            <a:spLocks noGrp="1"/>
          </p:cNvSpPr>
          <p:nvPr>
            <p:ph type="body" sz="quarter" idx="71" hasCustomPrompt="1"/>
          </p:nvPr>
        </p:nvSpPr>
        <p:spPr>
          <a:xfrm>
            <a:off x="7016329"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9" name="Espace réservé du graphique SmartArt 10">
            <a:extLst>
              <a:ext uri="{FF2B5EF4-FFF2-40B4-BE49-F238E27FC236}">
                <a16:creationId xmlns:a16="http://schemas.microsoft.com/office/drawing/2014/main" id="{4AEDDBF7-5EA9-4A49-8B8C-79110C43EB76}"/>
              </a:ext>
            </a:extLst>
          </p:cNvPr>
          <p:cNvSpPr>
            <a:spLocks noGrp="1"/>
          </p:cNvSpPr>
          <p:nvPr>
            <p:ph type="dgm" sz="quarter" idx="72"/>
          </p:nvPr>
        </p:nvSpPr>
        <p:spPr>
          <a:xfrm rot="5400000">
            <a:off x="7887355"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0" name="Espace réservé du texte 5">
            <a:extLst>
              <a:ext uri="{FF2B5EF4-FFF2-40B4-BE49-F238E27FC236}">
                <a16:creationId xmlns:a16="http://schemas.microsoft.com/office/drawing/2014/main" id="{DA3F9611-A7F0-42CE-AE25-854FF5FA6DEB}"/>
              </a:ext>
            </a:extLst>
          </p:cNvPr>
          <p:cNvSpPr>
            <a:spLocks noGrp="1"/>
          </p:cNvSpPr>
          <p:nvPr>
            <p:ph type="body" sz="quarter" idx="73" hasCustomPrompt="1"/>
          </p:nvPr>
        </p:nvSpPr>
        <p:spPr>
          <a:xfrm>
            <a:off x="7016329"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1" name="Espace réservé du graphique SmartArt 47">
            <a:extLst>
              <a:ext uri="{FF2B5EF4-FFF2-40B4-BE49-F238E27FC236}">
                <a16:creationId xmlns:a16="http://schemas.microsoft.com/office/drawing/2014/main" id="{4FAF97D0-F2E0-4F84-94DB-1F8CA6FFD747}"/>
              </a:ext>
            </a:extLst>
          </p:cNvPr>
          <p:cNvSpPr>
            <a:spLocks noGrp="1" noChangeAspect="1"/>
          </p:cNvSpPr>
          <p:nvPr>
            <p:ph type="dgm" sz="quarter" idx="74"/>
          </p:nvPr>
        </p:nvSpPr>
        <p:spPr>
          <a:xfrm rot="5400000">
            <a:off x="7842852"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2" name="Espace réservé du texte 18">
            <a:extLst>
              <a:ext uri="{FF2B5EF4-FFF2-40B4-BE49-F238E27FC236}">
                <a16:creationId xmlns:a16="http://schemas.microsoft.com/office/drawing/2014/main" id="{0628E42C-71C0-48AF-8906-B29B4465CE3A}"/>
              </a:ext>
            </a:extLst>
          </p:cNvPr>
          <p:cNvSpPr>
            <a:spLocks noGrp="1"/>
          </p:cNvSpPr>
          <p:nvPr>
            <p:ph type="body" sz="quarter" idx="75" hasCustomPrompt="1"/>
          </p:nvPr>
        </p:nvSpPr>
        <p:spPr>
          <a:xfrm>
            <a:off x="7016329"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23" name="Espace réservé du texte 5">
            <a:extLst>
              <a:ext uri="{FF2B5EF4-FFF2-40B4-BE49-F238E27FC236}">
                <a16:creationId xmlns:a16="http://schemas.microsoft.com/office/drawing/2014/main" id="{7014C5F2-20B9-4C76-BD18-8D3A07248228}"/>
              </a:ext>
            </a:extLst>
          </p:cNvPr>
          <p:cNvSpPr>
            <a:spLocks noGrp="1"/>
          </p:cNvSpPr>
          <p:nvPr>
            <p:ph type="body" sz="quarter" idx="76" hasCustomPrompt="1"/>
          </p:nvPr>
        </p:nvSpPr>
        <p:spPr>
          <a:xfrm>
            <a:off x="9509757"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24" name="Espace réservé du graphique SmartArt 10">
            <a:extLst>
              <a:ext uri="{FF2B5EF4-FFF2-40B4-BE49-F238E27FC236}">
                <a16:creationId xmlns:a16="http://schemas.microsoft.com/office/drawing/2014/main" id="{2F86B678-A609-4B17-9715-9C6B93348626}"/>
              </a:ext>
            </a:extLst>
          </p:cNvPr>
          <p:cNvSpPr>
            <a:spLocks noGrp="1"/>
          </p:cNvSpPr>
          <p:nvPr>
            <p:ph type="dgm" sz="quarter" idx="77"/>
          </p:nvPr>
        </p:nvSpPr>
        <p:spPr>
          <a:xfrm rot="5400000">
            <a:off x="10380783"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5" name="Espace réservé du texte 5">
            <a:extLst>
              <a:ext uri="{FF2B5EF4-FFF2-40B4-BE49-F238E27FC236}">
                <a16:creationId xmlns:a16="http://schemas.microsoft.com/office/drawing/2014/main" id="{CB15E812-EEBF-45E0-9F03-1A12E6B4DFD8}"/>
              </a:ext>
            </a:extLst>
          </p:cNvPr>
          <p:cNvSpPr>
            <a:spLocks noGrp="1"/>
          </p:cNvSpPr>
          <p:nvPr>
            <p:ph type="body" sz="quarter" idx="78" hasCustomPrompt="1"/>
          </p:nvPr>
        </p:nvSpPr>
        <p:spPr>
          <a:xfrm>
            <a:off x="9509757"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6" name="Espace réservé du graphique SmartArt 47">
            <a:extLst>
              <a:ext uri="{FF2B5EF4-FFF2-40B4-BE49-F238E27FC236}">
                <a16:creationId xmlns:a16="http://schemas.microsoft.com/office/drawing/2014/main" id="{6DFE7F26-F772-41BC-BA39-2787B3898D0F}"/>
              </a:ext>
            </a:extLst>
          </p:cNvPr>
          <p:cNvSpPr>
            <a:spLocks noGrp="1" noChangeAspect="1"/>
          </p:cNvSpPr>
          <p:nvPr>
            <p:ph type="dgm" sz="quarter" idx="79"/>
          </p:nvPr>
        </p:nvSpPr>
        <p:spPr>
          <a:xfrm rot="5400000">
            <a:off x="10336280"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7" name="Espace réservé du texte 18">
            <a:extLst>
              <a:ext uri="{FF2B5EF4-FFF2-40B4-BE49-F238E27FC236}">
                <a16:creationId xmlns:a16="http://schemas.microsoft.com/office/drawing/2014/main" id="{CB7B9BBB-2B07-4086-9024-DEE22312457F}"/>
              </a:ext>
            </a:extLst>
          </p:cNvPr>
          <p:cNvSpPr>
            <a:spLocks noGrp="1"/>
          </p:cNvSpPr>
          <p:nvPr>
            <p:ph type="body" sz="quarter" idx="80" hasCustomPrompt="1"/>
          </p:nvPr>
        </p:nvSpPr>
        <p:spPr>
          <a:xfrm>
            <a:off x="9509757"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35" name="Espace réservé du texte 4">
            <a:extLst>
              <a:ext uri="{FF2B5EF4-FFF2-40B4-BE49-F238E27FC236}">
                <a16:creationId xmlns:a16="http://schemas.microsoft.com/office/drawing/2014/main" id="{5C842C5C-9AC3-448B-960C-704DDA9F4EF9}"/>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6" name="Text Placeholder 2">
            <a:extLst>
              <a:ext uri="{FF2B5EF4-FFF2-40B4-BE49-F238E27FC236}">
                <a16:creationId xmlns:a16="http://schemas.microsoft.com/office/drawing/2014/main" id="{8BD41B43-AC57-4D2B-895A-D6C42B2C6DBC}"/>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2"/>
              </a:buBlip>
              <a:defRPr>
                <a:solidFill>
                  <a:schemeClr val="bg1"/>
                </a:solidFill>
              </a:defRPr>
            </a:lvl2pPr>
            <a:lvl3pPr marL="609585" indent="-302392">
              <a:buFontTx/>
              <a:buBlip>
                <a:blip r:embed="rId2"/>
              </a:buBlip>
              <a:defRPr>
                <a:solidFill>
                  <a:schemeClr val="bg1"/>
                </a:solidFill>
              </a:defRPr>
            </a:lvl3pPr>
            <a:lvl4pPr marL="911977" indent="-302392">
              <a:buFontTx/>
              <a:buBlip>
                <a:blip r:embed="rId2"/>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itle 1">
            <a:extLst>
              <a:ext uri="{FF2B5EF4-FFF2-40B4-BE49-F238E27FC236}">
                <a16:creationId xmlns:a16="http://schemas.microsoft.com/office/drawing/2014/main" id="{41F219FC-0C17-41D8-A025-7B19D0B2C5E4}"/>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sp>
        <p:nvSpPr>
          <p:cNvPr id="38" name="Espace réservé du texte 5">
            <a:extLst>
              <a:ext uri="{FF2B5EF4-FFF2-40B4-BE49-F238E27FC236}">
                <a16:creationId xmlns:a16="http://schemas.microsoft.com/office/drawing/2014/main" id="{F0A95EBF-507C-4A4F-B6AB-97F42EE2FA1D}"/>
              </a:ext>
            </a:extLst>
          </p:cNvPr>
          <p:cNvSpPr>
            <a:spLocks noGrp="1"/>
          </p:cNvSpPr>
          <p:nvPr>
            <p:ph type="body" sz="quarter" idx="18"/>
          </p:nvPr>
        </p:nvSpPr>
        <p:spPr>
          <a:xfrm>
            <a:off x="4033427" y="425183"/>
            <a:ext cx="7715547" cy="256545"/>
          </a:xfrm>
        </p:spPr>
        <p:txBody>
          <a:bodyPr wrap="square" anchor="t" anchorCtr="0">
            <a:spAutoFit/>
          </a:bodyPr>
          <a:lstStyle>
            <a:lvl1pPr algn="l">
              <a:lnSpc>
                <a:spcPct val="100000"/>
              </a:lnSpc>
              <a:spcAft>
                <a:spcPts val="0"/>
              </a:spcAft>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a:t>Click to edit Master text styles</a:t>
            </a:r>
          </a:p>
        </p:txBody>
      </p:sp>
      <p:grpSp>
        <p:nvGrpSpPr>
          <p:cNvPr id="39" name="Graphique 7">
            <a:extLst>
              <a:ext uri="{FF2B5EF4-FFF2-40B4-BE49-F238E27FC236}">
                <a16:creationId xmlns:a16="http://schemas.microsoft.com/office/drawing/2014/main" id="{C27C04FF-DE6C-4072-8BF4-5EC4DDBD66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0" name="Forme libre : forme 9">
              <a:extLst>
                <a:ext uri="{FF2B5EF4-FFF2-40B4-BE49-F238E27FC236}">
                  <a16:creationId xmlns:a16="http://schemas.microsoft.com/office/drawing/2014/main" id="{212E5D6A-36AC-4C11-B9FC-882015D3F3E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1" name="Forme libre : forme 10">
              <a:extLst>
                <a:ext uri="{FF2B5EF4-FFF2-40B4-BE49-F238E27FC236}">
                  <a16:creationId xmlns:a16="http://schemas.microsoft.com/office/drawing/2014/main" id="{D6348C0A-6CEA-4E8E-B679-84C9BC1345C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2" name="Forme libre : forme 11">
              <a:extLst>
                <a:ext uri="{FF2B5EF4-FFF2-40B4-BE49-F238E27FC236}">
                  <a16:creationId xmlns:a16="http://schemas.microsoft.com/office/drawing/2014/main" id="{3CB09C3A-78E1-4A35-9F27-91D8336A84C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44906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 name="Espace réservé du texte 3">
            <a:extLst>
              <a:ext uri="{FF2B5EF4-FFF2-40B4-BE49-F238E27FC236}">
                <a16:creationId xmlns:a16="http://schemas.microsoft.com/office/drawing/2014/main" id="{9BA057E7-5A0F-4AE0-9351-1A58DB294C4E}"/>
              </a:ext>
            </a:extLst>
          </p:cNvPr>
          <p:cNvSpPr>
            <a:spLocks noGrp="1"/>
          </p:cNvSpPr>
          <p:nvPr>
            <p:ph type="body" sz="quarter" idx="21" hasCustomPrompt="1"/>
          </p:nvPr>
        </p:nvSpPr>
        <p:spPr>
          <a:xfrm>
            <a:off x="3752851" y="1942729"/>
            <a:ext cx="3365500" cy="4295223"/>
          </a:xfrm>
          <a:solidFill>
            <a:schemeClr val="accent1"/>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8</a:t>
            </a:r>
          </a:p>
          <a:p>
            <a:pPr lvl="2"/>
            <a:r>
              <a:rPr lang="en-US" noProof="0" dirty="0"/>
              <a:t>NAFLD</a:t>
            </a:r>
          </a:p>
        </p:txBody>
      </p:sp>
      <p:sp>
        <p:nvSpPr>
          <p:cNvPr id="12" name="Espace réservé du texte 3">
            <a:extLst>
              <a:ext uri="{FF2B5EF4-FFF2-40B4-BE49-F238E27FC236}">
                <a16:creationId xmlns:a16="http://schemas.microsoft.com/office/drawing/2014/main" id="{D1DC7E5E-9E41-496F-A46A-10D60378AF45}"/>
              </a:ext>
            </a:extLst>
          </p:cNvPr>
          <p:cNvSpPr>
            <a:spLocks noGrp="1"/>
          </p:cNvSpPr>
          <p:nvPr>
            <p:ph type="body" sz="quarter" idx="22" hasCustomPrompt="1"/>
          </p:nvPr>
        </p:nvSpPr>
        <p:spPr>
          <a:xfrm>
            <a:off x="7239003" y="1942729"/>
            <a:ext cx="1657349" cy="2057772"/>
          </a:xfrm>
          <a:solidFill>
            <a:schemeClr val="accent2"/>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Neurology</a:t>
            </a:r>
          </a:p>
        </p:txBody>
      </p:sp>
      <p:sp>
        <p:nvSpPr>
          <p:cNvPr id="14" name="Espace réservé du texte 3">
            <a:extLst>
              <a:ext uri="{FF2B5EF4-FFF2-40B4-BE49-F238E27FC236}">
                <a16:creationId xmlns:a16="http://schemas.microsoft.com/office/drawing/2014/main" id="{3CA8CA11-934D-49F7-A929-1D1F6E6171E8}"/>
              </a:ext>
            </a:extLst>
          </p:cNvPr>
          <p:cNvSpPr>
            <a:spLocks noGrp="1"/>
          </p:cNvSpPr>
          <p:nvPr>
            <p:ph type="body" sz="quarter" idx="24" hasCustomPrompt="1"/>
          </p:nvPr>
        </p:nvSpPr>
        <p:spPr>
          <a:xfrm>
            <a:off x="10795006" y="1942727"/>
            <a:ext cx="952020" cy="4295223"/>
          </a:xfrm>
          <a:solidFill>
            <a:schemeClr val="accent6"/>
          </a:solidFill>
        </p:spPr>
        <p:txBody>
          <a:bodyPr anchor="ctr">
            <a:noAutofit/>
          </a:bodyPr>
          <a:lstStyle>
            <a:lvl1pPr marL="0" indent="0" algn="ctr">
              <a:lnSpc>
                <a:spcPct val="8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15" name="Espace réservé du texte 3">
            <a:extLst>
              <a:ext uri="{FF2B5EF4-FFF2-40B4-BE49-F238E27FC236}">
                <a16:creationId xmlns:a16="http://schemas.microsoft.com/office/drawing/2014/main" id="{E2A95B96-5606-44FB-9A28-BF7F82AE0AEA}"/>
              </a:ext>
            </a:extLst>
          </p:cNvPr>
          <p:cNvSpPr>
            <a:spLocks noGrp="1"/>
          </p:cNvSpPr>
          <p:nvPr>
            <p:ph type="body" sz="quarter" idx="25" hasCustomPrompt="1"/>
          </p:nvPr>
        </p:nvSpPr>
        <p:spPr>
          <a:xfrm>
            <a:off x="7239001" y="4124871"/>
            <a:ext cx="3435352" cy="1298029"/>
          </a:xfrm>
          <a:solidFill>
            <a:schemeClr val="accent5"/>
          </a:solidFill>
        </p:spPr>
        <p:txBody>
          <a:bodyPr bIns="108000" anchor="ctr">
            <a:noAutofit/>
          </a:bodyPr>
          <a:lstStyle>
            <a:lvl1pPr marL="0" indent="0" algn="ctr">
              <a:lnSpc>
                <a:spcPct val="100000"/>
              </a:lnSpc>
              <a:spcBef>
                <a:spcPts val="0"/>
              </a:spcBef>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Bef>
                <a:spcPts val="400"/>
              </a:spcBef>
              <a:buFont typeface="Arial" panose="020B0604020202020204" pitchFamily="34" charset="0"/>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noProof="0" dirty="0"/>
              <a:t>3</a:t>
            </a:r>
          </a:p>
          <a:p>
            <a:pPr lvl="1"/>
            <a:r>
              <a:rPr lang="en-US" noProof="0" dirty="0"/>
              <a:t>Rare blood disorders</a:t>
            </a:r>
          </a:p>
        </p:txBody>
      </p:sp>
      <p:sp>
        <p:nvSpPr>
          <p:cNvPr id="16" name="Espace réservé du texte 3">
            <a:extLst>
              <a:ext uri="{FF2B5EF4-FFF2-40B4-BE49-F238E27FC236}">
                <a16:creationId xmlns:a16="http://schemas.microsoft.com/office/drawing/2014/main" id="{563A6F80-C740-4630-B53A-0571C25D9BC9}"/>
              </a:ext>
            </a:extLst>
          </p:cNvPr>
          <p:cNvSpPr>
            <a:spLocks noGrp="1"/>
          </p:cNvSpPr>
          <p:nvPr>
            <p:ph type="body" sz="quarter" idx="26" hasCustomPrompt="1"/>
          </p:nvPr>
        </p:nvSpPr>
        <p:spPr>
          <a:xfrm>
            <a:off x="7239001" y="5547270"/>
            <a:ext cx="3435352" cy="675405"/>
          </a:xfrm>
          <a:solidFill>
            <a:schemeClr val="accent4"/>
          </a:solidFill>
        </p:spPr>
        <p:txBody>
          <a:bodyPr tIns="36000" bIns="36000" anchor="ctr">
            <a:noAutofit/>
          </a:bodyPr>
          <a:lstStyle>
            <a:lvl1pPr marL="0" indent="0" algn="ctr">
              <a:lnSpc>
                <a:spcPct val="75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1</a:t>
            </a:r>
          </a:p>
          <a:p>
            <a:pPr lvl="2"/>
            <a:r>
              <a:rPr lang="en-US" noProof="0" dirty="0" err="1"/>
              <a:t>Immunologie</a:t>
            </a:r>
            <a:endParaRPr lang="en-US" noProof="0" dirty="0"/>
          </a:p>
        </p:txBody>
      </p:sp>
      <p:sp>
        <p:nvSpPr>
          <p:cNvPr id="22" name="Espace réservé du texte 3">
            <a:extLst>
              <a:ext uri="{FF2B5EF4-FFF2-40B4-BE49-F238E27FC236}">
                <a16:creationId xmlns:a16="http://schemas.microsoft.com/office/drawing/2014/main" id="{03CC539B-EFCF-4F4C-B1A5-A69F32F5CE14}"/>
              </a:ext>
            </a:extLst>
          </p:cNvPr>
          <p:cNvSpPr>
            <a:spLocks noGrp="1"/>
          </p:cNvSpPr>
          <p:nvPr>
            <p:ph type="body" sz="quarter" idx="30" hasCustomPrompt="1"/>
          </p:nvPr>
        </p:nvSpPr>
        <p:spPr>
          <a:xfrm>
            <a:off x="9015363" y="1942729"/>
            <a:ext cx="1657349" cy="2057772"/>
          </a:xfrm>
          <a:solidFill>
            <a:schemeClr val="accent4"/>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20" name="Title 1">
            <a:extLst>
              <a:ext uri="{FF2B5EF4-FFF2-40B4-BE49-F238E27FC236}">
                <a16:creationId xmlns:a16="http://schemas.microsoft.com/office/drawing/2014/main" id="{874F34E5-E51A-4313-AC90-F67C509F31A5}"/>
              </a:ext>
            </a:extLst>
          </p:cNvPr>
          <p:cNvSpPr>
            <a:spLocks noGrp="1"/>
          </p:cNvSpPr>
          <p:nvPr>
            <p:ph type="title"/>
          </p:nvPr>
        </p:nvSpPr>
        <p:spPr>
          <a:xfrm>
            <a:off x="452967" y="379770"/>
            <a:ext cx="11294059" cy="458587"/>
          </a:xfrm>
        </p:spPr>
        <p:txBody>
          <a:body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393EF705-EFFB-4BD7-8595-42C8B7EFEF28}"/>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9444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2874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End slide">
    <p:bg>
      <p:bgPr>
        <a:solidFill>
          <a:schemeClr val="accent1"/>
        </a:solidFill>
        <a:effectLst/>
      </p:bgPr>
    </p:bg>
    <p:spTree>
      <p:nvGrpSpPr>
        <p:cNvPr id="1" name=""/>
        <p:cNvGrpSpPr/>
        <p:nvPr/>
      </p:nvGrpSpPr>
      <p:grpSpPr>
        <a:xfrm>
          <a:off x="0" y="0"/>
          <a:ext cx="0" cy="0"/>
          <a:chOff x="0" y="0"/>
          <a:chExt cx="0" cy="0"/>
        </a:xfrm>
      </p:grpSpPr>
      <p:sp>
        <p:nvSpPr>
          <p:cNvPr id="10" name="Rectángulo 10">
            <a:extLst>
              <a:ext uri="{FF2B5EF4-FFF2-40B4-BE49-F238E27FC236}">
                <a16:creationId xmlns:a16="http://schemas.microsoft.com/office/drawing/2014/main" id="{CDE3C905-9E7B-4D62-90F9-CA013945F90B}"/>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509982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840" y="1016000"/>
            <a:ext cx="11146224" cy="720725"/>
          </a:xfrm>
          <a:prstGeom prst="rect">
            <a:avLst/>
          </a:prstGeom>
        </p:spPr>
        <p:txBody>
          <a:bodyPr/>
          <a:lstStyle>
            <a:lvl1pPr marL="0" indent="0">
              <a:buNone/>
              <a:defRPr b="1">
                <a:solidFill>
                  <a:srgbClr val="B15218"/>
                </a:solidFill>
              </a:defRPr>
            </a:lvl1pPr>
            <a:lvl2pPr marL="457200" indent="0">
              <a:buNone/>
              <a:defRPr b="1">
                <a:solidFill>
                  <a:srgbClr val="B15218"/>
                </a:solidFill>
              </a:defRPr>
            </a:lvl2pPr>
            <a:lvl3pPr marL="914400" indent="0">
              <a:buNone/>
              <a:defRPr b="1">
                <a:solidFill>
                  <a:srgbClr val="B15218"/>
                </a:solidFill>
              </a:defRPr>
            </a:lvl3pPr>
            <a:lvl4pPr marL="1371600" indent="0">
              <a:buNone/>
              <a:defRPr b="1">
                <a:solidFill>
                  <a:srgbClr val="B15218"/>
                </a:solidFill>
              </a:defRPr>
            </a:lvl4pPr>
            <a:lvl5pPr marL="1828800" indent="0">
              <a:buNone/>
              <a:defRPr b="1">
                <a:solidFill>
                  <a:srgbClr val="B15218"/>
                </a:solidFill>
              </a:defRPr>
            </a:lvl5pPr>
          </a:lstStyle>
          <a:p>
            <a:pPr lvl="0"/>
            <a:r>
              <a:rPr lang="en-US" dirty="0"/>
              <a:t>Edit Master text styles</a:t>
            </a:r>
          </a:p>
        </p:txBody>
      </p:sp>
      <p:sp>
        <p:nvSpPr>
          <p:cNvPr id="7" name="Text Placeholder 6"/>
          <p:cNvSpPr>
            <a:spLocks noGrp="1"/>
          </p:cNvSpPr>
          <p:nvPr>
            <p:ph type="body" sz="quarter" idx="11"/>
          </p:nvPr>
        </p:nvSpPr>
        <p:spPr>
          <a:xfrm>
            <a:off x="529840" y="1844675"/>
            <a:ext cx="11146223" cy="3744913"/>
          </a:xfrm>
          <a:prstGeom prst="rect">
            <a:avLst/>
          </a:prstGeom>
        </p:spPr>
        <p:txBody>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2"/>
          </p:nvPr>
        </p:nvSpPr>
        <p:spPr>
          <a:xfrm>
            <a:off x="529840" y="5697538"/>
            <a:ext cx="6297998" cy="333375"/>
          </a:xfrm>
          <a:prstGeom prst="rect">
            <a:avLst/>
          </a:prstGeom>
        </p:spPr>
        <p:txBody>
          <a:bodyPr anchor="b"/>
          <a:lstStyle>
            <a:lvl1pPr marL="0" indent="0">
              <a:buNone/>
              <a:defRPr sz="1000">
                <a:solidFill>
                  <a:schemeClr val="tx1"/>
                </a:solidFill>
              </a:defRPr>
            </a:lvl1pPr>
            <a:lvl2pPr marL="457200" indent="0">
              <a:buNone/>
              <a:defRPr sz="1000">
                <a:solidFill>
                  <a:schemeClr val="tx1"/>
                </a:solidFill>
              </a:defRPr>
            </a:lvl2pPr>
            <a:lvl3pPr marL="914400" indent="0">
              <a:buNone/>
              <a:defRPr sz="1000">
                <a:solidFill>
                  <a:schemeClr val="tx1"/>
                </a:solidFill>
              </a:defRPr>
            </a:lvl3pPr>
            <a:lvl4pPr marL="1371600" indent="0">
              <a:buNone/>
              <a:defRPr sz="1000">
                <a:solidFill>
                  <a:schemeClr val="tx1"/>
                </a:solidFill>
              </a:defRPr>
            </a:lvl4pPr>
            <a:lvl5pPr marL="1828800" indent="0">
              <a:buNone/>
              <a:defRPr sz="1000">
                <a:solidFill>
                  <a:schemeClr val="tx1"/>
                </a:solidFill>
              </a:defRPr>
            </a:lvl5pPr>
          </a:lstStyle>
          <a:p>
            <a:pPr lvl="0"/>
            <a:r>
              <a:rPr lang="en-US" dirty="0"/>
              <a:t>Edit Master text styles</a:t>
            </a:r>
          </a:p>
        </p:txBody>
      </p:sp>
    </p:spTree>
    <p:extLst>
      <p:ext uri="{BB962C8B-B14F-4D97-AF65-F5344CB8AC3E}">
        <p14:creationId xmlns:p14="http://schemas.microsoft.com/office/powerpoint/2010/main" val="2890511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pos="325">
          <p15:clr>
            <a:srgbClr val="FBAE40"/>
          </p15:clr>
        </p15:guide>
        <p15:guide id="5" pos="7355">
          <p15:clr>
            <a:srgbClr val="FBAE40"/>
          </p15:clr>
        </p15:guide>
        <p15:guide id="6" orient="horz" pos="640">
          <p15:clr>
            <a:srgbClr val="FBAE40"/>
          </p15:clr>
        </p15:guide>
        <p15:guide id="7" orient="horz" pos="1094">
          <p15:clr>
            <a:srgbClr val="FBAE40"/>
          </p15:clr>
        </p15:guide>
        <p15:guide id="8" orient="horz" pos="1162">
          <p15:clr>
            <a:srgbClr val="FBAE40"/>
          </p15:clr>
        </p15:guide>
        <p15:guide id="9" orient="horz" pos="352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rgbClr val="FFFFDE">
            <a:alpha val="72000"/>
          </a:srgbClr>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8218888" y="5982260"/>
            <a:ext cx="2057400" cy="274637"/>
          </a:xfrm>
          <a:prstGeom prst="rect">
            <a:avLst/>
          </a:prstGeom>
        </p:spPr>
        <p:txBody>
          <a:bodyPr vert="horz" lIns="91440" tIns="45720" rIns="91440" bIns="45720" rtlCol="0" anchor="ctr"/>
          <a:lstStyle>
            <a:defPPr>
              <a:defRPr lang="en-US"/>
            </a:defPPr>
            <a:lvl1pPr marL="0" algn="ctr" defTabSz="457200" rtl="0" eaLnBrk="1" latinLnBrk="0" hangingPunct="1">
              <a:defRPr lang="en-US" sz="1600" b="0" i="0" kern="12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hasCustomPrompt="1"/>
          </p:nvPr>
        </p:nvSpPr>
        <p:spPr>
          <a:xfrm>
            <a:off x="2" y="0"/>
            <a:ext cx="6374847" cy="68580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buFont typeface="Arial" panose="020B0604020202020204" pitchFamily="34" charset="0"/>
              <a:buNone/>
              <a:defRPr lang="en-US" sz="1100" noProof="0">
                <a:solidFill>
                  <a:schemeClr val="lt1"/>
                </a:solidFill>
                <a:effectLst/>
                <a:latin typeface="Verdana" panose="020B0604030504040204" pitchFamily="34" charset="0"/>
                <a:cs typeface="Arial" panose="020B0604020202020204" pitchFamily="34" charset="0"/>
              </a:defRPr>
            </a:lvl1pPr>
          </a:lstStyle>
          <a:p>
            <a:pPr marL="0" lvl="0" algn="ctr" defTabSz="914400">
              <a:lnSpc>
                <a:spcPct val="107000"/>
              </a:lnSpc>
              <a:spcAft>
                <a:spcPts val="800"/>
              </a:spcAft>
            </a:pPr>
            <a:r>
              <a:rPr lang="en-US" noProof="0" dirty="0"/>
              <a:t>    </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9190079" y="1763753"/>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9190079" y="5169752"/>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endParaRPr lang="en-US" noProof="0" dirty="0"/>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hasCustomPrompt="1"/>
          </p:nvPr>
        </p:nvSpPr>
        <p:spPr>
          <a:xfrm>
            <a:off x="6783430" y="1926301"/>
            <a:ext cx="4949741" cy="1658148"/>
          </a:xfrm>
        </p:spPr>
        <p:txBody>
          <a:bodyPr anchor="b">
            <a:noAutofit/>
          </a:bodyPr>
          <a:lstStyle>
            <a:lvl1pPr marL="0" indent="0" algn="ctr">
              <a:lnSpc>
                <a:spcPct val="96000"/>
              </a:lnSpc>
              <a:spcAft>
                <a:spcPts val="1333"/>
              </a:spcAft>
              <a:buNone/>
              <a:defRPr lang="fr-FR" sz="4000" b="0" i="0" kern="12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667"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Presentation Title</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hasCustomPrompt="1"/>
          </p:nvPr>
        </p:nvSpPr>
        <p:spPr>
          <a:xfrm>
            <a:off x="6783430" y="3758157"/>
            <a:ext cx="4949741" cy="537959"/>
          </a:xfrm>
        </p:spPr>
        <p:txBody>
          <a:bodyPr anchor="t">
            <a:noAutofit/>
          </a:bodyPr>
          <a:lstStyle>
            <a:lvl1pPr marL="0" indent="0" algn="ctr">
              <a:lnSpc>
                <a:spcPct val="96000"/>
              </a:lnSpc>
              <a:spcAft>
                <a:spcPts val="1333"/>
              </a:spcAft>
              <a:buNone/>
              <a:defRPr lang="en-US" sz="2667"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371391" indent="0" algn="ctr">
              <a:lnSpc>
                <a:spcPct val="100000"/>
              </a:lnSpc>
              <a:buFont typeface="Arial" panose="020B0604020202020204" pitchFamily="34" charset="0"/>
              <a:buNone/>
              <a:defRPr sz="2667"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name</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hasCustomPrompt="1"/>
          </p:nvPr>
        </p:nvSpPr>
        <p:spPr>
          <a:xfrm>
            <a:off x="6783430" y="4320498"/>
            <a:ext cx="4949741" cy="770660"/>
          </a:xfrm>
        </p:spPr>
        <p:txBody>
          <a:bodyPr anchor="t">
            <a:noAutofit/>
          </a:bodyPr>
          <a:lstStyle>
            <a:lvl1pPr marL="0" indent="0" algn="ctr">
              <a:lnSpc>
                <a:spcPct val="96000"/>
              </a:lnSpc>
              <a:spcAft>
                <a:spcPts val="1333"/>
              </a:spcAft>
              <a:buNone/>
              <a:defRPr lang="en-US" sz="1600" b="0" i="0" kern="1200" dirty="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defRPr lang="en-US" sz="16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position</a:t>
            </a:r>
          </a:p>
        </p:txBody>
      </p:sp>
      <p:grpSp>
        <p:nvGrpSpPr>
          <p:cNvPr id="31" name="Graphic 9">
            <a:extLst>
              <a:ext uri="{FF2B5EF4-FFF2-40B4-BE49-F238E27FC236}">
                <a16:creationId xmlns:a16="http://schemas.microsoft.com/office/drawing/2014/main" id="{D6A2EF48-4BDC-4FCD-BF90-C4DDD214653F}"/>
              </a:ext>
            </a:extLst>
          </p:cNvPr>
          <p:cNvGrpSpPr/>
          <p:nvPr userDrawn="1"/>
        </p:nvGrpSpPr>
        <p:grpSpPr>
          <a:xfrm>
            <a:off x="8690917" y="520073"/>
            <a:ext cx="1134683" cy="287664"/>
            <a:chOff x="11168862" y="6538265"/>
            <a:chExt cx="762585" cy="195902"/>
          </a:xfrm>
        </p:grpSpPr>
        <p:sp>
          <p:nvSpPr>
            <p:cNvPr id="32" name="Freeform: Shape 31">
              <a:extLst>
                <a:ext uri="{FF2B5EF4-FFF2-40B4-BE49-F238E27FC236}">
                  <a16:creationId xmlns:a16="http://schemas.microsoft.com/office/drawing/2014/main" id="{49105CD9-C286-47A6-B7C6-9AE3398B3E36}"/>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3" name="Freeform: Shape 32">
              <a:extLst>
                <a:ext uri="{FF2B5EF4-FFF2-40B4-BE49-F238E27FC236}">
                  <a16:creationId xmlns:a16="http://schemas.microsoft.com/office/drawing/2014/main" id="{AF3D5DEF-9384-4CB1-B93C-BBE02C362510}"/>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4" name="Freeform: Shape 33">
              <a:extLst>
                <a:ext uri="{FF2B5EF4-FFF2-40B4-BE49-F238E27FC236}">
                  <a16:creationId xmlns:a16="http://schemas.microsoft.com/office/drawing/2014/main" id="{3C0AAC82-3DA3-4FF5-8BC3-060D7B50DE17}"/>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5" name="Freeform: Shape 34">
              <a:extLst>
                <a:ext uri="{FF2B5EF4-FFF2-40B4-BE49-F238E27FC236}">
                  <a16:creationId xmlns:a16="http://schemas.microsoft.com/office/drawing/2014/main" id="{4D355D2C-5660-44E3-AA3E-1A116FB62807}"/>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6" name="Freeform: Shape 35">
              <a:extLst>
                <a:ext uri="{FF2B5EF4-FFF2-40B4-BE49-F238E27FC236}">
                  <a16:creationId xmlns:a16="http://schemas.microsoft.com/office/drawing/2014/main" id="{5079DE94-FF16-4B11-9E42-6814046E01A3}"/>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8" name="Freeform: Shape 37">
              <a:extLst>
                <a:ext uri="{FF2B5EF4-FFF2-40B4-BE49-F238E27FC236}">
                  <a16:creationId xmlns:a16="http://schemas.microsoft.com/office/drawing/2014/main" id="{31CDD8A3-FB70-42DA-B29C-198D62576865}"/>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9" name="Freeform: Shape 38">
              <a:extLst>
                <a:ext uri="{FF2B5EF4-FFF2-40B4-BE49-F238E27FC236}">
                  <a16:creationId xmlns:a16="http://schemas.microsoft.com/office/drawing/2014/main" id="{5F15F2E8-A057-4665-88B9-73ADCD42F62E}"/>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40" name="Freeform: Shape 39">
              <a:extLst>
                <a:ext uri="{FF2B5EF4-FFF2-40B4-BE49-F238E27FC236}">
                  <a16:creationId xmlns:a16="http://schemas.microsoft.com/office/drawing/2014/main" id="{6D113B98-8728-42F9-BDE9-29F7E37F4A9E}"/>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grpSp>
        <p:nvGrpSpPr>
          <p:cNvPr id="64" name="Group 63">
            <a:extLst>
              <a:ext uri="{FF2B5EF4-FFF2-40B4-BE49-F238E27FC236}">
                <a16:creationId xmlns:a16="http://schemas.microsoft.com/office/drawing/2014/main" id="{FE52A5A3-0D58-459B-AF9C-5143C94CF0FE}"/>
              </a:ext>
            </a:extLst>
          </p:cNvPr>
          <p:cNvGrpSpPr/>
          <p:nvPr userDrawn="1"/>
        </p:nvGrpSpPr>
        <p:grpSpPr>
          <a:xfrm>
            <a:off x="-504077" y="2288"/>
            <a:ext cx="12375810" cy="7274623"/>
            <a:chOff x="-504077" y="2288"/>
            <a:chExt cx="12375810" cy="7274623"/>
          </a:xfrm>
        </p:grpSpPr>
        <p:grpSp>
          <p:nvGrpSpPr>
            <p:cNvPr id="65" name="Group 64">
              <a:extLst>
                <a:ext uri="{FF2B5EF4-FFF2-40B4-BE49-F238E27FC236}">
                  <a16:creationId xmlns:a16="http://schemas.microsoft.com/office/drawing/2014/main" id="{602DC695-7309-4A47-98FE-81FD4539FFAB}"/>
                </a:ext>
              </a:extLst>
            </p:cNvPr>
            <p:cNvGrpSpPr>
              <a:grpSpLocks noChangeAspect="1"/>
            </p:cNvGrpSpPr>
            <p:nvPr userDrawn="1"/>
          </p:nvGrpSpPr>
          <p:grpSpPr>
            <a:xfrm>
              <a:off x="5878978" y="3905088"/>
              <a:ext cx="2608365" cy="1875101"/>
              <a:chOff x="4679949" y="2971278"/>
              <a:chExt cx="3225248" cy="2318565"/>
            </a:xfrm>
          </p:grpSpPr>
          <p:sp>
            <p:nvSpPr>
              <p:cNvPr id="84" name="Hexagon 83">
                <a:extLst>
                  <a:ext uri="{FF2B5EF4-FFF2-40B4-BE49-F238E27FC236}">
                    <a16:creationId xmlns:a16="http://schemas.microsoft.com/office/drawing/2014/main" id="{BF6188DC-31CD-4A1D-98C3-8CC0F80AB64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5" name="Hexagon 84">
                <a:extLst>
                  <a:ext uri="{FF2B5EF4-FFF2-40B4-BE49-F238E27FC236}">
                    <a16:creationId xmlns:a16="http://schemas.microsoft.com/office/drawing/2014/main" id="{271DD0FB-614F-4A3A-82CC-74A2AB4DE0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6" name="Group 65">
              <a:extLst>
                <a:ext uri="{FF2B5EF4-FFF2-40B4-BE49-F238E27FC236}">
                  <a16:creationId xmlns:a16="http://schemas.microsoft.com/office/drawing/2014/main" id="{EF55DDAA-87F1-430E-9736-29055C4DB3D5}"/>
                </a:ext>
              </a:extLst>
            </p:cNvPr>
            <p:cNvGrpSpPr>
              <a:grpSpLocks noChangeAspect="1"/>
            </p:cNvGrpSpPr>
            <p:nvPr userDrawn="1"/>
          </p:nvGrpSpPr>
          <p:grpSpPr>
            <a:xfrm>
              <a:off x="8078332" y="492925"/>
              <a:ext cx="3793401" cy="1875101"/>
              <a:chOff x="4679949" y="2971278"/>
              <a:chExt cx="4690547" cy="2318565"/>
            </a:xfrm>
          </p:grpSpPr>
          <p:sp>
            <p:nvSpPr>
              <p:cNvPr id="81" name="Hexagon 80">
                <a:extLst>
                  <a:ext uri="{FF2B5EF4-FFF2-40B4-BE49-F238E27FC236}">
                    <a16:creationId xmlns:a16="http://schemas.microsoft.com/office/drawing/2014/main" id="{30BCA6ED-E3CE-4CD2-B85E-E2FB1682F95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2" name="Hexagon 81">
                <a:extLst>
                  <a:ext uri="{FF2B5EF4-FFF2-40B4-BE49-F238E27FC236}">
                    <a16:creationId xmlns:a16="http://schemas.microsoft.com/office/drawing/2014/main" id="{F4FF9441-132F-44AE-80D5-841E21CA2A2D}"/>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3" name="Hexagon 82">
                <a:extLst>
                  <a:ext uri="{FF2B5EF4-FFF2-40B4-BE49-F238E27FC236}">
                    <a16:creationId xmlns:a16="http://schemas.microsoft.com/office/drawing/2014/main" id="{A8CC9CD5-B7C5-4011-84DE-E1710CCEAADA}"/>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7" name="Group 66">
              <a:extLst>
                <a:ext uri="{FF2B5EF4-FFF2-40B4-BE49-F238E27FC236}">
                  <a16:creationId xmlns:a16="http://schemas.microsoft.com/office/drawing/2014/main" id="{EA526118-4DCF-4A66-A5D6-A5D1E9ECC4A4}"/>
                </a:ext>
              </a:extLst>
            </p:cNvPr>
            <p:cNvGrpSpPr>
              <a:grpSpLocks noChangeAspect="1"/>
            </p:cNvGrpSpPr>
            <p:nvPr userDrawn="1"/>
          </p:nvGrpSpPr>
          <p:grpSpPr>
            <a:xfrm>
              <a:off x="9232720" y="4856316"/>
              <a:ext cx="2608365" cy="1875101"/>
              <a:chOff x="4679949" y="2971278"/>
              <a:chExt cx="3225248" cy="2318565"/>
            </a:xfrm>
          </p:grpSpPr>
          <p:sp>
            <p:nvSpPr>
              <p:cNvPr id="79" name="Hexagon 78">
                <a:extLst>
                  <a:ext uri="{FF2B5EF4-FFF2-40B4-BE49-F238E27FC236}">
                    <a16:creationId xmlns:a16="http://schemas.microsoft.com/office/drawing/2014/main" id="{84E93D76-3A69-460E-9754-E58A62A9CAD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0" name="Hexagon 79">
                <a:extLst>
                  <a:ext uri="{FF2B5EF4-FFF2-40B4-BE49-F238E27FC236}">
                    <a16:creationId xmlns:a16="http://schemas.microsoft.com/office/drawing/2014/main" id="{5F3776F0-3522-4C4A-BE7E-0396B95EF97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8" name="Group 67">
              <a:extLst>
                <a:ext uri="{FF2B5EF4-FFF2-40B4-BE49-F238E27FC236}">
                  <a16:creationId xmlns:a16="http://schemas.microsoft.com/office/drawing/2014/main" id="{07C049E8-4CB3-4438-8C9A-BA4B8D478CF4}"/>
                </a:ext>
              </a:extLst>
            </p:cNvPr>
            <p:cNvGrpSpPr>
              <a:grpSpLocks noChangeAspect="1"/>
            </p:cNvGrpSpPr>
            <p:nvPr userDrawn="1"/>
          </p:nvGrpSpPr>
          <p:grpSpPr>
            <a:xfrm>
              <a:off x="2447075" y="2288"/>
              <a:ext cx="2608365" cy="2516036"/>
              <a:chOff x="4679949" y="2971278"/>
              <a:chExt cx="3225248" cy="3111082"/>
            </a:xfrm>
          </p:grpSpPr>
          <p:sp>
            <p:nvSpPr>
              <p:cNvPr id="76" name="Hexagon 75">
                <a:extLst>
                  <a:ext uri="{FF2B5EF4-FFF2-40B4-BE49-F238E27FC236}">
                    <a16:creationId xmlns:a16="http://schemas.microsoft.com/office/drawing/2014/main" id="{4A80CD6C-09C8-4FC1-836C-D6E6C4398A9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7" name="Hexagon 76">
                <a:extLst>
                  <a:ext uri="{FF2B5EF4-FFF2-40B4-BE49-F238E27FC236}">
                    <a16:creationId xmlns:a16="http://schemas.microsoft.com/office/drawing/2014/main" id="{B2903B3C-F985-44DC-8CC9-286E34CBB7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8" name="Hexagon 77">
                <a:extLst>
                  <a:ext uri="{FF2B5EF4-FFF2-40B4-BE49-F238E27FC236}">
                    <a16:creationId xmlns:a16="http://schemas.microsoft.com/office/drawing/2014/main" id="{77763591-5BBE-4544-A64B-3650D62456CF}"/>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69" name="Hexagon 68">
              <a:extLst>
                <a:ext uri="{FF2B5EF4-FFF2-40B4-BE49-F238E27FC236}">
                  <a16:creationId xmlns:a16="http://schemas.microsoft.com/office/drawing/2014/main" id="{C6B80AC6-7D7C-4F20-8D37-2DF7CFDB5D7F}"/>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0" name="Hexagon 69">
              <a:extLst>
                <a:ext uri="{FF2B5EF4-FFF2-40B4-BE49-F238E27FC236}">
                  <a16:creationId xmlns:a16="http://schemas.microsoft.com/office/drawing/2014/main" id="{6503B387-62E2-4486-9383-7A5FEF58E32C}"/>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1" name="Hexagon 70">
              <a:extLst>
                <a:ext uri="{FF2B5EF4-FFF2-40B4-BE49-F238E27FC236}">
                  <a16:creationId xmlns:a16="http://schemas.microsoft.com/office/drawing/2014/main" id="{2E9DE235-5D29-4EDC-8D73-3E81217BC80B}"/>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72" name="Group 71">
              <a:extLst>
                <a:ext uri="{FF2B5EF4-FFF2-40B4-BE49-F238E27FC236}">
                  <a16:creationId xmlns:a16="http://schemas.microsoft.com/office/drawing/2014/main" id="{8F8A40BF-8534-4ACF-A8B4-8AC8B3168101}"/>
                </a:ext>
              </a:extLst>
            </p:cNvPr>
            <p:cNvGrpSpPr>
              <a:grpSpLocks noChangeAspect="1"/>
            </p:cNvGrpSpPr>
            <p:nvPr userDrawn="1"/>
          </p:nvGrpSpPr>
          <p:grpSpPr>
            <a:xfrm>
              <a:off x="913594" y="4760875"/>
              <a:ext cx="2608365" cy="2516036"/>
              <a:chOff x="4679949" y="2971278"/>
              <a:chExt cx="3225248" cy="3111082"/>
            </a:xfrm>
          </p:grpSpPr>
          <p:sp>
            <p:nvSpPr>
              <p:cNvPr id="73" name="Hexagon 72">
                <a:extLst>
                  <a:ext uri="{FF2B5EF4-FFF2-40B4-BE49-F238E27FC236}">
                    <a16:creationId xmlns:a16="http://schemas.microsoft.com/office/drawing/2014/main" id="{EA6C441D-73C4-4371-8CFC-5071268A6CF6}"/>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4" name="Hexagon 73">
                <a:extLst>
                  <a:ext uri="{FF2B5EF4-FFF2-40B4-BE49-F238E27FC236}">
                    <a16:creationId xmlns:a16="http://schemas.microsoft.com/office/drawing/2014/main" id="{3FECAC88-60E3-48B9-8D1B-E5D50937E6A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5" name="Hexagon 74">
                <a:extLst>
                  <a:ext uri="{FF2B5EF4-FFF2-40B4-BE49-F238E27FC236}">
                    <a16:creationId xmlns:a16="http://schemas.microsoft.com/office/drawing/2014/main" id="{76D48B00-0B10-4A75-8F8C-0C0DCF2EA3A5}"/>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8208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hapter (Light)">
    <p:bg>
      <p:bgPr>
        <a:solidFill>
          <a:schemeClr val="accent1"/>
        </a:solidFill>
        <a:effectLst/>
      </p:bgPr>
    </p:bg>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8583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Chapter (Light)">
    <p:spTree>
      <p:nvGrpSpPr>
        <p:cNvPr id="1" name=""/>
        <p:cNvGrpSpPr/>
        <p:nvPr/>
      </p:nvGrpSpPr>
      <p:grpSpPr>
        <a:xfrm>
          <a:off x="0" y="0"/>
          <a:ext cx="0" cy="0"/>
          <a:chOff x="0" y="0"/>
          <a:chExt cx="0" cy="0"/>
        </a:xfrm>
      </p:grpSpPr>
      <p:sp>
        <p:nvSpPr>
          <p:cNvPr id="34" name="Rectángulo 10">
            <a:extLst>
              <a:ext uri="{FF2B5EF4-FFF2-40B4-BE49-F238E27FC236}">
                <a16:creationId xmlns:a16="http://schemas.microsoft.com/office/drawing/2014/main" id="{A2AB0CFF-34C7-4A9F-8A1F-D3D144720BAE}"/>
              </a:ext>
            </a:extLst>
          </p:cNvPr>
          <p:cNvSpPr/>
          <p:nvPr userDrawn="1"/>
        </p:nvSpPr>
        <p:spPr>
          <a:xfrm>
            <a:off x="-2" y="24549"/>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67932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accent2"/>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a:solidFill>
            <a:schemeClr val="accent4">
              <a:lumMod val="20000"/>
              <a:lumOff val="80000"/>
              <a:alpha val="60000"/>
            </a:schemeClr>
          </a:solidFill>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a:grpFill/>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a:grpFill/>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a:grpFill/>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a:grpFill/>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67702"/>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a:grpFill/>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40134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a:xfrm>
            <a:off x="11501478" y="6544343"/>
            <a:ext cx="525066" cy="230832"/>
          </a:xfrm>
          <a:prstGeom prst="rect">
            <a:avLst/>
          </a:prstGeom>
        </p:spPr>
        <p:txBody>
          <a:bodyPr/>
          <a:lstStyle>
            <a:lvl1pPr>
              <a:defRPr>
                <a:solidFill>
                  <a:schemeClr val="tx1">
                    <a:lumMod val="95000"/>
                    <a:lumOff val="5000"/>
                  </a:schemeClr>
                </a:solidFill>
              </a:defRPr>
            </a:lvl1pPr>
          </a:lstStyle>
          <a:p>
            <a:fld id="{84E72597-5FA9-473E-9DF2-B958DF9446F5}" type="slidenum">
              <a:rPr lang="fr-FR" smtClean="0"/>
              <a:pPr/>
              <a:t>‹#›</a:t>
            </a:fld>
            <a:endParaRPr lang="fr-FR" dirty="0"/>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2392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1490317" y="6465470"/>
            <a:ext cx="9748489" cy="230832"/>
          </a:xfrm>
          <a:prstGeom prst="rect">
            <a:avLst/>
          </a:prstGeom>
        </p:spPr>
        <p:txBody>
          <a:bodyPr/>
          <a:lstStyle>
            <a:lvl1pPr>
              <a:defRPr>
                <a:solidFill>
                  <a:schemeClr val="tx1"/>
                </a:solidFill>
              </a:defRPr>
            </a:lvl1pPr>
          </a:lstStyle>
          <a:p>
            <a:fld id="{CEC4EF0E-246F-4140-862C-D670971C4B03}" type="slidenum">
              <a:rPr lang="fr-FR" smtClean="0"/>
              <a:pPr/>
              <a:t>‹#›</a:t>
            </a:fld>
            <a:endParaRPr lang="fr-FR" dirty="0"/>
          </a:p>
        </p:txBody>
      </p:sp>
    </p:spTree>
    <p:extLst>
      <p:ext uri="{BB962C8B-B14F-4D97-AF65-F5344CB8AC3E}">
        <p14:creationId xmlns:p14="http://schemas.microsoft.com/office/powerpoint/2010/main" val="7867369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DE">
            <a:alpha val="72000"/>
          </a:srgbClr>
        </a:solid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01351" y="1569084"/>
            <a:ext cx="11362660" cy="1418337"/>
          </a:xfrm>
          <a:prstGeom prst="rect">
            <a:avLst/>
          </a:prstGeom>
        </p:spPr>
        <p:txBody>
          <a:bodyPr vert="horz" wrap="square" lIns="91440" tIns="45720" rIns="91440" bIns="4572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itre 1"/>
          <p:cNvSpPr>
            <a:spLocks noGrp="1"/>
          </p:cNvSpPr>
          <p:nvPr>
            <p:ph type="title"/>
          </p:nvPr>
        </p:nvSpPr>
        <p:spPr>
          <a:xfrm>
            <a:off x="401351" y="392530"/>
            <a:ext cx="11362660" cy="458587"/>
          </a:xfrm>
          <a:prstGeom prst="rect">
            <a:avLst/>
          </a:prstGeom>
        </p:spPr>
        <p:txBody>
          <a:bodyPr vert="horz" wrap="square" lIns="91440" tIns="45720" rIns="91440" bIns="45720" rtlCol="0" anchor="ctr">
            <a:spAutoFit/>
          </a:bodyPr>
          <a:lstStyle/>
          <a:p>
            <a:r>
              <a:rPr lang="fr-FR" dirty="0"/>
              <a:t>Modifiez le style du titre</a:t>
            </a:r>
          </a:p>
        </p:txBody>
      </p:sp>
      <p:sp>
        <p:nvSpPr>
          <p:cNvPr id="6" name="Espace réservé du numéro de diapositive 5"/>
          <p:cNvSpPr>
            <a:spLocks noGrp="1"/>
          </p:cNvSpPr>
          <p:nvPr>
            <p:ph type="sldNum" sz="quarter" idx="4"/>
          </p:nvPr>
        </p:nvSpPr>
        <p:spPr>
          <a:xfrm>
            <a:off x="11238945" y="6374976"/>
            <a:ext cx="525066" cy="230832"/>
          </a:xfrm>
          <a:prstGeom prst="rect">
            <a:avLst/>
          </a:prstGeom>
        </p:spPr>
        <p:txBody>
          <a:bodyPr vert="horz" wrap="square" lIns="91440" tIns="45720" rIns="91440" bIns="45720" rtlCol="0" anchor="ctr">
            <a:spAutoFit/>
          </a:bodyPr>
          <a:lstStyle>
            <a:lvl1pPr algn="ctr">
              <a:defRPr sz="900">
                <a:solidFill>
                  <a:schemeClr val="bg1"/>
                </a:solidFill>
                <a:latin typeface="Verdana" panose="020B0604030504040204" pitchFamily="34" charset="0"/>
              </a:defRPr>
            </a:lvl1pPr>
          </a:lstStyle>
          <a:p>
            <a:fld id="{84E72597-5FA9-473E-9DF2-B958DF9446F5}" type="slidenum">
              <a:rPr lang="fr-FR" smtClean="0"/>
              <a:pPr/>
              <a:t>‹#›</a:t>
            </a:fld>
            <a:endParaRPr lang="fr-FR" dirty="0"/>
          </a:p>
        </p:txBody>
      </p:sp>
      <p:grpSp>
        <p:nvGrpSpPr>
          <p:cNvPr id="4" name="Graphic 9">
            <a:extLst>
              <a:ext uri="{FF2B5EF4-FFF2-40B4-BE49-F238E27FC236}">
                <a16:creationId xmlns:a16="http://schemas.microsoft.com/office/drawing/2014/main" id="{7585CE12-DB45-4135-A6B3-F5F84AAF0B45}"/>
              </a:ext>
            </a:extLst>
          </p:cNvPr>
          <p:cNvGrpSpPr/>
          <p:nvPr userDrawn="1"/>
        </p:nvGrpSpPr>
        <p:grpSpPr>
          <a:xfrm>
            <a:off x="401351" y="6415570"/>
            <a:ext cx="919228" cy="236142"/>
            <a:chOff x="11168862" y="6538265"/>
            <a:chExt cx="762585" cy="195902"/>
          </a:xfrm>
        </p:grpSpPr>
        <p:sp>
          <p:nvSpPr>
            <p:cNvPr id="5" name="Freeform: Shape 4">
              <a:extLst>
                <a:ext uri="{FF2B5EF4-FFF2-40B4-BE49-F238E27FC236}">
                  <a16:creationId xmlns:a16="http://schemas.microsoft.com/office/drawing/2014/main" id="{861DFBA9-06E9-4668-9046-982010660768}"/>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7" name="Freeform: Shape 6">
              <a:extLst>
                <a:ext uri="{FF2B5EF4-FFF2-40B4-BE49-F238E27FC236}">
                  <a16:creationId xmlns:a16="http://schemas.microsoft.com/office/drawing/2014/main" id="{F80EC731-3C7C-469E-A29F-55EF0789940F}"/>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9" name="Freeform: Shape 8">
              <a:extLst>
                <a:ext uri="{FF2B5EF4-FFF2-40B4-BE49-F238E27FC236}">
                  <a16:creationId xmlns:a16="http://schemas.microsoft.com/office/drawing/2014/main" id="{52C495E3-228D-4C05-8E34-3CC6BC5872B8}"/>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1" name="Freeform: Shape 10">
              <a:extLst>
                <a:ext uri="{FF2B5EF4-FFF2-40B4-BE49-F238E27FC236}">
                  <a16:creationId xmlns:a16="http://schemas.microsoft.com/office/drawing/2014/main" id="{0955D3D2-BB61-4A1A-AF6C-A470CBEAD0FD}"/>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2" name="Freeform: Shape 11">
              <a:extLst>
                <a:ext uri="{FF2B5EF4-FFF2-40B4-BE49-F238E27FC236}">
                  <a16:creationId xmlns:a16="http://schemas.microsoft.com/office/drawing/2014/main" id="{3DE51453-4B37-4549-8E13-8806F7295D7C}"/>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3" name="Freeform: Shape 12">
              <a:extLst>
                <a:ext uri="{FF2B5EF4-FFF2-40B4-BE49-F238E27FC236}">
                  <a16:creationId xmlns:a16="http://schemas.microsoft.com/office/drawing/2014/main" id="{FCC3B946-15BE-46E9-8AC3-C1976D9ADD0B}"/>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4" name="Freeform: Shape 13">
              <a:extLst>
                <a:ext uri="{FF2B5EF4-FFF2-40B4-BE49-F238E27FC236}">
                  <a16:creationId xmlns:a16="http://schemas.microsoft.com/office/drawing/2014/main" id="{19905020-CD0B-4A46-939E-1EAE9F95FCC5}"/>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15" name="Freeform: Shape 14">
              <a:extLst>
                <a:ext uri="{FF2B5EF4-FFF2-40B4-BE49-F238E27FC236}">
                  <a16:creationId xmlns:a16="http://schemas.microsoft.com/office/drawing/2014/main" id="{5E24F810-F334-445F-8BE8-AA5119DFE7ED}"/>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sp>
        <p:nvSpPr>
          <p:cNvPr id="10" name="TextBox 9">
            <a:extLst>
              <a:ext uri="{FF2B5EF4-FFF2-40B4-BE49-F238E27FC236}">
                <a16:creationId xmlns:a16="http://schemas.microsoft.com/office/drawing/2014/main" id="{3B76B7C5-30B4-2697-AB8A-0C431994BFAB}"/>
              </a:ext>
            </a:extLst>
          </p:cNvPr>
          <p:cNvSpPr txBox="1"/>
          <p:nvPr>
            <p:extLst>
              <p:ext uri="{1162E1C5-73C7-4A58-AE30-91384D911F3F}">
                <p184:classification xmlns:p184="http://schemas.microsoft.com/office/powerpoint/2018/4/main" val="hdr"/>
              </p:ext>
            </p:extLst>
          </p:nvPr>
        </p:nvSpPr>
        <p:spPr>
          <a:xfrm>
            <a:off x="5893562" y="63500"/>
            <a:ext cx="433388" cy="152400"/>
          </a:xfrm>
          <a:prstGeom prst="rect">
            <a:avLst/>
          </a:prstGeom>
        </p:spPr>
        <p:txBody>
          <a:bodyPr horzOverflow="overflow" lIns="0" tIns="0" rIns="0" bIns="0">
            <a:spAutoFit/>
          </a:bodyPr>
          <a:lstStyle/>
          <a:p>
            <a:pPr algn="l"/>
            <a:r>
              <a:rPr lang="en-US"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806124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Lst>
  <p:hf hdr="0" dt="0"/>
  <p:txStyles>
    <p:title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p:titleStyle>
    <p:body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hyperlink" Target="https://www.who.int/news-room/fact-sheets/detail/cardiovascular-diseases-(cvds)"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9.sv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8/10/relationships/comments" Target="../comments/modernComment_3561_9C9C5AC.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text&#10;&#10;Description automatically generated">
            <a:extLst>
              <a:ext uri="{FF2B5EF4-FFF2-40B4-BE49-F238E27FC236}">
                <a16:creationId xmlns:a16="http://schemas.microsoft.com/office/drawing/2014/main" id="{3F4E2282-4876-E61E-2F12-C7736562B157}"/>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3519" r="3519"/>
          <a:stretch>
            <a:fillRect/>
          </a:stretch>
        </p:blipFill>
        <p:spPr/>
      </p:pic>
      <p:sp>
        <p:nvSpPr>
          <p:cNvPr id="3" name="SmartArt Placeholder 2">
            <a:extLst>
              <a:ext uri="{FF2B5EF4-FFF2-40B4-BE49-F238E27FC236}">
                <a16:creationId xmlns:a16="http://schemas.microsoft.com/office/drawing/2014/main" id="{CAFF62F1-F222-21AA-5A68-1D0EF351B623}"/>
              </a:ext>
            </a:extLst>
          </p:cNvPr>
          <p:cNvSpPr>
            <a:spLocks noGrp="1"/>
          </p:cNvSpPr>
          <p:nvPr>
            <p:ph type="dgm" sz="quarter" idx="14"/>
          </p:nvPr>
        </p:nvSpPr>
        <p:spPr/>
      </p:sp>
      <p:sp>
        <p:nvSpPr>
          <p:cNvPr id="4" name="SmartArt Placeholder 3">
            <a:extLst>
              <a:ext uri="{FF2B5EF4-FFF2-40B4-BE49-F238E27FC236}">
                <a16:creationId xmlns:a16="http://schemas.microsoft.com/office/drawing/2014/main" id="{C936FE17-2649-2B92-B18E-7FC86FA14DF5}"/>
              </a:ext>
            </a:extLst>
          </p:cNvPr>
          <p:cNvSpPr>
            <a:spLocks noGrp="1"/>
          </p:cNvSpPr>
          <p:nvPr>
            <p:ph type="dgm" sz="quarter" idx="19"/>
          </p:nvPr>
        </p:nvSpPr>
        <p:spPr/>
      </p:sp>
      <p:sp>
        <p:nvSpPr>
          <p:cNvPr id="5" name="Text Placeholder 4">
            <a:extLst>
              <a:ext uri="{FF2B5EF4-FFF2-40B4-BE49-F238E27FC236}">
                <a16:creationId xmlns:a16="http://schemas.microsoft.com/office/drawing/2014/main" id="{83210775-3561-4E9A-3C34-6BCF161DB8D8}"/>
              </a:ext>
            </a:extLst>
          </p:cNvPr>
          <p:cNvSpPr>
            <a:spLocks noGrp="1"/>
          </p:cNvSpPr>
          <p:nvPr>
            <p:ph type="body" sz="quarter" idx="21"/>
          </p:nvPr>
        </p:nvSpPr>
        <p:spPr>
          <a:xfrm>
            <a:off x="6406447" y="2100009"/>
            <a:ext cx="5567263" cy="1658148"/>
          </a:xfrm>
        </p:spPr>
        <p:txBody>
          <a:bodyPr/>
          <a:lstStyle/>
          <a:p>
            <a:r>
              <a:rPr lang="en-GB" sz="3200" dirty="0"/>
              <a:t>NAFLD-associated metabolic risks in obesity and diabetes – Insights from clinical practice </a:t>
            </a:r>
          </a:p>
        </p:txBody>
      </p:sp>
      <p:sp>
        <p:nvSpPr>
          <p:cNvPr id="6" name="Text Placeholder 5">
            <a:extLst>
              <a:ext uri="{FF2B5EF4-FFF2-40B4-BE49-F238E27FC236}">
                <a16:creationId xmlns:a16="http://schemas.microsoft.com/office/drawing/2014/main" id="{8F2EAC95-4135-3BED-7423-014C1F7A0A2C}"/>
              </a:ext>
            </a:extLst>
          </p:cNvPr>
          <p:cNvSpPr>
            <a:spLocks noGrp="1"/>
          </p:cNvSpPr>
          <p:nvPr>
            <p:ph type="body" sz="quarter" idx="22"/>
          </p:nvPr>
        </p:nvSpPr>
        <p:spPr/>
        <p:txBody>
          <a:bodyPr/>
          <a:lstStyle/>
          <a:p>
            <a:r>
              <a:rPr lang="en-GB" dirty="0"/>
              <a:t>Marek </a:t>
            </a:r>
            <a:r>
              <a:rPr lang="en-GB" dirty="0" err="1"/>
              <a:t>Hartleb</a:t>
            </a:r>
            <a:endParaRPr lang="en-GB" dirty="0"/>
          </a:p>
          <a:p>
            <a:endParaRPr lang="en-GB" dirty="0"/>
          </a:p>
        </p:txBody>
      </p:sp>
      <p:sp>
        <p:nvSpPr>
          <p:cNvPr id="2" name="TextBox 1">
            <a:extLst>
              <a:ext uri="{FF2B5EF4-FFF2-40B4-BE49-F238E27FC236}">
                <a16:creationId xmlns:a16="http://schemas.microsoft.com/office/drawing/2014/main" id="{66936974-B987-81F2-9D19-6890BCC471C5}"/>
              </a:ext>
            </a:extLst>
          </p:cNvPr>
          <p:cNvSpPr txBox="1"/>
          <p:nvPr/>
        </p:nvSpPr>
        <p:spPr>
          <a:xfrm>
            <a:off x="6783430" y="4228051"/>
            <a:ext cx="4949741" cy="923330"/>
          </a:xfrm>
          <a:prstGeom prst="rect">
            <a:avLst/>
          </a:prstGeom>
          <a:noFill/>
        </p:spPr>
        <p:txBody>
          <a:bodyPr wrap="square" rtlCol="0">
            <a:spAutoFit/>
          </a:bodyPr>
          <a:lstStyle/>
          <a:p>
            <a:pPr algn="ctr"/>
            <a:r>
              <a:rPr lang="en-US" dirty="0">
                <a:solidFill>
                  <a:schemeClr val="accent2"/>
                </a:solidFill>
              </a:rPr>
              <a:t>Department of Gastroenterology and Hepatology</a:t>
            </a:r>
          </a:p>
          <a:p>
            <a:pPr algn="ctr"/>
            <a:r>
              <a:rPr lang="en-US" dirty="0">
                <a:solidFill>
                  <a:schemeClr val="accent2"/>
                </a:solidFill>
              </a:rPr>
              <a:t>Medical University of Silesia</a:t>
            </a:r>
          </a:p>
          <a:p>
            <a:pPr algn="ctr"/>
            <a:r>
              <a:rPr lang="en-US" dirty="0">
                <a:solidFill>
                  <a:schemeClr val="accent2"/>
                </a:solidFill>
              </a:rPr>
              <a:t>Katowice, Poland </a:t>
            </a:r>
          </a:p>
        </p:txBody>
      </p:sp>
      <p:sp>
        <p:nvSpPr>
          <p:cNvPr id="7" name="TextBox 6">
            <a:extLst>
              <a:ext uri="{FF2B5EF4-FFF2-40B4-BE49-F238E27FC236}">
                <a16:creationId xmlns:a16="http://schemas.microsoft.com/office/drawing/2014/main" id="{F063D330-C538-A7DA-C213-6E541589A46D}"/>
              </a:ext>
            </a:extLst>
          </p:cNvPr>
          <p:cNvSpPr txBox="1"/>
          <p:nvPr/>
        </p:nvSpPr>
        <p:spPr>
          <a:xfrm>
            <a:off x="231606" y="6393687"/>
            <a:ext cx="6347534" cy="276999"/>
          </a:xfrm>
          <a:prstGeom prst="rect">
            <a:avLst/>
          </a:prstGeom>
          <a:noFill/>
        </p:spPr>
        <p:txBody>
          <a:bodyPr wrap="square">
            <a:spAutoFit/>
          </a:bodyPr>
          <a:lstStyle/>
          <a:p>
            <a:r>
              <a:rPr lang="en-GB" sz="1200" b="1" dirty="0">
                <a:solidFill>
                  <a:schemeClr val="bg1"/>
                </a:solidFill>
                <a:effectLst/>
                <a:latin typeface="Verdana" panose="020B0604030504040204" pitchFamily="34" charset="0"/>
                <a:ea typeface="Verdana" panose="020B0604030504040204" pitchFamily="34" charset="0"/>
              </a:rPr>
              <a:t> MAT-GLB-2302794-v-1.0 │ Date of approval: June 2023</a:t>
            </a:r>
            <a:endParaRPr lang="en-GB" sz="12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9895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AB908C-CBA8-4C14-1453-81F8629848B3}"/>
              </a:ext>
            </a:extLst>
          </p:cNvPr>
          <p:cNvSpPr>
            <a:spLocks noGrp="1"/>
          </p:cNvSpPr>
          <p:nvPr>
            <p:ph type="sldNum" sz="quarter" idx="10"/>
          </p:nvPr>
        </p:nvSpPr>
        <p:spPr/>
        <p:txBody>
          <a:bodyPr/>
          <a:lstStyle/>
          <a:p>
            <a:fld id="{84E72597-5FA9-473E-9DF2-B958DF9446F5}" type="slidenum">
              <a:rPr lang="fr-FR" smtClean="0"/>
              <a:pPr/>
              <a:t>10</a:t>
            </a:fld>
            <a:endParaRPr lang="fr-FR" dirty="0"/>
          </a:p>
        </p:txBody>
      </p:sp>
      <p:sp>
        <p:nvSpPr>
          <p:cNvPr id="3" name="Title 2">
            <a:extLst>
              <a:ext uri="{FF2B5EF4-FFF2-40B4-BE49-F238E27FC236}">
                <a16:creationId xmlns:a16="http://schemas.microsoft.com/office/drawing/2014/main" id="{238703EF-07CB-B686-3ED6-3C5D170E31FA}"/>
              </a:ext>
            </a:extLst>
          </p:cNvPr>
          <p:cNvSpPr>
            <a:spLocks noGrp="1"/>
          </p:cNvSpPr>
          <p:nvPr>
            <p:ph type="title"/>
          </p:nvPr>
        </p:nvSpPr>
        <p:spPr/>
        <p:txBody>
          <a:bodyPr/>
          <a:lstStyle/>
          <a:p>
            <a:r>
              <a:rPr lang="en-US" dirty="0"/>
              <a:t>Processes leading to insulin-resistant liver</a:t>
            </a:r>
          </a:p>
        </p:txBody>
      </p:sp>
      <p:sp>
        <p:nvSpPr>
          <p:cNvPr id="6" name="TextBox 5">
            <a:extLst>
              <a:ext uri="{FF2B5EF4-FFF2-40B4-BE49-F238E27FC236}">
                <a16:creationId xmlns:a16="http://schemas.microsoft.com/office/drawing/2014/main" id="{7ABDFFC3-1F45-29AB-0609-73F717D662B3}"/>
              </a:ext>
            </a:extLst>
          </p:cNvPr>
          <p:cNvSpPr txBox="1"/>
          <p:nvPr/>
        </p:nvSpPr>
        <p:spPr>
          <a:xfrm>
            <a:off x="1406722" y="6198094"/>
            <a:ext cx="10276514" cy="461665"/>
          </a:xfrm>
          <a:prstGeom prst="rect">
            <a:avLst/>
          </a:prstGeom>
          <a:noFill/>
        </p:spPr>
        <p:txBody>
          <a:bodyPr wrap="square" rtlCol="0">
            <a:spAutoFit/>
          </a:bodyPr>
          <a:lstStyle/>
          <a:p>
            <a:r>
              <a:rPr lang="en-US" sz="800" dirty="0"/>
              <a:t>ACC, acetyl CoA carboxylase; acetyl CoA, acetyl coenzyme A; </a:t>
            </a:r>
            <a:r>
              <a:rPr lang="en-US" sz="800" dirty="0" err="1"/>
              <a:t>ChREBP</a:t>
            </a:r>
            <a:r>
              <a:rPr lang="en-US" sz="800" dirty="0"/>
              <a:t>, carbohydrate-responsive element-binding protein; CM, chylomicron; FAS, fatty acid synthase; FFA, free fatty acid; hyper-TG, hypertriglyceridemia; IR, insulin resistance; NAFLD, non-alcoholic fatty liver disease; SCDs, stearoyl-CoA desaturases; SREBP-1c, sterol regulatory element-binding protein 1; VLDL, very-low-density lipoprotein.  </a:t>
            </a:r>
          </a:p>
          <a:p>
            <a:r>
              <a:rPr lang="en-US" sz="800" dirty="0"/>
              <a:t>Figure adapted from </a:t>
            </a:r>
            <a:r>
              <a:rPr lang="da-DK" sz="800" dirty="0" err="1"/>
              <a:t>Neushwander-Tetri</a:t>
            </a:r>
            <a:r>
              <a:rPr lang="da-DK" sz="800" dirty="0"/>
              <a:t> B, et al. BMC Med 2017;15:451. </a:t>
            </a:r>
            <a:endParaRPr lang="en-US" sz="800" dirty="0"/>
          </a:p>
        </p:txBody>
      </p:sp>
      <p:pic>
        <p:nvPicPr>
          <p:cNvPr id="8" name="Picture 7">
            <a:extLst>
              <a:ext uri="{FF2B5EF4-FFF2-40B4-BE49-F238E27FC236}">
                <a16:creationId xmlns:a16="http://schemas.microsoft.com/office/drawing/2014/main" id="{67D02249-6516-5D94-93AC-72B37A8A33C8}"/>
              </a:ext>
            </a:extLst>
          </p:cNvPr>
          <p:cNvPicPr>
            <a:picLocks noChangeAspect="1"/>
          </p:cNvPicPr>
          <p:nvPr/>
        </p:nvPicPr>
        <p:blipFill rotWithShape="1">
          <a:blip r:embed="rId2"/>
          <a:srcRect t="1870"/>
          <a:stretch/>
        </p:blipFill>
        <p:spPr>
          <a:xfrm>
            <a:off x="1172017" y="1272864"/>
            <a:ext cx="9619808" cy="4516183"/>
          </a:xfrm>
          <a:prstGeom prst="rect">
            <a:avLst/>
          </a:prstGeom>
        </p:spPr>
      </p:pic>
      <p:sp>
        <p:nvSpPr>
          <p:cNvPr id="4" name="TextBox 3">
            <a:extLst>
              <a:ext uri="{FF2B5EF4-FFF2-40B4-BE49-F238E27FC236}">
                <a16:creationId xmlns:a16="http://schemas.microsoft.com/office/drawing/2014/main" id="{7323ED17-D420-4193-665E-CA657371B3A1}"/>
              </a:ext>
            </a:extLst>
          </p:cNvPr>
          <p:cNvSpPr txBox="1"/>
          <p:nvPr/>
        </p:nvSpPr>
        <p:spPr>
          <a:xfrm>
            <a:off x="8867163" y="0"/>
            <a:ext cx="3324838" cy="338554"/>
          </a:xfrm>
          <a:prstGeom prst="rect">
            <a:avLst/>
          </a:prstGeom>
          <a:solidFill>
            <a:srgbClr val="FFFF00"/>
          </a:solidFill>
        </p:spPr>
        <p:txBody>
          <a:bodyPr wrap="square" rtlCol="0">
            <a:spAutoFit/>
          </a:bodyPr>
          <a:lstStyle/>
          <a:p>
            <a:pPr algn="r"/>
            <a:r>
              <a:rPr lang="en-GB" sz="1600" b="1" dirty="0">
                <a:solidFill>
                  <a:schemeClr val="tx1">
                    <a:lumMod val="75000"/>
                    <a:lumOff val="25000"/>
                  </a:schemeClr>
                </a:solidFill>
              </a:rPr>
              <a:t>Ashfield to redraw figure</a:t>
            </a:r>
            <a:endParaRPr lang="en-GB" sz="1600" dirty="0">
              <a:effectLst/>
              <a:latin typeface="Arial" panose="020B0604020202020204" pitchFamily="34" charset="0"/>
            </a:endParaRPr>
          </a:p>
        </p:txBody>
      </p:sp>
    </p:spTree>
    <p:extLst>
      <p:ext uri="{BB962C8B-B14F-4D97-AF65-F5344CB8AC3E}">
        <p14:creationId xmlns:p14="http://schemas.microsoft.com/office/powerpoint/2010/main" val="4022676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01DE55-84AA-D4CA-C4AC-1CAE124EB607}"/>
              </a:ext>
            </a:extLst>
          </p:cNvPr>
          <p:cNvSpPr>
            <a:spLocks noGrp="1"/>
          </p:cNvSpPr>
          <p:nvPr>
            <p:ph type="sldNum" sz="quarter" idx="10"/>
          </p:nvPr>
        </p:nvSpPr>
        <p:spPr/>
        <p:txBody>
          <a:bodyPr/>
          <a:lstStyle/>
          <a:p>
            <a:fld id="{84E72597-5FA9-473E-9DF2-B958DF9446F5}" type="slidenum">
              <a:rPr lang="fr-FR" smtClean="0">
                <a:solidFill>
                  <a:prstClr val="white"/>
                </a:solidFill>
              </a:rPr>
              <a:pPr/>
              <a:t>11</a:t>
            </a:fld>
            <a:endParaRPr lang="fr-FR" dirty="0">
              <a:solidFill>
                <a:prstClr val="white"/>
              </a:solidFill>
            </a:endParaRPr>
          </a:p>
        </p:txBody>
      </p:sp>
      <p:sp>
        <p:nvSpPr>
          <p:cNvPr id="3" name="Title 2">
            <a:extLst>
              <a:ext uri="{FF2B5EF4-FFF2-40B4-BE49-F238E27FC236}">
                <a16:creationId xmlns:a16="http://schemas.microsoft.com/office/drawing/2014/main" id="{7EAEBC36-D59A-26F2-0919-9FCA2568E899}"/>
              </a:ext>
            </a:extLst>
          </p:cNvPr>
          <p:cNvSpPr>
            <a:spLocks noGrp="1"/>
          </p:cNvSpPr>
          <p:nvPr>
            <p:ph type="title"/>
          </p:nvPr>
        </p:nvSpPr>
        <p:spPr/>
        <p:txBody>
          <a:bodyPr/>
          <a:lstStyle/>
          <a:p>
            <a:r>
              <a:rPr lang="en-US" dirty="0"/>
              <a:t>Atherogenic environment created by NASH</a:t>
            </a:r>
          </a:p>
        </p:txBody>
      </p:sp>
      <p:pic>
        <p:nvPicPr>
          <p:cNvPr id="5" name="Picture 4">
            <a:extLst>
              <a:ext uri="{FF2B5EF4-FFF2-40B4-BE49-F238E27FC236}">
                <a16:creationId xmlns:a16="http://schemas.microsoft.com/office/drawing/2014/main" id="{1BEAB9AA-6E4F-DAD5-ACC0-0D5A54EF7838}"/>
              </a:ext>
            </a:extLst>
          </p:cNvPr>
          <p:cNvPicPr>
            <a:picLocks noChangeAspect="1"/>
          </p:cNvPicPr>
          <p:nvPr/>
        </p:nvPicPr>
        <p:blipFill>
          <a:blip r:embed="rId2"/>
          <a:stretch>
            <a:fillRect/>
          </a:stretch>
        </p:blipFill>
        <p:spPr>
          <a:xfrm>
            <a:off x="1422872" y="1530764"/>
            <a:ext cx="9276643" cy="4409417"/>
          </a:xfrm>
          <a:prstGeom prst="rect">
            <a:avLst/>
          </a:prstGeom>
        </p:spPr>
      </p:pic>
      <p:sp>
        <p:nvSpPr>
          <p:cNvPr id="6" name="TextBox 5">
            <a:extLst>
              <a:ext uri="{FF2B5EF4-FFF2-40B4-BE49-F238E27FC236}">
                <a16:creationId xmlns:a16="http://schemas.microsoft.com/office/drawing/2014/main" id="{2014D847-2C9D-DD45-1982-9BE02BF73875}"/>
              </a:ext>
            </a:extLst>
          </p:cNvPr>
          <p:cNvSpPr txBox="1"/>
          <p:nvPr/>
        </p:nvSpPr>
        <p:spPr>
          <a:xfrm>
            <a:off x="1417739" y="6433153"/>
            <a:ext cx="10276514" cy="461665"/>
          </a:xfrm>
          <a:prstGeom prst="rect">
            <a:avLst/>
          </a:prstGeom>
          <a:noFill/>
        </p:spPr>
        <p:txBody>
          <a:bodyPr wrap="square" rtlCol="0">
            <a:spAutoFit/>
          </a:bodyPr>
          <a:lstStyle/>
          <a:p>
            <a:r>
              <a:rPr lang="en-US" sz="800" dirty="0"/>
              <a:t>HDL, high-density lipoprotein; IL-6, interleukin-6; LDL, low-density lipoprotein; NASH, non-alcoholic steatohepatitis; PAI-1, plasminogen activator inhibitor-1.</a:t>
            </a:r>
          </a:p>
          <a:p>
            <a:r>
              <a:rPr lang="en-US" sz="800" dirty="0" err="1"/>
              <a:t>Lonardo</a:t>
            </a:r>
            <a:r>
              <a:rPr lang="en-US" sz="800" dirty="0"/>
              <a:t> A, et al. J Hepatol 2018; 68: 335-352 </a:t>
            </a:r>
            <a:endParaRPr lang="cs-CZ" sz="800" b="1" dirty="0"/>
          </a:p>
          <a:p>
            <a:endParaRPr lang="en-US" sz="800" dirty="0"/>
          </a:p>
        </p:txBody>
      </p:sp>
    </p:spTree>
    <p:extLst>
      <p:ext uri="{BB962C8B-B14F-4D97-AF65-F5344CB8AC3E}">
        <p14:creationId xmlns:p14="http://schemas.microsoft.com/office/powerpoint/2010/main" val="786275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88436DE6-4A41-6194-6E1C-C31F30717DEF}"/>
              </a:ext>
            </a:extLst>
          </p:cNvPr>
          <p:cNvSpPr/>
          <p:nvPr/>
        </p:nvSpPr>
        <p:spPr>
          <a:xfrm>
            <a:off x="0" y="1205900"/>
            <a:ext cx="4724400" cy="1972552"/>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Rectangle 5">
            <a:extLst>
              <a:ext uri="{FF2B5EF4-FFF2-40B4-BE49-F238E27FC236}">
                <a16:creationId xmlns:a16="http://schemas.microsoft.com/office/drawing/2014/main" id="{7BCE278A-3238-7152-E36C-AB74412DBF4A}"/>
              </a:ext>
            </a:extLst>
          </p:cNvPr>
          <p:cNvSpPr/>
          <p:nvPr/>
        </p:nvSpPr>
        <p:spPr>
          <a:xfrm>
            <a:off x="790575" y="3635341"/>
            <a:ext cx="3326740" cy="2097246"/>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a:extLst>
              <a:ext uri="{FF2B5EF4-FFF2-40B4-BE49-F238E27FC236}">
                <a16:creationId xmlns:a16="http://schemas.microsoft.com/office/drawing/2014/main" id="{BC380CD4-E558-580C-D22E-6F6E61D962B9}"/>
              </a:ext>
            </a:extLst>
          </p:cNvPr>
          <p:cNvSpPr>
            <a:spLocks noGrp="1"/>
          </p:cNvSpPr>
          <p:nvPr>
            <p:ph type="sldNum" sz="quarter" idx="10"/>
          </p:nvPr>
        </p:nvSpPr>
        <p:spPr/>
        <p:txBody>
          <a:bodyPr/>
          <a:lstStyle/>
          <a:p>
            <a:fld id="{84E72597-5FA9-473E-9DF2-B958DF9446F5}" type="slidenum">
              <a:rPr lang="fr-FR" smtClean="0"/>
              <a:pPr/>
              <a:t>12</a:t>
            </a:fld>
            <a:endParaRPr lang="fr-FR" dirty="0"/>
          </a:p>
        </p:txBody>
      </p:sp>
      <p:sp>
        <p:nvSpPr>
          <p:cNvPr id="3" name="Title 2">
            <a:extLst>
              <a:ext uri="{FF2B5EF4-FFF2-40B4-BE49-F238E27FC236}">
                <a16:creationId xmlns:a16="http://schemas.microsoft.com/office/drawing/2014/main" id="{BB1AC27B-50E1-56D0-03D2-57B6A27E8009}"/>
              </a:ext>
            </a:extLst>
          </p:cNvPr>
          <p:cNvSpPr>
            <a:spLocks noGrp="1"/>
          </p:cNvSpPr>
          <p:nvPr>
            <p:ph type="title"/>
          </p:nvPr>
        </p:nvSpPr>
        <p:spPr/>
        <p:txBody>
          <a:bodyPr/>
          <a:lstStyle/>
          <a:p>
            <a:r>
              <a:rPr lang="en-US" dirty="0"/>
              <a:t>Metabolic comorbidities associated with NAFLD</a:t>
            </a:r>
          </a:p>
        </p:txBody>
      </p:sp>
      <p:sp>
        <p:nvSpPr>
          <p:cNvPr id="4" name="Oval 3">
            <a:extLst>
              <a:ext uri="{FF2B5EF4-FFF2-40B4-BE49-F238E27FC236}">
                <a16:creationId xmlns:a16="http://schemas.microsoft.com/office/drawing/2014/main" id="{F5DB0150-A3B4-EC46-31D4-1CD2D7F0FB11}"/>
              </a:ext>
            </a:extLst>
          </p:cNvPr>
          <p:cNvSpPr/>
          <p:nvPr/>
        </p:nvSpPr>
        <p:spPr>
          <a:xfrm>
            <a:off x="102589" y="3118788"/>
            <a:ext cx="1057013" cy="1015068"/>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TextBox 4">
            <a:extLst>
              <a:ext uri="{FF2B5EF4-FFF2-40B4-BE49-F238E27FC236}">
                <a16:creationId xmlns:a16="http://schemas.microsoft.com/office/drawing/2014/main" id="{31260133-8312-787B-9A51-7D23AC11FE7C}"/>
              </a:ext>
            </a:extLst>
          </p:cNvPr>
          <p:cNvSpPr txBox="1"/>
          <p:nvPr/>
        </p:nvSpPr>
        <p:spPr>
          <a:xfrm>
            <a:off x="947847" y="3806801"/>
            <a:ext cx="2969702" cy="1754326"/>
          </a:xfrm>
          <a:prstGeom prst="rect">
            <a:avLst/>
          </a:prstGeom>
          <a:noFill/>
        </p:spPr>
        <p:txBody>
          <a:bodyPr wrap="square" rtlCol="0">
            <a:spAutoFit/>
          </a:bodyPr>
          <a:lstStyle/>
          <a:p>
            <a:pPr algn="ctr"/>
            <a:r>
              <a:rPr lang="en-US" b="1" dirty="0">
                <a:solidFill>
                  <a:schemeClr val="tx1">
                    <a:lumMod val="75000"/>
                    <a:lumOff val="25000"/>
                  </a:schemeClr>
                </a:solidFill>
              </a:rPr>
              <a:t>Question</a:t>
            </a:r>
            <a:r>
              <a:rPr lang="en-US" dirty="0">
                <a:solidFill>
                  <a:schemeClr val="tx1">
                    <a:lumMod val="75000"/>
                    <a:lumOff val="25000"/>
                  </a:schemeClr>
                </a:solidFill>
              </a:rPr>
              <a:t>: Does NAFLD play an independent role or is it only a marker of other shared metabolic risk factors? (role of central adipose tissue, </a:t>
            </a:r>
            <a:br>
              <a:rPr lang="en-US" dirty="0">
                <a:solidFill>
                  <a:schemeClr val="tx1">
                    <a:lumMod val="75000"/>
                    <a:lumOff val="25000"/>
                  </a:schemeClr>
                </a:solidFill>
              </a:rPr>
            </a:br>
            <a:r>
              <a:rPr lang="en-US" dirty="0">
                <a:solidFill>
                  <a:schemeClr val="tx1">
                    <a:lumMod val="75000"/>
                    <a:lumOff val="25000"/>
                  </a:schemeClr>
                </a:solidFill>
              </a:rPr>
              <a:t>gut microbiota)</a:t>
            </a:r>
          </a:p>
        </p:txBody>
      </p:sp>
      <p:pic>
        <p:nvPicPr>
          <p:cNvPr id="8" name="Graphic 7" descr="Thought with solid fill">
            <a:extLst>
              <a:ext uri="{FF2B5EF4-FFF2-40B4-BE49-F238E27FC236}">
                <a16:creationId xmlns:a16="http://schemas.microsoft.com/office/drawing/2014/main" id="{C0149D30-0245-F3B5-AB18-1B4BFC6ADE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871" y="3279162"/>
            <a:ext cx="688180" cy="688180"/>
          </a:xfrm>
          <a:prstGeom prst="rect">
            <a:avLst/>
          </a:prstGeom>
        </p:spPr>
      </p:pic>
      <p:sp>
        <p:nvSpPr>
          <p:cNvPr id="9" name="TextBox 8">
            <a:extLst>
              <a:ext uri="{FF2B5EF4-FFF2-40B4-BE49-F238E27FC236}">
                <a16:creationId xmlns:a16="http://schemas.microsoft.com/office/drawing/2014/main" id="{C8DCACB4-71B7-90C5-E539-011379F13AD3}"/>
              </a:ext>
            </a:extLst>
          </p:cNvPr>
          <p:cNvSpPr txBox="1"/>
          <p:nvPr/>
        </p:nvSpPr>
        <p:spPr>
          <a:xfrm>
            <a:off x="93046" y="1408614"/>
            <a:ext cx="4110606"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lumMod val="75000"/>
                    <a:lumOff val="25000"/>
                  </a:schemeClr>
                </a:solidFill>
              </a:rPr>
              <a:t>Metabolic comorbidities cause 32% of deaths in general population</a:t>
            </a:r>
            <a:r>
              <a:rPr lang="en-US" baseline="30000" dirty="0">
                <a:solidFill>
                  <a:schemeClr val="tx1">
                    <a:lumMod val="75000"/>
                    <a:lumOff val="25000"/>
                  </a:schemeClr>
                </a:solidFill>
              </a:rPr>
              <a:t>1</a:t>
            </a:r>
            <a:r>
              <a:rPr lang="en-US" dirty="0">
                <a:solidFill>
                  <a:schemeClr val="tx1">
                    <a:lumMod val="75000"/>
                    <a:lumOff val="25000"/>
                  </a:schemeClr>
                </a:solidFill>
              </a:rPr>
              <a:t> </a:t>
            </a:r>
          </a:p>
          <a:p>
            <a:pPr marL="285750" indent="-285750">
              <a:buFont typeface="Arial" panose="020B0604020202020204" pitchFamily="34" charset="0"/>
              <a:buChar char="•"/>
            </a:pPr>
            <a:r>
              <a:rPr lang="en-US" dirty="0">
                <a:solidFill>
                  <a:schemeClr val="tx1">
                    <a:lumMod val="75000"/>
                    <a:lumOff val="25000"/>
                  </a:schemeClr>
                </a:solidFill>
              </a:rPr>
              <a:t>Higher risk in NAFLD population</a:t>
            </a:r>
            <a:r>
              <a:rPr lang="en-US" baseline="30000" dirty="0">
                <a:solidFill>
                  <a:schemeClr val="tx1">
                    <a:lumMod val="75000"/>
                    <a:lumOff val="25000"/>
                  </a:schemeClr>
                </a:solidFill>
              </a:rPr>
              <a:t>2</a:t>
            </a:r>
          </a:p>
          <a:p>
            <a:pPr marL="285750" indent="-285750">
              <a:buFont typeface="Arial" panose="020B0604020202020204" pitchFamily="34" charset="0"/>
              <a:buChar char="•"/>
            </a:pPr>
            <a:r>
              <a:rPr lang="en-US" dirty="0">
                <a:solidFill>
                  <a:schemeClr val="tx1">
                    <a:lumMod val="75000"/>
                    <a:lumOff val="25000"/>
                  </a:schemeClr>
                </a:solidFill>
              </a:rPr>
              <a:t>NAFLD closely linked to CV events but causal relationship uncertain</a:t>
            </a:r>
            <a:r>
              <a:rPr lang="en-US" baseline="30000" dirty="0">
                <a:solidFill>
                  <a:schemeClr val="tx1">
                    <a:lumMod val="75000"/>
                    <a:lumOff val="25000"/>
                  </a:schemeClr>
                </a:solidFill>
              </a:rPr>
              <a:t>3</a:t>
            </a:r>
          </a:p>
        </p:txBody>
      </p:sp>
      <p:sp>
        <p:nvSpPr>
          <p:cNvPr id="10" name="TextBox 9">
            <a:extLst>
              <a:ext uri="{FF2B5EF4-FFF2-40B4-BE49-F238E27FC236}">
                <a16:creationId xmlns:a16="http://schemas.microsoft.com/office/drawing/2014/main" id="{C0EBCAD4-1969-D5A5-B640-19C0D109126B}"/>
              </a:ext>
            </a:extLst>
          </p:cNvPr>
          <p:cNvSpPr txBox="1"/>
          <p:nvPr/>
        </p:nvSpPr>
        <p:spPr>
          <a:xfrm>
            <a:off x="1417739" y="6313510"/>
            <a:ext cx="10346272" cy="461665"/>
          </a:xfrm>
          <a:prstGeom prst="rect">
            <a:avLst/>
          </a:prstGeom>
          <a:noFill/>
        </p:spPr>
        <p:txBody>
          <a:bodyPr wrap="square" rtlCol="0">
            <a:spAutoFit/>
          </a:bodyPr>
          <a:lstStyle/>
          <a:p>
            <a:r>
              <a:rPr lang="en-US" sz="800" dirty="0"/>
              <a:t>CV, cardiovascular; NAFLD, non-alcoholic fatty liver disease; T2DM, type 2 diabetes mellitus.</a:t>
            </a:r>
          </a:p>
          <a:p>
            <a:r>
              <a:rPr lang="en-US" sz="800" dirty="0"/>
              <a:t>1. World health Organization 2021; Cardiovascular Disease Factsheet; Available at: </a:t>
            </a:r>
            <a:r>
              <a:rPr lang="en-US" sz="800" dirty="0">
                <a:hlinkClick r:id="rId4"/>
              </a:rPr>
              <a:t>https://www.who.int/news-room/fact-sheets/detail/cardiovascular-diseases-(cvds)</a:t>
            </a:r>
            <a:r>
              <a:rPr lang="en-US" sz="800" dirty="0"/>
              <a:t> [Last accessed June 2023]; 2. Wong CR, et al. Clinical Liver Disease 2018;12:39–44; 3. </a:t>
            </a:r>
            <a:r>
              <a:rPr lang="en-US" sz="800" dirty="0" err="1"/>
              <a:t>Manikat</a:t>
            </a:r>
            <a:r>
              <a:rPr lang="en-US" sz="800" dirty="0"/>
              <a:t> R and Nguyen MH Clin Mol Hepatol 2023;29(Suppl):s86–s102; 4. </a:t>
            </a:r>
            <a:r>
              <a:rPr lang="en-US" sz="800" dirty="0" err="1"/>
              <a:t>Oikonomou</a:t>
            </a:r>
            <a:r>
              <a:rPr lang="en-US" sz="800" dirty="0"/>
              <a:t> D, et al. Eur J Gastroenterol Hepatol 2018;30:979–985; 5. Zou Y, et al. Intern Med J 2017;47:1147–1153.   </a:t>
            </a:r>
          </a:p>
        </p:txBody>
      </p:sp>
      <p:grpSp>
        <p:nvGrpSpPr>
          <p:cNvPr id="27" name="Group 26">
            <a:extLst>
              <a:ext uri="{FF2B5EF4-FFF2-40B4-BE49-F238E27FC236}">
                <a16:creationId xmlns:a16="http://schemas.microsoft.com/office/drawing/2014/main" id="{C9DB3414-ED21-92BD-0578-1352D060C8E5}"/>
              </a:ext>
            </a:extLst>
          </p:cNvPr>
          <p:cNvGrpSpPr/>
          <p:nvPr/>
        </p:nvGrpSpPr>
        <p:grpSpPr>
          <a:xfrm>
            <a:off x="5357257" y="1244262"/>
            <a:ext cx="5434861" cy="4838608"/>
            <a:chOff x="5403780" y="1309203"/>
            <a:chExt cx="3871150" cy="3675471"/>
          </a:xfrm>
        </p:grpSpPr>
        <p:sp>
          <p:nvSpPr>
            <p:cNvPr id="11" name="Sześciokąt 2">
              <a:extLst>
                <a:ext uri="{FF2B5EF4-FFF2-40B4-BE49-F238E27FC236}">
                  <a16:creationId xmlns:a16="http://schemas.microsoft.com/office/drawing/2014/main" id="{38988D99-C97A-CA3C-13F3-F78EC09EB8F0}"/>
                </a:ext>
              </a:extLst>
            </p:cNvPr>
            <p:cNvSpPr/>
            <p:nvPr/>
          </p:nvSpPr>
          <p:spPr>
            <a:xfrm>
              <a:off x="6555079" y="2465970"/>
              <a:ext cx="1565354" cy="1345403"/>
            </a:xfrm>
            <a:prstGeom prst="hexagon">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2" name="Sześciokąt 3">
              <a:extLst>
                <a:ext uri="{FF2B5EF4-FFF2-40B4-BE49-F238E27FC236}">
                  <a16:creationId xmlns:a16="http://schemas.microsoft.com/office/drawing/2014/main" id="{4B9CECDB-9A5D-1B97-10F9-0B76E75FBF89}"/>
                </a:ext>
              </a:extLst>
            </p:cNvPr>
            <p:cNvSpPr/>
            <p:nvPr/>
          </p:nvSpPr>
          <p:spPr>
            <a:xfrm>
              <a:off x="5409377" y="1920888"/>
              <a:ext cx="1373245" cy="1097895"/>
            </a:xfrm>
            <a:prstGeom prst="hexagon">
              <a:avLst/>
            </a:prstGeom>
            <a:solidFill>
              <a:schemeClr val="accent2"/>
            </a:solidFill>
            <a:ln>
              <a:solidFill>
                <a:srgbClr val="385723"/>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3" name="Sześciokąt 4">
              <a:extLst>
                <a:ext uri="{FF2B5EF4-FFF2-40B4-BE49-F238E27FC236}">
                  <a16:creationId xmlns:a16="http://schemas.microsoft.com/office/drawing/2014/main" id="{CF46C923-FF81-1B4A-82DE-CC70798B9B23}"/>
                </a:ext>
              </a:extLst>
            </p:cNvPr>
            <p:cNvSpPr/>
            <p:nvPr/>
          </p:nvSpPr>
          <p:spPr>
            <a:xfrm>
              <a:off x="5403780" y="3220740"/>
              <a:ext cx="1373245" cy="1097895"/>
            </a:xfrm>
            <a:prstGeom prst="hexagon">
              <a:avLst/>
            </a:prstGeom>
            <a:solidFill>
              <a:schemeClr val="accent2"/>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4" name="Sześciokąt 5">
              <a:extLst>
                <a:ext uri="{FF2B5EF4-FFF2-40B4-BE49-F238E27FC236}">
                  <a16:creationId xmlns:a16="http://schemas.microsoft.com/office/drawing/2014/main" id="{C5EDC521-4ED2-D76B-9C02-3B5AC08A47A9}"/>
                </a:ext>
              </a:extLst>
            </p:cNvPr>
            <p:cNvSpPr/>
            <p:nvPr/>
          </p:nvSpPr>
          <p:spPr>
            <a:xfrm>
              <a:off x="6636078" y="3886779"/>
              <a:ext cx="1373245" cy="1097895"/>
            </a:xfrm>
            <a:prstGeom prst="hexagon">
              <a:avLst/>
            </a:prstGeom>
            <a:solidFill>
              <a:schemeClr val="accent2"/>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5" name="Sześciokąt 6">
              <a:extLst>
                <a:ext uri="{FF2B5EF4-FFF2-40B4-BE49-F238E27FC236}">
                  <a16:creationId xmlns:a16="http://schemas.microsoft.com/office/drawing/2014/main" id="{D00B28BC-D03E-B3DD-570F-D9E5DADB16A6}"/>
                </a:ext>
              </a:extLst>
            </p:cNvPr>
            <p:cNvSpPr/>
            <p:nvPr/>
          </p:nvSpPr>
          <p:spPr>
            <a:xfrm>
              <a:off x="7888364" y="1948602"/>
              <a:ext cx="1373245" cy="1097895"/>
            </a:xfrm>
            <a:prstGeom prst="hexagon">
              <a:avLst/>
            </a:prstGeom>
            <a:solidFill>
              <a:schemeClr val="accent2"/>
            </a:solidFill>
            <a:ln>
              <a:solidFill>
                <a:srgbClr val="385723"/>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6" name="Sześciokąt 7">
              <a:extLst>
                <a:ext uri="{FF2B5EF4-FFF2-40B4-BE49-F238E27FC236}">
                  <a16:creationId xmlns:a16="http://schemas.microsoft.com/office/drawing/2014/main" id="{1E4D6096-8694-C8B2-379B-61CF0109E284}"/>
                </a:ext>
              </a:extLst>
            </p:cNvPr>
            <p:cNvSpPr/>
            <p:nvPr/>
          </p:nvSpPr>
          <p:spPr>
            <a:xfrm>
              <a:off x="6682708" y="1309203"/>
              <a:ext cx="1373245" cy="1097895"/>
            </a:xfrm>
            <a:prstGeom prst="hexagon">
              <a:avLst/>
            </a:prstGeom>
            <a:solidFill>
              <a:schemeClr val="accent2"/>
            </a:solidFill>
            <a:ln>
              <a:solidFill>
                <a:srgbClr val="385723"/>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7" name="Sześciokąt 8">
              <a:extLst>
                <a:ext uri="{FF2B5EF4-FFF2-40B4-BE49-F238E27FC236}">
                  <a16:creationId xmlns:a16="http://schemas.microsoft.com/office/drawing/2014/main" id="{D6D472D5-ECA3-03E6-7EDC-85CF743343A2}"/>
                </a:ext>
              </a:extLst>
            </p:cNvPr>
            <p:cNvSpPr/>
            <p:nvPr/>
          </p:nvSpPr>
          <p:spPr>
            <a:xfrm>
              <a:off x="7901685" y="3220740"/>
              <a:ext cx="1373245" cy="1097895"/>
            </a:xfrm>
            <a:prstGeom prst="hexagon">
              <a:avLst/>
            </a:prstGeom>
            <a:solidFill>
              <a:schemeClr val="accent2">
                <a:lumMod val="50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18" name="PoleTekstowe 9">
              <a:extLst>
                <a:ext uri="{FF2B5EF4-FFF2-40B4-BE49-F238E27FC236}">
                  <a16:creationId xmlns:a16="http://schemas.microsoft.com/office/drawing/2014/main" id="{BF12A2B2-56ED-BD80-5C67-6D80B72E5E5D}"/>
                </a:ext>
              </a:extLst>
            </p:cNvPr>
            <p:cNvSpPr txBox="1"/>
            <p:nvPr/>
          </p:nvSpPr>
          <p:spPr>
            <a:xfrm>
              <a:off x="6953219" y="1555647"/>
              <a:ext cx="798019" cy="710920"/>
            </a:xfrm>
            <a:prstGeom prst="rect">
              <a:avLst/>
            </a:prstGeom>
            <a:noFill/>
          </p:spPr>
          <p:txBody>
            <a:bodyPr wrap="none" lIns="68580" tIns="34290" rIns="68580" bIns="34290" rtlCol="0">
              <a:spAutoFit/>
            </a:bodyPr>
            <a:lstStyle/>
            <a:p>
              <a:pPr algn="ctr">
                <a:lnSpc>
                  <a:spcPct val="80000"/>
                </a:lnSpc>
              </a:pPr>
              <a:r>
                <a:rPr lang="en-US" b="1" dirty="0">
                  <a:solidFill>
                    <a:srgbClr val="FFFFFF"/>
                  </a:solidFill>
                </a:rPr>
                <a:t>Peripheral</a:t>
              </a:r>
            </a:p>
            <a:p>
              <a:pPr algn="ctr">
                <a:lnSpc>
                  <a:spcPct val="80000"/>
                </a:lnSpc>
              </a:pPr>
              <a:r>
                <a:rPr lang="en-US" b="1" dirty="0">
                  <a:solidFill>
                    <a:srgbClr val="FFFFFF"/>
                  </a:solidFill>
                </a:rPr>
                <a:t>vascular </a:t>
              </a:r>
            </a:p>
            <a:p>
              <a:pPr algn="ctr">
                <a:lnSpc>
                  <a:spcPct val="80000"/>
                </a:lnSpc>
              </a:pPr>
              <a:r>
                <a:rPr lang="en-US" b="1" dirty="0">
                  <a:solidFill>
                    <a:srgbClr val="FFFFFF"/>
                  </a:solidFill>
                </a:rPr>
                <a:t>disease</a:t>
              </a:r>
              <a:r>
                <a:rPr lang="en-US" b="1" baseline="30000" dirty="0">
                  <a:solidFill>
                    <a:srgbClr val="FFFFFF"/>
                  </a:solidFill>
                </a:rPr>
                <a:t>5</a:t>
              </a:r>
            </a:p>
            <a:p>
              <a:pPr algn="ctr">
                <a:lnSpc>
                  <a:spcPct val="80000"/>
                </a:lnSpc>
              </a:pPr>
              <a:endParaRPr lang="en-US" sz="1600" b="1" dirty="0">
                <a:solidFill>
                  <a:srgbClr val="FFFFFF"/>
                </a:solidFill>
              </a:endParaRPr>
            </a:p>
          </p:txBody>
        </p:sp>
        <p:sp>
          <p:nvSpPr>
            <p:cNvPr id="19" name="PoleTekstowe 10">
              <a:extLst>
                <a:ext uri="{FF2B5EF4-FFF2-40B4-BE49-F238E27FC236}">
                  <a16:creationId xmlns:a16="http://schemas.microsoft.com/office/drawing/2014/main" id="{B3C4F539-CB47-DB8F-0F3D-AD8FB7AA6400}"/>
                </a:ext>
              </a:extLst>
            </p:cNvPr>
            <p:cNvSpPr txBox="1"/>
            <p:nvPr/>
          </p:nvSpPr>
          <p:spPr>
            <a:xfrm>
              <a:off x="8193080" y="2216659"/>
              <a:ext cx="723072" cy="561780"/>
            </a:xfrm>
            <a:prstGeom prst="rect">
              <a:avLst/>
            </a:prstGeom>
            <a:noFill/>
          </p:spPr>
          <p:txBody>
            <a:bodyPr wrap="none" lIns="68580" tIns="34290" rIns="68580" bIns="34290" rtlCol="0">
              <a:spAutoFit/>
            </a:bodyPr>
            <a:lstStyle/>
            <a:p>
              <a:pPr algn="ctr">
                <a:lnSpc>
                  <a:spcPct val="80000"/>
                </a:lnSpc>
              </a:pPr>
              <a:r>
                <a:rPr lang="en-US" b="1" dirty="0">
                  <a:solidFill>
                    <a:srgbClr val="FFFFFF"/>
                  </a:solidFill>
                </a:rPr>
                <a:t>Coronary</a:t>
              </a:r>
            </a:p>
            <a:p>
              <a:pPr algn="ctr">
                <a:lnSpc>
                  <a:spcPct val="80000"/>
                </a:lnSpc>
              </a:pPr>
              <a:r>
                <a:rPr lang="en-US" b="1" dirty="0">
                  <a:solidFill>
                    <a:srgbClr val="FFFFFF"/>
                  </a:solidFill>
                </a:rPr>
                <a:t>heart</a:t>
              </a:r>
            </a:p>
            <a:p>
              <a:pPr algn="ctr">
                <a:lnSpc>
                  <a:spcPct val="80000"/>
                </a:lnSpc>
              </a:pPr>
              <a:r>
                <a:rPr lang="en-US" b="1" dirty="0">
                  <a:solidFill>
                    <a:srgbClr val="FFFFFF"/>
                  </a:solidFill>
                </a:rPr>
                <a:t>Disease</a:t>
              </a:r>
              <a:r>
                <a:rPr lang="en-US" b="1" baseline="30000" dirty="0">
                  <a:solidFill>
                    <a:srgbClr val="FFFFFF"/>
                  </a:solidFill>
                </a:rPr>
                <a:t>2</a:t>
              </a:r>
            </a:p>
          </p:txBody>
        </p:sp>
        <p:sp>
          <p:nvSpPr>
            <p:cNvPr id="20" name="PoleTekstowe 11">
              <a:extLst>
                <a:ext uri="{FF2B5EF4-FFF2-40B4-BE49-F238E27FC236}">
                  <a16:creationId xmlns:a16="http://schemas.microsoft.com/office/drawing/2014/main" id="{04615C1C-363A-D648-DE56-B2D8EF6FCF81}"/>
                </a:ext>
              </a:extLst>
            </p:cNvPr>
            <p:cNvSpPr txBox="1"/>
            <p:nvPr/>
          </p:nvSpPr>
          <p:spPr>
            <a:xfrm>
              <a:off x="5707039" y="2183691"/>
              <a:ext cx="775320" cy="730111"/>
            </a:xfrm>
            <a:prstGeom prst="rect">
              <a:avLst/>
            </a:prstGeom>
            <a:noFill/>
          </p:spPr>
          <p:txBody>
            <a:bodyPr wrap="square" lIns="68580" tIns="34290" rIns="68580" bIns="34290" rtlCol="0">
              <a:spAutoFit/>
            </a:bodyPr>
            <a:lstStyle/>
            <a:p>
              <a:pPr algn="ctr">
                <a:lnSpc>
                  <a:spcPct val="80000"/>
                </a:lnSpc>
              </a:pPr>
              <a:r>
                <a:rPr lang="en-US" b="1" dirty="0" err="1">
                  <a:solidFill>
                    <a:srgbClr val="FFFFFF"/>
                  </a:solidFill>
                </a:rPr>
                <a:t>Cerebro</a:t>
              </a:r>
              <a:r>
                <a:rPr lang="en-US" b="1" dirty="0">
                  <a:solidFill>
                    <a:srgbClr val="FFFFFF"/>
                  </a:solidFill>
                </a:rPr>
                <a:t>-</a:t>
              </a:r>
            </a:p>
            <a:p>
              <a:pPr algn="ctr">
                <a:lnSpc>
                  <a:spcPct val="80000"/>
                </a:lnSpc>
              </a:pPr>
              <a:r>
                <a:rPr lang="en-US" b="1" dirty="0">
                  <a:solidFill>
                    <a:srgbClr val="FFFFFF"/>
                  </a:solidFill>
                </a:rPr>
                <a:t>vascular</a:t>
              </a:r>
            </a:p>
            <a:p>
              <a:pPr algn="ctr">
                <a:lnSpc>
                  <a:spcPct val="80000"/>
                </a:lnSpc>
              </a:pPr>
              <a:r>
                <a:rPr lang="en-US" b="1" dirty="0">
                  <a:solidFill>
                    <a:srgbClr val="FFFFFF"/>
                  </a:solidFill>
                </a:rPr>
                <a:t>disease</a:t>
              </a:r>
              <a:r>
                <a:rPr lang="en-US" b="1" baseline="30000" dirty="0">
                  <a:solidFill>
                    <a:srgbClr val="FFFFFF"/>
                  </a:solidFill>
                </a:rPr>
                <a:t>2</a:t>
              </a:r>
            </a:p>
            <a:p>
              <a:pPr algn="ctr">
                <a:lnSpc>
                  <a:spcPct val="80000"/>
                </a:lnSpc>
              </a:pPr>
              <a:r>
                <a:rPr lang="en-US" b="1" dirty="0">
                  <a:solidFill>
                    <a:srgbClr val="FFFFFF"/>
                  </a:solidFill>
                </a:rPr>
                <a:t> </a:t>
              </a:r>
            </a:p>
          </p:txBody>
        </p:sp>
        <p:sp>
          <p:nvSpPr>
            <p:cNvPr id="21" name="PoleTekstowe 12">
              <a:extLst>
                <a:ext uri="{FF2B5EF4-FFF2-40B4-BE49-F238E27FC236}">
                  <a16:creationId xmlns:a16="http://schemas.microsoft.com/office/drawing/2014/main" id="{BBACB3C5-9B56-BF80-6413-6D7B4C9DA3B6}"/>
                </a:ext>
              </a:extLst>
            </p:cNvPr>
            <p:cNvSpPr txBox="1"/>
            <p:nvPr/>
          </p:nvSpPr>
          <p:spPr>
            <a:xfrm>
              <a:off x="6894322" y="4272267"/>
              <a:ext cx="883151" cy="393451"/>
            </a:xfrm>
            <a:prstGeom prst="rect">
              <a:avLst/>
            </a:prstGeom>
            <a:noFill/>
          </p:spPr>
          <p:txBody>
            <a:bodyPr wrap="none" lIns="68580" tIns="34290" rIns="68580" bIns="34290" rtlCol="0">
              <a:spAutoFit/>
            </a:bodyPr>
            <a:lstStyle/>
            <a:p>
              <a:pPr algn="ctr">
                <a:lnSpc>
                  <a:spcPct val="80000"/>
                </a:lnSpc>
              </a:pPr>
              <a:r>
                <a:rPr lang="en-US" b="1" dirty="0" err="1">
                  <a:solidFill>
                    <a:srgbClr val="FFFFFF"/>
                  </a:solidFill>
                </a:rPr>
                <a:t>Cardiomyo</a:t>
              </a:r>
              <a:r>
                <a:rPr lang="en-US" b="1" dirty="0">
                  <a:solidFill>
                    <a:srgbClr val="FFFFFF"/>
                  </a:solidFill>
                </a:rPr>
                <a:t>-</a:t>
              </a:r>
            </a:p>
            <a:p>
              <a:pPr algn="ctr">
                <a:lnSpc>
                  <a:spcPct val="80000"/>
                </a:lnSpc>
              </a:pPr>
              <a:r>
                <a:rPr lang="en-US" b="1" dirty="0">
                  <a:solidFill>
                    <a:srgbClr val="FFFFFF"/>
                  </a:solidFill>
                </a:rPr>
                <a:t>pathies</a:t>
              </a:r>
              <a:r>
                <a:rPr lang="en-US" b="1" baseline="30000" dirty="0">
                  <a:solidFill>
                    <a:srgbClr val="FFFFFF"/>
                  </a:solidFill>
                </a:rPr>
                <a:t>2</a:t>
              </a:r>
            </a:p>
          </p:txBody>
        </p:sp>
        <p:sp>
          <p:nvSpPr>
            <p:cNvPr id="22" name="PoleTekstowe 13">
              <a:extLst>
                <a:ext uri="{FF2B5EF4-FFF2-40B4-BE49-F238E27FC236}">
                  <a16:creationId xmlns:a16="http://schemas.microsoft.com/office/drawing/2014/main" id="{86A563B2-A947-B2C8-672F-92DE0516B92C}"/>
                </a:ext>
              </a:extLst>
            </p:cNvPr>
            <p:cNvSpPr txBox="1"/>
            <p:nvPr/>
          </p:nvSpPr>
          <p:spPr>
            <a:xfrm>
              <a:off x="8304916" y="3650675"/>
              <a:ext cx="566784" cy="225121"/>
            </a:xfrm>
            <a:prstGeom prst="rect">
              <a:avLst/>
            </a:prstGeom>
            <a:noFill/>
          </p:spPr>
          <p:txBody>
            <a:bodyPr wrap="none" lIns="68580" tIns="34290" rIns="68580" bIns="34290" rtlCol="0">
              <a:spAutoFit/>
            </a:bodyPr>
            <a:lstStyle/>
            <a:p>
              <a:pPr algn="ctr">
                <a:lnSpc>
                  <a:spcPct val="80000"/>
                </a:lnSpc>
              </a:pPr>
              <a:r>
                <a:rPr lang="en-US" b="1" dirty="0">
                  <a:solidFill>
                    <a:srgbClr val="FFFFFF"/>
                  </a:solidFill>
                </a:rPr>
                <a:t>T2DM</a:t>
              </a:r>
              <a:r>
                <a:rPr lang="en-US" b="1" baseline="30000" dirty="0">
                  <a:solidFill>
                    <a:srgbClr val="FFFFFF"/>
                  </a:solidFill>
                </a:rPr>
                <a:t>2</a:t>
              </a:r>
            </a:p>
          </p:txBody>
        </p:sp>
        <p:sp>
          <p:nvSpPr>
            <p:cNvPr id="23" name="PoleTekstowe 14">
              <a:extLst>
                <a:ext uri="{FF2B5EF4-FFF2-40B4-BE49-F238E27FC236}">
                  <a16:creationId xmlns:a16="http://schemas.microsoft.com/office/drawing/2014/main" id="{96731943-0A8B-3193-EF51-CDA870C72632}"/>
                </a:ext>
              </a:extLst>
            </p:cNvPr>
            <p:cNvSpPr txBox="1"/>
            <p:nvPr/>
          </p:nvSpPr>
          <p:spPr>
            <a:xfrm>
              <a:off x="5550071" y="3411897"/>
              <a:ext cx="1051634" cy="730111"/>
            </a:xfrm>
            <a:prstGeom prst="rect">
              <a:avLst/>
            </a:prstGeom>
            <a:noFill/>
          </p:spPr>
          <p:txBody>
            <a:bodyPr wrap="none" lIns="68580" tIns="34290" rIns="68580" bIns="34290" rtlCol="0">
              <a:spAutoFit/>
            </a:bodyPr>
            <a:lstStyle/>
            <a:p>
              <a:pPr algn="ctr">
                <a:lnSpc>
                  <a:spcPct val="80000"/>
                </a:lnSpc>
              </a:pPr>
              <a:r>
                <a:rPr lang="en-US" b="1" dirty="0">
                  <a:solidFill>
                    <a:srgbClr val="FFFFFF"/>
                  </a:solidFill>
                </a:rPr>
                <a:t>Arterial</a:t>
              </a:r>
            </a:p>
            <a:p>
              <a:pPr algn="ctr">
                <a:lnSpc>
                  <a:spcPct val="80000"/>
                </a:lnSpc>
              </a:pPr>
              <a:r>
                <a:rPr lang="en-US" b="1" dirty="0">
                  <a:solidFill>
                    <a:srgbClr val="FFFFFF"/>
                  </a:solidFill>
                </a:rPr>
                <a:t>hypertesnion</a:t>
              </a:r>
              <a:r>
                <a:rPr lang="en-US" b="1" baseline="30000" dirty="0">
                  <a:solidFill>
                    <a:srgbClr val="FFFFFF"/>
                  </a:solidFill>
                </a:rPr>
                <a:t>4</a:t>
              </a:r>
            </a:p>
            <a:p>
              <a:pPr algn="ctr">
                <a:lnSpc>
                  <a:spcPct val="80000"/>
                </a:lnSpc>
              </a:pPr>
              <a:endParaRPr lang="en-US" b="1" dirty="0">
                <a:solidFill>
                  <a:srgbClr val="FFFFFF"/>
                </a:solidFill>
              </a:endParaRPr>
            </a:p>
            <a:p>
              <a:pPr algn="ctr">
                <a:lnSpc>
                  <a:spcPct val="80000"/>
                </a:lnSpc>
              </a:pPr>
              <a:r>
                <a:rPr lang="en-US" b="1" dirty="0">
                  <a:solidFill>
                    <a:srgbClr val="FFFFFF"/>
                  </a:solidFill>
                </a:rPr>
                <a:t>Arrythmias</a:t>
              </a:r>
              <a:r>
                <a:rPr lang="en-US" b="1" baseline="30000" dirty="0">
                  <a:solidFill>
                    <a:srgbClr val="FFFFFF"/>
                  </a:solidFill>
                </a:rPr>
                <a:t>2</a:t>
              </a:r>
            </a:p>
          </p:txBody>
        </p:sp>
        <p:sp>
          <p:nvSpPr>
            <p:cNvPr id="24" name="PoleTekstowe 15">
              <a:extLst>
                <a:ext uri="{FF2B5EF4-FFF2-40B4-BE49-F238E27FC236}">
                  <a16:creationId xmlns:a16="http://schemas.microsoft.com/office/drawing/2014/main" id="{010C7102-D1DB-F294-71AD-E085662A66A7}"/>
                </a:ext>
              </a:extLst>
            </p:cNvPr>
            <p:cNvSpPr txBox="1"/>
            <p:nvPr/>
          </p:nvSpPr>
          <p:spPr>
            <a:xfrm>
              <a:off x="6980574" y="2963123"/>
              <a:ext cx="710649" cy="286394"/>
            </a:xfrm>
            <a:prstGeom prst="rect">
              <a:avLst/>
            </a:prstGeom>
            <a:noFill/>
          </p:spPr>
          <p:txBody>
            <a:bodyPr wrap="none" lIns="68580" tIns="34290" rIns="68580" bIns="34290" rtlCol="0">
              <a:spAutoFit/>
            </a:bodyPr>
            <a:lstStyle/>
            <a:p>
              <a:pPr algn="ctr">
                <a:lnSpc>
                  <a:spcPct val="80000"/>
                </a:lnSpc>
              </a:pPr>
              <a:r>
                <a:rPr lang="en-US" sz="2400" b="1" dirty="0">
                  <a:solidFill>
                    <a:srgbClr val="FFFFFF"/>
                  </a:solidFill>
                  <a:effectLst>
                    <a:outerShdw blurRad="50800" dist="38100" dir="18900000" algn="bl" rotWithShape="0">
                      <a:prstClr val="black">
                        <a:alpha val="40000"/>
                      </a:prstClr>
                    </a:outerShdw>
                  </a:effectLst>
                </a:rPr>
                <a:t>NAFLD</a:t>
              </a:r>
            </a:p>
          </p:txBody>
        </p:sp>
        <p:sp>
          <p:nvSpPr>
            <p:cNvPr id="25" name="Strzałka w prawo 16">
              <a:extLst>
                <a:ext uri="{FF2B5EF4-FFF2-40B4-BE49-F238E27FC236}">
                  <a16:creationId xmlns:a16="http://schemas.microsoft.com/office/drawing/2014/main" id="{86D5726C-B6A6-4FA4-F601-738F663C6B24}"/>
                </a:ext>
              </a:extLst>
            </p:cNvPr>
            <p:cNvSpPr/>
            <p:nvPr/>
          </p:nvSpPr>
          <p:spPr>
            <a:xfrm rot="12657936">
              <a:off x="7792311" y="3294182"/>
              <a:ext cx="469900" cy="234950"/>
            </a:xfrm>
            <a:prstGeom prst="rightArrow">
              <a:avLst/>
            </a:prstGeom>
            <a:solidFill>
              <a:schemeClr val="accent6">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sp>
          <p:nvSpPr>
            <p:cNvPr id="26" name="Strzałka w prawo 17">
              <a:extLst>
                <a:ext uri="{FF2B5EF4-FFF2-40B4-BE49-F238E27FC236}">
                  <a16:creationId xmlns:a16="http://schemas.microsoft.com/office/drawing/2014/main" id="{269AC24A-D99B-7A88-1176-6D4E56A1ACE9}"/>
                </a:ext>
              </a:extLst>
            </p:cNvPr>
            <p:cNvSpPr/>
            <p:nvPr/>
          </p:nvSpPr>
          <p:spPr>
            <a:xfrm rot="1867437">
              <a:off x="7747862" y="3516431"/>
              <a:ext cx="469900" cy="234950"/>
            </a:xfrm>
            <a:prstGeom prst="rightArrow">
              <a:avLst/>
            </a:prstGeom>
            <a:solidFill>
              <a:schemeClr val="accent6">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endParaRPr lang="en-US"/>
            </a:p>
          </p:txBody>
        </p:sp>
      </p:grpSp>
    </p:spTree>
    <p:extLst>
      <p:ext uri="{BB962C8B-B14F-4D97-AF65-F5344CB8AC3E}">
        <p14:creationId xmlns:p14="http://schemas.microsoft.com/office/powerpoint/2010/main" val="3201823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C8C88-2C75-5337-4112-DB3CE2DF70F3}"/>
              </a:ext>
            </a:extLst>
          </p:cNvPr>
          <p:cNvSpPr>
            <a:spLocks noGrp="1"/>
          </p:cNvSpPr>
          <p:nvPr>
            <p:ph type="sldNum" sz="quarter" idx="10"/>
          </p:nvPr>
        </p:nvSpPr>
        <p:spPr/>
        <p:txBody>
          <a:bodyPr/>
          <a:lstStyle/>
          <a:p>
            <a:fld id="{84E72597-5FA9-473E-9DF2-B958DF9446F5}" type="slidenum">
              <a:rPr lang="fr-FR" smtClean="0"/>
              <a:pPr/>
              <a:t>13</a:t>
            </a:fld>
            <a:endParaRPr lang="fr-FR" dirty="0"/>
          </a:p>
        </p:txBody>
      </p:sp>
      <p:sp>
        <p:nvSpPr>
          <p:cNvPr id="3" name="Title 2">
            <a:extLst>
              <a:ext uri="{FF2B5EF4-FFF2-40B4-BE49-F238E27FC236}">
                <a16:creationId xmlns:a16="http://schemas.microsoft.com/office/drawing/2014/main" id="{FDE3E7C9-F8C5-E018-7F66-287B1EC11886}"/>
              </a:ext>
            </a:extLst>
          </p:cNvPr>
          <p:cNvSpPr>
            <a:spLocks noGrp="1"/>
          </p:cNvSpPr>
          <p:nvPr>
            <p:ph type="title"/>
          </p:nvPr>
        </p:nvSpPr>
        <p:spPr/>
        <p:txBody>
          <a:bodyPr/>
          <a:lstStyle/>
          <a:p>
            <a:r>
              <a:rPr lang="en-US" dirty="0"/>
              <a:t>NAFLD is a multi-system disorder affecting many organs</a:t>
            </a:r>
          </a:p>
        </p:txBody>
      </p:sp>
      <p:sp>
        <p:nvSpPr>
          <p:cNvPr id="4" name="TextBox 3">
            <a:extLst>
              <a:ext uri="{FF2B5EF4-FFF2-40B4-BE49-F238E27FC236}">
                <a16:creationId xmlns:a16="http://schemas.microsoft.com/office/drawing/2014/main" id="{FF8F440C-9D44-4A8B-98F3-9396D4F4F348}"/>
              </a:ext>
            </a:extLst>
          </p:cNvPr>
          <p:cNvSpPr txBox="1"/>
          <p:nvPr/>
        </p:nvSpPr>
        <p:spPr>
          <a:xfrm>
            <a:off x="1417739" y="6433153"/>
            <a:ext cx="10276514" cy="338554"/>
          </a:xfrm>
          <a:prstGeom prst="rect">
            <a:avLst/>
          </a:prstGeom>
          <a:noFill/>
        </p:spPr>
        <p:txBody>
          <a:bodyPr wrap="square" rtlCol="0">
            <a:spAutoFit/>
          </a:bodyPr>
          <a:lstStyle/>
          <a:p>
            <a:r>
              <a:rPr lang="en-US" sz="800" dirty="0"/>
              <a:t>CAD, coronary artery disease; CKD, chronic kidney disease; CVD, cardiovascular disease; HTN, hypertension; NAFLD, non-alcoholic fatty liver disease, T2DM, type 2 diabetes mellitus.</a:t>
            </a:r>
          </a:p>
          <a:p>
            <a:r>
              <a:rPr lang="en-US" sz="800" dirty="0"/>
              <a:t>Friedman SL, et al. Nat Med 2018;24:908.</a:t>
            </a:r>
          </a:p>
        </p:txBody>
      </p:sp>
      <p:grpSp>
        <p:nvGrpSpPr>
          <p:cNvPr id="34" name="Group 33">
            <a:extLst>
              <a:ext uri="{FF2B5EF4-FFF2-40B4-BE49-F238E27FC236}">
                <a16:creationId xmlns:a16="http://schemas.microsoft.com/office/drawing/2014/main" id="{B6483F42-A402-2DB1-0D03-EFFA42A2E24C}"/>
              </a:ext>
            </a:extLst>
          </p:cNvPr>
          <p:cNvGrpSpPr/>
          <p:nvPr/>
        </p:nvGrpSpPr>
        <p:grpSpPr>
          <a:xfrm>
            <a:off x="1025985" y="1189637"/>
            <a:ext cx="10881893" cy="4788367"/>
            <a:chOff x="1109560" y="1172581"/>
            <a:chExt cx="10881893" cy="5151251"/>
          </a:xfrm>
        </p:grpSpPr>
        <p:sp>
          <p:nvSpPr>
            <p:cNvPr id="38" name="PoleTekstowe 5">
              <a:extLst>
                <a:ext uri="{FF2B5EF4-FFF2-40B4-BE49-F238E27FC236}">
                  <a16:creationId xmlns:a16="http://schemas.microsoft.com/office/drawing/2014/main" id="{EEBFC227-8F11-C6DD-C155-0F09E067EE9E}"/>
                </a:ext>
              </a:extLst>
            </p:cNvPr>
            <p:cNvSpPr txBox="1"/>
            <p:nvPr/>
          </p:nvSpPr>
          <p:spPr>
            <a:xfrm>
              <a:off x="1482079" y="5242335"/>
              <a:ext cx="9062096" cy="849111"/>
            </a:xfrm>
            <a:prstGeom prst="rect">
              <a:avLst/>
            </a:prstGeom>
            <a:noFill/>
          </p:spPr>
          <p:txBody>
            <a:bodyPr wrap="square" rtlCol="0">
              <a:spAutoFit/>
            </a:bodyPr>
            <a:lstStyle/>
            <a:p>
              <a:r>
                <a:rPr lang="en-GB" sz="2000" dirty="0">
                  <a:solidFill>
                    <a:schemeClr val="accent2"/>
                  </a:solidFill>
                  <a:latin typeface="Verdana" panose="020B0604030504040204" pitchFamily="34" charset="0"/>
                  <a:ea typeface="Verdana" panose="020B0604030504040204" pitchFamily="34" charset="0"/>
                </a:rPr>
                <a:t>Arteries    	    Heart 	      Liver 	    Pancreas 	      Kidney</a:t>
              </a:r>
            </a:p>
          </p:txBody>
        </p:sp>
        <p:sp>
          <p:nvSpPr>
            <p:cNvPr id="39" name="PoleTekstowe 6">
              <a:extLst>
                <a:ext uri="{FF2B5EF4-FFF2-40B4-BE49-F238E27FC236}">
                  <a16:creationId xmlns:a16="http://schemas.microsoft.com/office/drawing/2014/main" id="{4F4D1E3F-8842-277E-8A77-C0A3EB17023E}"/>
                </a:ext>
              </a:extLst>
            </p:cNvPr>
            <p:cNvSpPr txBox="1"/>
            <p:nvPr/>
          </p:nvSpPr>
          <p:spPr>
            <a:xfrm>
              <a:off x="1109560" y="5622393"/>
              <a:ext cx="10881893" cy="701439"/>
            </a:xfrm>
            <a:prstGeom prst="rect">
              <a:avLst/>
            </a:prstGeom>
            <a:noFill/>
          </p:spPr>
          <p:txBody>
            <a:bodyPr wrap="square" rtlCol="0">
              <a:spAutoFit/>
            </a:bodyPr>
            <a:lstStyle/>
            <a:p>
              <a:r>
                <a:rPr lang="pl-PL" sz="1600" dirty="0">
                  <a:solidFill>
                    <a:schemeClr val="accent2"/>
                  </a:solidFill>
                  <a:latin typeface="Verdana" panose="020B0604030504040204" pitchFamily="34" charset="0"/>
                  <a:ea typeface="Verdana" panose="020B0604030504040204" pitchFamily="34" charset="0"/>
                </a:rPr>
                <a:t>(HTN, CVD, CAD)      (heart failure)</a:t>
              </a:r>
              <a:r>
                <a:rPr lang="en-GB" sz="1600" dirty="0">
                  <a:solidFill>
                    <a:schemeClr val="accent2"/>
                  </a:solidFill>
                  <a:latin typeface="Verdana" panose="020B0604030504040204" pitchFamily="34" charset="0"/>
                  <a:ea typeface="Verdana" panose="020B0604030504040204" pitchFamily="34" charset="0"/>
                </a:rPr>
                <a:t>            </a:t>
              </a:r>
              <a:r>
                <a:rPr lang="pl-PL" sz="1600" dirty="0">
                  <a:solidFill>
                    <a:schemeClr val="accent2"/>
                  </a:solidFill>
                  <a:latin typeface="Verdana" panose="020B0604030504040204" pitchFamily="34" charset="0"/>
                  <a:ea typeface="Verdana" panose="020B0604030504040204" pitchFamily="34" charset="0"/>
                </a:rPr>
                <a:t>(MAFLD)</a:t>
              </a:r>
              <a:r>
                <a:rPr lang="en-GB" sz="1600" dirty="0">
                  <a:solidFill>
                    <a:schemeClr val="accent2"/>
                  </a:solidFill>
                  <a:latin typeface="Verdana" panose="020B0604030504040204" pitchFamily="34" charset="0"/>
                  <a:ea typeface="Verdana" panose="020B0604030504040204" pitchFamily="34" charset="0"/>
                </a:rPr>
                <a:t>	</a:t>
              </a:r>
              <a:r>
                <a:rPr lang="pl-PL" sz="1600" dirty="0">
                  <a:solidFill>
                    <a:schemeClr val="accent2"/>
                  </a:solidFill>
                  <a:latin typeface="Verdana" panose="020B0604030504040204" pitchFamily="34" charset="0"/>
                  <a:ea typeface="Verdana" panose="020B0604030504040204" pitchFamily="34" charset="0"/>
                </a:rPr>
                <a:t>  </a:t>
              </a:r>
              <a:r>
                <a:rPr lang="en-GB" sz="1600" dirty="0">
                  <a:solidFill>
                    <a:schemeClr val="accent2"/>
                  </a:solidFill>
                  <a:latin typeface="Verdana" panose="020B0604030504040204" pitchFamily="34" charset="0"/>
                  <a:ea typeface="Verdana" panose="020B0604030504040204" pitchFamily="34" charset="0"/>
                </a:rPr>
                <a:t>         </a:t>
              </a:r>
              <a:r>
                <a:rPr lang="pl-PL" sz="1600" dirty="0">
                  <a:solidFill>
                    <a:schemeClr val="accent2"/>
                  </a:solidFill>
                  <a:latin typeface="Verdana" panose="020B0604030504040204" pitchFamily="34" charset="0"/>
                  <a:ea typeface="Verdana" panose="020B0604030504040204" pitchFamily="34" charset="0"/>
                </a:rPr>
                <a:t>  (T2D</a:t>
              </a:r>
              <a:r>
                <a:rPr lang="en-GB" sz="1600" dirty="0">
                  <a:solidFill>
                    <a:schemeClr val="accent2"/>
                  </a:solidFill>
                  <a:latin typeface="Verdana" panose="020B0604030504040204" pitchFamily="34" charset="0"/>
                  <a:ea typeface="Verdana" panose="020B0604030504040204" pitchFamily="34" charset="0"/>
                </a:rPr>
                <a:t>M</a:t>
              </a:r>
              <a:r>
                <a:rPr lang="pl-PL" sz="1600" dirty="0">
                  <a:solidFill>
                    <a:schemeClr val="accent2"/>
                  </a:solidFill>
                  <a:latin typeface="Verdana" panose="020B0604030504040204" pitchFamily="34" charset="0"/>
                  <a:ea typeface="Verdana" panose="020B0604030504040204" pitchFamily="34" charset="0"/>
                </a:rPr>
                <a:t>)</a:t>
              </a:r>
              <a:r>
                <a:rPr lang="en-GB" sz="1600" dirty="0">
                  <a:solidFill>
                    <a:schemeClr val="accent2"/>
                  </a:solidFill>
                  <a:latin typeface="Verdana" panose="020B0604030504040204" pitchFamily="34" charset="0"/>
                  <a:ea typeface="Verdana" panose="020B0604030504040204" pitchFamily="34" charset="0"/>
                </a:rPr>
                <a:t>		</a:t>
              </a:r>
              <a:r>
                <a:rPr lang="pl-PL" sz="1600" dirty="0">
                  <a:solidFill>
                    <a:schemeClr val="accent2"/>
                  </a:solidFill>
                  <a:latin typeface="Verdana" panose="020B0604030504040204" pitchFamily="34" charset="0"/>
                  <a:ea typeface="Verdana" panose="020B0604030504040204" pitchFamily="34" charset="0"/>
                </a:rPr>
                <a:t> </a:t>
              </a:r>
              <a:r>
                <a:rPr lang="en-GB" sz="1600" dirty="0">
                  <a:solidFill>
                    <a:schemeClr val="accent2"/>
                  </a:solidFill>
                  <a:latin typeface="Verdana" panose="020B0604030504040204" pitchFamily="34" charset="0"/>
                  <a:ea typeface="Verdana" panose="020B0604030504040204" pitchFamily="34" charset="0"/>
                </a:rPr>
                <a:t> </a:t>
              </a:r>
              <a:r>
                <a:rPr lang="pl-PL" sz="1600" dirty="0">
                  <a:solidFill>
                    <a:schemeClr val="accent2"/>
                  </a:solidFill>
                  <a:latin typeface="Verdana" panose="020B0604030504040204" pitchFamily="34" charset="0"/>
                  <a:ea typeface="Verdana" panose="020B0604030504040204" pitchFamily="34" charset="0"/>
                </a:rPr>
                <a:t>(CKD)</a:t>
              </a:r>
            </a:p>
          </p:txBody>
        </p:sp>
        <p:sp>
          <p:nvSpPr>
            <p:cNvPr id="40" name="Nawias zamykający 9">
              <a:extLst>
                <a:ext uri="{FF2B5EF4-FFF2-40B4-BE49-F238E27FC236}">
                  <a16:creationId xmlns:a16="http://schemas.microsoft.com/office/drawing/2014/main" id="{F55D864E-0F59-8EBA-B8EE-0E74B8BF1A75}"/>
                </a:ext>
              </a:extLst>
            </p:cNvPr>
            <p:cNvSpPr/>
            <p:nvPr/>
          </p:nvSpPr>
          <p:spPr>
            <a:xfrm rot="16200000">
              <a:off x="5837517" y="-91111"/>
              <a:ext cx="497917" cy="7507112"/>
            </a:xfrm>
            <a:prstGeom prst="rightBracket">
              <a:avLst>
                <a:gd name="adj" fmla="val 0"/>
              </a:avLst>
            </a:prstGeom>
            <a:ln w="19050" cmpd="sng">
              <a:solidFill>
                <a:schemeClr val="accent2"/>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p>
          </p:txBody>
        </p:sp>
        <p:grpSp>
          <p:nvGrpSpPr>
            <p:cNvPr id="41" name="Group 40">
              <a:extLst>
                <a:ext uri="{FF2B5EF4-FFF2-40B4-BE49-F238E27FC236}">
                  <a16:creationId xmlns:a16="http://schemas.microsoft.com/office/drawing/2014/main" id="{55860573-23E7-CBB3-C320-8C4BE91205F2}"/>
                </a:ext>
              </a:extLst>
            </p:cNvPr>
            <p:cNvGrpSpPr/>
            <p:nvPr/>
          </p:nvGrpSpPr>
          <p:grpSpPr>
            <a:xfrm>
              <a:off x="4184297" y="3403402"/>
              <a:ext cx="3804356" cy="497919"/>
              <a:chOff x="3928533" y="3339604"/>
              <a:chExt cx="3804356" cy="497919"/>
            </a:xfrm>
          </p:grpSpPr>
          <p:cxnSp>
            <p:nvCxnSpPr>
              <p:cNvPr id="48" name="Łącznik prosty ze strzałką 10">
                <a:extLst>
                  <a:ext uri="{FF2B5EF4-FFF2-40B4-BE49-F238E27FC236}">
                    <a16:creationId xmlns:a16="http://schemas.microsoft.com/office/drawing/2014/main" id="{84605474-D2F2-B6BC-3096-10FD63CF2277}"/>
                  </a:ext>
                </a:extLst>
              </p:cNvPr>
              <p:cNvCxnSpPr>
                <a:cxnSpLocks/>
              </p:cNvCxnSpPr>
              <p:nvPr/>
            </p:nvCxnSpPr>
            <p:spPr>
              <a:xfrm>
                <a:off x="3928533"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49" name="Łącznik prosty ze strzałką 11">
                <a:extLst>
                  <a:ext uri="{FF2B5EF4-FFF2-40B4-BE49-F238E27FC236}">
                    <a16:creationId xmlns:a16="http://schemas.microsoft.com/office/drawing/2014/main" id="{904275BB-D9D5-F721-5FB5-005B4B09E244}"/>
                  </a:ext>
                </a:extLst>
              </p:cNvPr>
              <p:cNvCxnSpPr>
                <a:cxnSpLocks/>
              </p:cNvCxnSpPr>
              <p:nvPr/>
            </p:nvCxnSpPr>
            <p:spPr>
              <a:xfrm>
                <a:off x="5830711"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50" name="Łącznik prosty ze strzałką 12">
                <a:extLst>
                  <a:ext uri="{FF2B5EF4-FFF2-40B4-BE49-F238E27FC236}">
                    <a16:creationId xmlns:a16="http://schemas.microsoft.com/office/drawing/2014/main" id="{47167835-4E8E-E33C-B931-FC3F9C383853}"/>
                  </a:ext>
                </a:extLst>
              </p:cNvPr>
              <p:cNvCxnSpPr>
                <a:cxnSpLocks/>
              </p:cNvCxnSpPr>
              <p:nvPr/>
            </p:nvCxnSpPr>
            <p:spPr>
              <a:xfrm>
                <a:off x="7732889"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grpSp>
        <p:cxnSp>
          <p:nvCxnSpPr>
            <p:cNvPr id="42" name="Łącznik prosty ze strzałką 13">
              <a:extLst>
                <a:ext uri="{FF2B5EF4-FFF2-40B4-BE49-F238E27FC236}">
                  <a16:creationId xmlns:a16="http://schemas.microsoft.com/office/drawing/2014/main" id="{E4357060-5D20-2862-69C7-2D08553AE418}"/>
                </a:ext>
              </a:extLst>
            </p:cNvPr>
            <p:cNvCxnSpPr>
              <a:cxnSpLocks/>
            </p:cNvCxnSpPr>
            <p:nvPr/>
          </p:nvCxnSpPr>
          <p:spPr>
            <a:xfrm>
              <a:off x="6086475" y="1673155"/>
              <a:ext cx="0" cy="1740332"/>
            </a:xfrm>
            <a:prstGeom prst="straightConnector1">
              <a:avLst/>
            </a:prstGeom>
            <a:ln w="19050">
              <a:solidFill>
                <a:schemeClr val="accent2"/>
              </a:solidFill>
              <a:headEnd type="none"/>
              <a:tailEnd type="none" w="lg" len="lg"/>
            </a:ln>
          </p:spPr>
          <p:style>
            <a:lnRef idx="2">
              <a:schemeClr val="accent1"/>
            </a:lnRef>
            <a:fillRef idx="0">
              <a:schemeClr val="accent1"/>
            </a:fillRef>
            <a:effectRef idx="1">
              <a:schemeClr val="accent1"/>
            </a:effectRef>
            <a:fontRef idx="minor">
              <a:schemeClr val="tx1"/>
            </a:fontRef>
          </p:style>
        </p:cxnSp>
        <p:sp>
          <p:nvSpPr>
            <p:cNvPr id="43" name="PoleTekstowe 4">
              <a:extLst>
                <a:ext uri="{FF2B5EF4-FFF2-40B4-BE49-F238E27FC236}">
                  <a16:creationId xmlns:a16="http://schemas.microsoft.com/office/drawing/2014/main" id="{00319B43-C2E8-275B-5843-E7BF7D071339}"/>
                </a:ext>
              </a:extLst>
            </p:cNvPr>
            <p:cNvSpPr txBox="1"/>
            <p:nvPr/>
          </p:nvSpPr>
          <p:spPr>
            <a:xfrm>
              <a:off x="3566475" y="1923024"/>
              <a:ext cx="5040000" cy="1116000"/>
            </a:xfrm>
            <a:prstGeom prst="rect">
              <a:avLst/>
            </a:prstGeom>
            <a:solidFill>
              <a:schemeClr val="accent1">
                <a:lumMod val="20000"/>
                <a:lumOff val="80000"/>
              </a:schemeClr>
            </a:solidFill>
            <a:ln>
              <a:noFill/>
            </a:ln>
          </p:spPr>
          <p:style>
            <a:lnRef idx="1">
              <a:schemeClr val="dk1"/>
            </a:lnRef>
            <a:fillRef idx="2">
              <a:schemeClr val="dk1"/>
            </a:fillRef>
            <a:effectRef idx="1">
              <a:schemeClr val="dk1"/>
            </a:effectRef>
            <a:fontRef idx="minor">
              <a:schemeClr val="dk1"/>
            </a:fontRef>
          </p:style>
          <p:txBody>
            <a:bodyPr wrap="none" rtlCol="0" anchor="ctr" anchorCtr="0">
              <a:noAutofit/>
            </a:bodyPr>
            <a:lstStyle/>
            <a:p>
              <a:pPr algn="ctr"/>
              <a:r>
                <a:rPr lang="pl-PL" sz="2000" dirty="0" err="1">
                  <a:solidFill>
                    <a:schemeClr val="tx1">
                      <a:lumMod val="75000"/>
                      <a:lumOff val="25000"/>
                    </a:schemeClr>
                  </a:solidFill>
                  <a:latin typeface="Verdana"/>
                  <a:cs typeface="Verdana"/>
                </a:rPr>
                <a:t>Metabolic</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stress</a:t>
              </a:r>
              <a:endParaRPr lang="pl-PL" sz="2000" dirty="0">
                <a:solidFill>
                  <a:schemeClr val="tx1">
                    <a:lumMod val="75000"/>
                    <a:lumOff val="25000"/>
                  </a:schemeClr>
                </a:solidFill>
                <a:latin typeface="Verdana"/>
                <a:cs typeface="Verdana"/>
              </a:endParaRPr>
            </a:p>
            <a:p>
              <a:pPr algn="ctr"/>
              <a:r>
                <a:rPr lang="pl-PL" sz="2000" dirty="0">
                  <a:solidFill>
                    <a:schemeClr val="tx1">
                      <a:lumMod val="75000"/>
                      <a:lumOff val="25000"/>
                    </a:schemeClr>
                  </a:solidFill>
                  <a:latin typeface="Verdana"/>
                  <a:cs typeface="Verdana"/>
                </a:rPr>
                <a:t>Insulin </a:t>
              </a:r>
              <a:r>
                <a:rPr lang="pl-PL" sz="2000" dirty="0" err="1">
                  <a:solidFill>
                    <a:schemeClr val="tx1">
                      <a:lumMod val="75000"/>
                      <a:lumOff val="25000"/>
                    </a:schemeClr>
                  </a:solidFill>
                  <a:latin typeface="Verdana"/>
                  <a:cs typeface="Verdana"/>
                </a:rPr>
                <a:t>resistance</a:t>
              </a:r>
              <a:r>
                <a:rPr lang="pl-PL" sz="2000" dirty="0">
                  <a:solidFill>
                    <a:schemeClr val="tx1">
                      <a:lumMod val="75000"/>
                      <a:lumOff val="25000"/>
                    </a:schemeClr>
                  </a:solidFill>
                  <a:latin typeface="Verdana"/>
                  <a:cs typeface="Verdana"/>
                </a:rPr>
                <a:t> </a:t>
              </a:r>
            </a:p>
            <a:p>
              <a:pPr algn="ctr"/>
              <a:r>
                <a:rPr lang="pl-PL" sz="2000" dirty="0" err="1">
                  <a:solidFill>
                    <a:schemeClr val="tx1">
                      <a:lumMod val="75000"/>
                      <a:lumOff val="25000"/>
                    </a:schemeClr>
                  </a:solidFill>
                  <a:latin typeface="Verdana"/>
                  <a:cs typeface="Verdana"/>
                </a:rPr>
                <a:t>Systemic</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inflammation</a:t>
              </a:r>
              <a:r>
                <a:rPr lang="pl-PL" sz="2000" dirty="0">
                  <a:solidFill>
                    <a:schemeClr val="tx1">
                      <a:lumMod val="75000"/>
                      <a:lumOff val="25000"/>
                    </a:schemeClr>
                  </a:solidFill>
                  <a:latin typeface="Verdana"/>
                  <a:cs typeface="Verdana"/>
                </a:rPr>
                <a:t> and </a:t>
              </a:r>
              <a:r>
                <a:rPr lang="pl-PL" sz="2000" dirty="0" err="1">
                  <a:solidFill>
                    <a:schemeClr val="tx1">
                      <a:lumMod val="75000"/>
                      <a:lumOff val="25000"/>
                    </a:schemeClr>
                  </a:solidFill>
                  <a:latin typeface="Verdana"/>
                  <a:cs typeface="Verdana"/>
                </a:rPr>
                <a:t>fibrosis</a:t>
              </a:r>
              <a:endParaRPr lang="pl-PL" sz="2000" dirty="0">
                <a:solidFill>
                  <a:schemeClr val="tx1">
                    <a:lumMod val="75000"/>
                    <a:lumOff val="25000"/>
                  </a:schemeClr>
                </a:solidFill>
                <a:latin typeface="Verdana"/>
                <a:cs typeface="Verdana"/>
              </a:endParaRPr>
            </a:p>
          </p:txBody>
        </p:sp>
        <p:sp>
          <p:nvSpPr>
            <p:cNvPr id="44" name="PoleTekstowe 3">
              <a:extLst>
                <a:ext uri="{FF2B5EF4-FFF2-40B4-BE49-F238E27FC236}">
                  <a16:creationId xmlns:a16="http://schemas.microsoft.com/office/drawing/2014/main" id="{6079F31C-BFE4-EAB2-46B9-28A979F882A4}"/>
                </a:ext>
              </a:extLst>
            </p:cNvPr>
            <p:cNvSpPr txBox="1"/>
            <p:nvPr/>
          </p:nvSpPr>
          <p:spPr>
            <a:xfrm>
              <a:off x="3566475" y="1172581"/>
              <a:ext cx="5040000" cy="540000"/>
            </a:xfrm>
            <a:prstGeom prst="rect">
              <a:avLst/>
            </a:prstGeom>
            <a:solidFill>
              <a:schemeClr val="accent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wrap="none" rtlCol="0" anchor="ctr" anchorCtr="0">
              <a:noAutofit/>
            </a:bodyPr>
            <a:lstStyle/>
            <a:p>
              <a:pPr algn="ctr"/>
              <a:r>
                <a:rPr lang="pl-PL" sz="2000" dirty="0">
                  <a:solidFill>
                    <a:schemeClr val="tx1">
                      <a:lumMod val="75000"/>
                      <a:lumOff val="25000"/>
                    </a:schemeClr>
                  </a:solidFill>
                  <a:latin typeface="Verdana"/>
                  <a:cs typeface="Verdana"/>
                </a:rPr>
                <a:t>Diet-</a:t>
              </a:r>
              <a:r>
                <a:rPr lang="pl-PL" sz="2000" dirty="0" err="1">
                  <a:solidFill>
                    <a:schemeClr val="tx1">
                      <a:lumMod val="75000"/>
                      <a:lumOff val="25000"/>
                    </a:schemeClr>
                  </a:solidFill>
                  <a:latin typeface="Verdana"/>
                  <a:cs typeface="Verdana"/>
                </a:rPr>
                <a:t>induced</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obesity</a:t>
              </a:r>
              <a:endParaRPr lang="pl-PL" sz="2000" dirty="0">
                <a:solidFill>
                  <a:schemeClr val="tx1">
                    <a:lumMod val="75000"/>
                    <a:lumOff val="25000"/>
                  </a:schemeClr>
                </a:solidFill>
                <a:latin typeface="Verdana"/>
                <a:cs typeface="Verdana"/>
              </a:endParaRPr>
            </a:p>
          </p:txBody>
        </p:sp>
        <p:grpSp>
          <p:nvGrpSpPr>
            <p:cNvPr id="45" name="Group 44">
              <a:extLst>
                <a:ext uri="{FF2B5EF4-FFF2-40B4-BE49-F238E27FC236}">
                  <a16:creationId xmlns:a16="http://schemas.microsoft.com/office/drawing/2014/main" id="{A6106FF8-BF01-F722-D8C0-5119A0D12E7A}"/>
                </a:ext>
              </a:extLst>
            </p:cNvPr>
            <p:cNvGrpSpPr/>
            <p:nvPr/>
          </p:nvGrpSpPr>
          <p:grpSpPr>
            <a:xfrm>
              <a:off x="1461002" y="3901321"/>
              <a:ext cx="9250947" cy="1415059"/>
              <a:chOff x="1461002" y="3901321"/>
              <a:chExt cx="9250947" cy="1415059"/>
            </a:xfrm>
          </p:grpSpPr>
          <p:pic>
            <p:nvPicPr>
              <p:cNvPr id="46" name="Obraz 8" descr="Zrzut ekranu 2022-08-05 o 18.34.24.png">
                <a:extLst>
                  <a:ext uri="{FF2B5EF4-FFF2-40B4-BE49-F238E27FC236}">
                    <a16:creationId xmlns:a16="http://schemas.microsoft.com/office/drawing/2014/main" id="{E23AB554-FDED-B3E8-4F08-FB869BEC0A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002" y="3901321"/>
                <a:ext cx="9250947" cy="1415059"/>
              </a:xfrm>
              <a:prstGeom prst="rect">
                <a:avLst/>
              </a:prstGeom>
            </p:spPr>
          </p:pic>
          <p:sp>
            <p:nvSpPr>
              <p:cNvPr id="47" name="Block Arc 46">
                <a:extLst>
                  <a:ext uri="{FF2B5EF4-FFF2-40B4-BE49-F238E27FC236}">
                    <a16:creationId xmlns:a16="http://schemas.microsoft.com/office/drawing/2014/main" id="{41818085-2852-027C-0F31-C2D543A35757}"/>
                  </a:ext>
                </a:extLst>
              </p:cNvPr>
              <p:cNvSpPr/>
              <p:nvPr/>
            </p:nvSpPr>
            <p:spPr>
              <a:xfrm rot="5400000">
                <a:off x="9761731" y="4277031"/>
                <a:ext cx="1022555" cy="609600"/>
              </a:xfrm>
              <a:prstGeom prst="blockArc">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spTree>
    <p:extLst>
      <p:ext uri="{BB962C8B-B14F-4D97-AF65-F5344CB8AC3E}">
        <p14:creationId xmlns:p14="http://schemas.microsoft.com/office/powerpoint/2010/main" val="1229854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C8C88-2C75-5337-4112-DB3CE2DF70F3}"/>
              </a:ext>
            </a:extLst>
          </p:cNvPr>
          <p:cNvSpPr>
            <a:spLocks noGrp="1"/>
          </p:cNvSpPr>
          <p:nvPr>
            <p:ph type="sldNum" sz="quarter" idx="10"/>
          </p:nvPr>
        </p:nvSpPr>
        <p:spPr/>
        <p:txBody>
          <a:bodyPr/>
          <a:lstStyle/>
          <a:p>
            <a:fld id="{84E72597-5FA9-473E-9DF2-B958DF9446F5}" type="slidenum">
              <a:rPr lang="fr-FR" smtClean="0"/>
              <a:pPr/>
              <a:t>14</a:t>
            </a:fld>
            <a:endParaRPr lang="fr-FR" dirty="0"/>
          </a:p>
        </p:txBody>
      </p:sp>
      <p:sp>
        <p:nvSpPr>
          <p:cNvPr id="3" name="Title 2">
            <a:extLst>
              <a:ext uri="{FF2B5EF4-FFF2-40B4-BE49-F238E27FC236}">
                <a16:creationId xmlns:a16="http://schemas.microsoft.com/office/drawing/2014/main" id="{FDE3E7C9-F8C5-E018-7F66-287B1EC11886}"/>
              </a:ext>
            </a:extLst>
          </p:cNvPr>
          <p:cNvSpPr>
            <a:spLocks noGrp="1"/>
          </p:cNvSpPr>
          <p:nvPr>
            <p:ph type="title"/>
          </p:nvPr>
        </p:nvSpPr>
        <p:spPr/>
        <p:txBody>
          <a:bodyPr/>
          <a:lstStyle/>
          <a:p>
            <a:r>
              <a:rPr lang="en-US" dirty="0"/>
              <a:t>NAFLD is a multi-system disorder affecting many organs</a:t>
            </a:r>
          </a:p>
        </p:txBody>
      </p:sp>
      <p:sp>
        <p:nvSpPr>
          <p:cNvPr id="4" name="TextBox 3">
            <a:extLst>
              <a:ext uri="{FF2B5EF4-FFF2-40B4-BE49-F238E27FC236}">
                <a16:creationId xmlns:a16="http://schemas.microsoft.com/office/drawing/2014/main" id="{FF8F440C-9D44-4A8B-98F3-9396D4F4F348}"/>
              </a:ext>
            </a:extLst>
          </p:cNvPr>
          <p:cNvSpPr txBox="1"/>
          <p:nvPr/>
        </p:nvSpPr>
        <p:spPr>
          <a:xfrm>
            <a:off x="1417739" y="6433153"/>
            <a:ext cx="10276514" cy="338554"/>
          </a:xfrm>
          <a:prstGeom prst="rect">
            <a:avLst/>
          </a:prstGeom>
          <a:noFill/>
        </p:spPr>
        <p:txBody>
          <a:bodyPr wrap="square" rtlCol="0">
            <a:spAutoFit/>
          </a:bodyPr>
          <a:lstStyle/>
          <a:p>
            <a:r>
              <a:rPr lang="en-US" sz="800" dirty="0"/>
              <a:t>NAFLD, non-alcoholic fatty liver disease.</a:t>
            </a:r>
          </a:p>
          <a:p>
            <a:r>
              <a:rPr lang="en-US" sz="800" dirty="0"/>
              <a:t>Friedman SL, et al. Nat Med 2018;24:908.</a:t>
            </a:r>
          </a:p>
        </p:txBody>
      </p:sp>
      <p:grpSp>
        <p:nvGrpSpPr>
          <p:cNvPr id="42" name="Group 41">
            <a:extLst>
              <a:ext uri="{FF2B5EF4-FFF2-40B4-BE49-F238E27FC236}">
                <a16:creationId xmlns:a16="http://schemas.microsoft.com/office/drawing/2014/main" id="{6DCE2E0D-F5AD-9773-02CA-4530A7AC268A}"/>
              </a:ext>
            </a:extLst>
          </p:cNvPr>
          <p:cNvGrpSpPr/>
          <p:nvPr/>
        </p:nvGrpSpPr>
        <p:grpSpPr>
          <a:xfrm>
            <a:off x="1377427" y="1189637"/>
            <a:ext cx="9250947" cy="3851886"/>
            <a:chOff x="1461002" y="1172581"/>
            <a:chExt cx="9250947" cy="4143799"/>
          </a:xfrm>
        </p:grpSpPr>
        <p:sp>
          <p:nvSpPr>
            <p:cNvPr id="45" name="Nawias zamykający 9">
              <a:extLst>
                <a:ext uri="{FF2B5EF4-FFF2-40B4-BE49-F238E27FC236}">
                  <a16:creationId xmlns:a16="http://schemas.microsoft.com/office/drawing/2014/main" id="{123E95FF-FA8F-4BE4-E3FB-816F0886E6D2}"/>
                </a:ext>
              </a:extLst>
            </p:cNvPr>
            <p:cNvSpPr/>
            <p:nvPr/>
          </p:nvSpPr>
          <p:spPr>
            <a:xfrm rot="16200000">
              <a:off x="5837517" y="-91111"/>
              <a:ext cx="497917" cy="7507112"/>
            </a:xfrm>
            <a:prstGeom prst="rightBracket">
              <a:avLst>
                <a:gd name="adj" fmla="val 0"/>
              </a:avLst>
            </a:prstGeom>
            <a:ln w="19050" cmpd="sng">
              <a:solidFill>
                <a:schemeClr val="accent2"/>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p>
          </p:txBody>
        </p:sp>
        <p:grpSp>
          <p:nvGrpSpPr>
            <p:cNvPr id="46" name="Group 45">
              <a:extLst>
                <a:ext uri="{FF2B5EF4-FFF2-40B4-BE49-F238E27FC236}">
                  <a16:creationId xmlns:a16="http://schemas.microsoft.com/office/drawing/2014/main" id="{0535A443-0C70-0ED8-455B-916A700A182E}"/>
                </a:ext>
              </a:extLst>
            </p:cNvPr>
            <p:cNvGrpSpPr/>
            <p:nvPr/>
          </p:nvGrpSpPr>
          <p:grpSpPr>
            <a:xfrm>
              <a:off x="4184297" y="3403402"/>
              <a:ext cx="3804356" cy="497919"/>
              <a:chOff x="3928533" y="3339604"/>
              <a:chExt cx="3804356" cy="497919"/>
            </a:xfrm>
          </p:grpSpPr>
          <p:cxnSp>
            <p:nvCxnSpPr>
              <p:cNvPr id="53" name="Łącznik prosty ze strzałką 10">
                <a:extLst>
                  <a:ext uri="{FF2B5EF4-FFF2-40B4-BE49-F238E27FC236}">
                    <a16:creationId xmlns:a16="http://schemas.microsoft.com/office/drawing/2014/main" id="{112EC874-BD3A-51A8-C897-F169EA234ED5}"/>
                  </a:ext>
                </a:extLst>
              </p:cNvPr>
              <p:cNvCxnSpPr>
                <a:cxnSpLocks/>
              </p:cNvCxnSpPr>
              <p:nvPr/>
            </p:nvCxnSpPr>
            <p:spPr>
              <a:xfrm>
                <a:off x="3928533"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54" name="Łącznik prosty ze strzałką 11">
                <a:extLst>
                  <a:ext uri="{FF2B5EF4-FFF2-40B4-BE49-F238E27FC236}">
                    <a16:creationId xmlns:a16="http://schemas.microsoft.com/office/drawing/2014/main" id="{E5F514AD-EDB7-1F0F-6E75-DC39DBCFA601}"/>
                  </a:ext>
                </a:extLst>
              </p:cNvPr>
              <p:cNvCxnSpPr>
                <a:cxnSpLocks/>
              </p:cNvCxnSpPr>
              <p:nvPr/>
            </p:nvCxnSpPr>
            <p:spPr>
              <a:xfrm>
                <a:off x="5830711"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55" name="Łącznik prosty ze strzałką 12">
                <a:extLst>
                  <a:ext uri="{FF2B5EF4-FFF2-40B4-BE49-F238E27FC236}">
                    <a16:creationId xmlns:a16="http://schemas.microsoft.com/office/drawing/2014/main" id="{00313952-AE0D-ABC6-FC88-34A4725A1F58}"/>
                  </a:ext>
                </a:extLst>
              </p:cNvPr>
              <p:cNvCxnSpPr>
                <a:cxnSpLocks/>
              </p:cNvCxnSpPr>
              <p:nvPr/>
            </p:nvCxnSpPr>
            <p:spPr>
              <a:xfrm>
                <a:off x="7732889" y="3339604"/>
                <a:ext cx="0" cy="497919"/>
              </a:xfrm>
              <a:prstGeom prst="straightConnector1">
                <a:avLst/>
              </a:prstGeom>
              <a:ln w="19050">
                <a:solidFill>
                  <a:schemeClr val="accent5">
                    <a:lumMod val="75000"/>
                  </a:schemeClr>
                </a:solidFill>
                <a:tailEnd type="triangle" w="lg" len="lg"/>
              </a:ln>
            </p:spPr>
            <p:style>
              <a:lnRef idx="2">
                <a:schemeClr val="accent1"/>
              </a:lnRef>
              <a:fillRef idx="0">
                <a:schemeClr val="accent1"/>
              </a:fillRef>
              <a:effectRef idx="1">
                <a:schemeClr val="accent1"/>
              </a:effectRef>
              <a:fontRef idx="minor">
                <a:schemeClr val="tx1"/>
              </a:fontRef>
            </p:style>
          </p:cxnSp>
        </p:grpSp>
        <p:cxnSp>
          <p:nvCxnSpPr>
            <p:cNvPr id="47" name="Łącznik prosty ze strzałką 13">
              <a:extLst>
                <a:ext uri="{FF2B5EF4-FFF2-40B4-BE49-F238E27FC236}">
                  <a16:creationId xmlns:a16="http://schemas.microsoft.com/office/drawing/2014/main" id="{6757EC6D-E44E-A97E-C06D-F02E4905DC0A}"/>
                </a:ext>
              </a:extLst>
            </p:cNvPr>
            <p:cNvCxnSpPr>
              <a:cxnSpLocks/>
            </p:cNvCxnSpPr>
            <p:nvPr/>
          </p:nvCxnSpPr>
          <p:spPr>
            <a:xfrm>
              <a:off x="6086475" y="1673155"/>
              <a:ext cx="0" cy="1740332"/>
            </a:xfrm>
            <a:prstGeom prst="straightConnector1">
              <a:avLst/>
            </a:prstGeom>
            <a:ln w="19050">
              <a:solidFill>
                <a:schemeClr val="accent2"/>
              </a:solidFill>
              <a:headEnd type="none"/>
              <a:tailEnd type="none" w="lg" len="lg"/>
            </a:ln>
          </p:spPr>
          <p:style>
            <a:lnRef idx="2">
              <a:schemeClr val="accent1"/>
            </a:lnRef>
            <a:fillRef idx="0">
              <a:schemeClr val="accent1"/>
            </a:fillRef>
            <a:effectRef idx="1">
              <a:schemeClr val="accent1"/>
            </a:effectRef>
            <a:fontRef idx="minor">
              <a:schemeClr val="tx1"/>
            </a:fontRef>
          </p:style>
        </p:cxnSp>
        <p:sp>
          <p:nvSpPr>
            <p:cNvPr id="48" name="PoleTekstowe 4">
              <a:extLst>
                <a:ext uri="{FF2B5EF4-FFF2-40B4-BE49-F238E27FC236}">
                  <a16:creationId xmlns:a16="http://schemas.microsoft.com/office/drawing/2014/main" id="{9B2D902F-7EBE-CF36-15DB-C13B648D5D65}"/>
                </a:ext>
              </a:extLst>
            </p:cNvPr>
            <p:cNvSpPr txBox="1"/>
            <p:nvPr/>
          </p:nvSpPr>
          <p:spPr>
            <a:xfrm>
              <a:off x="3566475" y="1923024"/>
              <a:ext cx="5040000" cy="1116000"/>
            </a:xfrm>
            <a:prstGeom prst="rect">
              <a:avLst/>
            </a:prstGeom>
            <a:solidFill>
              <a:schemeClr val="accent1">
                <a:lumMod val="20000"/>
                <a:lumOff val="80000"/>
              </a:schemeClr>
            </a:solidFill>
            <a:ln>
              <a:noFill/>
            </a:ln>
          </p:spPr>
          <p:style>
            <a:lnRef idx="1">
              <a:schemeClr val="dk1"/>
            </a:lnRef>
            <a:fillRef idx="2">
              <a:schemeClr val="dk1"/>
            </a:fillRef>
            <a:effectRef idx="1">
              <a:schemeClr val="dk1"/>
            </a:effectRef>
            <a:fontRef idx="minor">
              <a:schemeClr val="dk1"/>
            </a:fontRef>
          </p:style>
          <p:txBody>
            <a:bodyPr wrap="none" rtlCol="0" anchor="ctr" anchorCtr="0">
              <a:noAutofit/>
            </a:bodyPr>
            <a:lstStyle/>
            <a:p>
              <a:pPr algn="ctr"/>
              <a:r>
                <a:rPr lang="pl-PL" sz="2000" dirty="0" err="1">
                  <a:solidFill>
                    <a:schemeClr val="tx1">
                      <a:lumMod val="75000"/>
                      <a:lumOff val="25000"/>
                    </a:schemeClr>
                  </a:solidFill>
                  <a:latin typeface="Verdana"/>
                  <a:cs typeface="Verdana"/>
                </a:rPr>
                <a:t>Metabolic</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stress</a:t>
              </a:r>
              <a:endParaRPr lang="pl-PL" sz="2000" dirty="0">
                <a:solidFill>
                  <a:schemeClr val="tx1">
                    <a:lumMod val="75000"/>
                    <a:lumOff val="25000"/>
                  </a:schemeClr>
                </a:solidFill>
                <a:latin typeface="Verdana"/>
                <a:cs typeface="Verdana"/>
              </a:endParaRPr>
            </a:p>
            <a:p>
              <a:pPr algn="ctr"/>
              <a:r>
                <a:rPr lang="pl-PL" sz="2000" dirty="0">
                  <a:solidFill>
                    <a:schemeClr val="tx1">
                      <a:lumMod val="75000"/>
                      <a:lumOff val="25000"/>
                    </a:schemeClr>
                  </a:solidFill>
                  <a:latin typeface="Verdana"/>
                  <a:cs typeface="Verdana"/>
                </a:rPr>
                <a:t>Insulin </a:t>
              </a:r>
              <a:r>
                <a:rPr lang="pl-PL" sz="2000" dirty="0" err="1">
                  <a:solidFill>
                    <a:schemeClr val="tx1">
                      <a:lumMod val="75000"/>
                      <a:lumOff val="25000"/>
                    </a:schemeClr>
                  </a:solidFill>
                  <a:latin typeface="Verdana"/>
                  <a:cs typeface="Verdana"/>
                </a:rPr>
                <a:t>resistance</a:t>
              </a:r>
              <a:r>
                <a:rPr lang="pl-PL" sz="2000" dirty="0">
                  <a:solidFill>
                    <a:schemeClr val="tx1">
                      <a:lumMod val="75000"/>
                      <a:lumOff val="25000"/>
                    </a:schemeClr>
                  </a:solidFill>
                  <a:latin typeface="Verdana"/>
                  <a:cs typeface="Verdana"/>
                </a:rPr>
                <a:t> </a:t>
              </a:r>
            </a:p>
            <a:p>
              <a:pPr algn="ctr"/>
              <a:r>
                <a:rPr lang="pl-PL" sz="2000" dirty="0" err="1">
                  <a:solidFill>
                    <a:schemeClr val="tx1">
                      <a:lumMod val="75000"/>
                      <a:lumOff val="25000"/>
                    </a:schemeClr>
                  </a:solidFill>
                  <a:latin typeface="Verdana"/>
                  <a:cs typeface="Verdana"/>
                </a:rPr>
                <a:t>Systemic</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inflammation</a:t>
              </a:r>
              <a:r>
                <a:rPr lang="pl-PL" sz="2000" dirty="0">
                  <a:solidFill>
                    <a:schemeClr val="tx1">
                      <a:lumMod val="75000"/>
                      <a:lumOff val="25000"/>
                    </a:schemeClr>
                  </a:solidFill>
                  <a:latin typeface="Verdana"/>
                  <a:cs typeface="Verdana"/>
                </a:rPr>
                <a:t> and </a:t>
              </a:r>
              <a:r>
                <a:rPr lang="pl-PL" sz="2000" dirty="0" err="1">
                  <a:solidFill>
                    <a:schemeClr val="tx1">
                      <a:lumMod val="75000"/>
                      <a:lumOff val="25000"/>
                    </a:schemeClr>
                  </a:solidFill>
                  <a:latin typeface="Verdana"/>
                  <a:cs typeface="Verdana"/>
                </a:rPr>
                <a:t>fibrosis</a:t>
              </a:r>
              <a:endParaRPr lang="pl-PL" sz="2000" dirty="0">
                <a:solidFill>
                  <a:schemeClr val="tx1">
                    <a:lumMod val="75000"/>
                    <a:lumOff val="25000"/>
                  </a:schemeClr>
                </a:solidFill>
                <a:latin typeface="Verdana"/>
                <a:cs typeface="Verdana"/>
              </a:endParaRPr>
            </a:p>
          </p:txBody>
        </p:sp>
        <p:sp>
          <p:nvSpPr>
            <p:cNvPr id="49" name="PoleTekstowe 3">
              <a:extLst>
                <a:ext uri="{FF2B5EF4-FFF2-40B4-BE49-F238E27FC236}">
                  <a16:creationId xmlns:a16="http://schemas.microsoft.com/office/drawing/2014/main" id="{A1A972B0-EDB1-BED1-B2B1-CBDA07A4D049}"/>
                </a:ext>
              </a:extLst>
            </p:cNvPr>
            <p:cNvSpPr txBox="1"/>
            <p:nvPr/>
          </p:nvSpPr>
          <p:spPr>
            <a:xfrm>
              <a:off x="3566475" y="1172581"/>
              <a:ext cx="5040000" cy="540000"/>
            </a:xfrm>
            <a:prstGeom prst="rect">
              <a:avLst/>
            </a:prstGeom>
            <a:solidFill>
              <a:schemeClr val="accent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wrap="none" rtlCol="0" anchor="ctr" anchorCtr="0">
              <a:noAutofit/>
            </a:bodyPr>
            <a:lstStyle/>
            <a:p>
              <a:pPr algn="ctr"/>
              <a:r>
                <a:rPr lang="pl-PL" sz="2000" dirty="0">
                  <a:solidFill>
                    <a:schemeClr val="tx1">
                      <a:lumMod val="75000"/>
                      <a:lumOff val="25000"/>
                    </a:schemeClr>
                  </a:solidFill>
                  <a:latin typeface="Verdana"/>
                  <a:cs typeface="Verdana"/>
                </a:rPr>
                <a:t>Diet-</a:t>
              </a:r>
              <a:r>
                <a:rPr lang="pl-PL" sz="2000" dirty="0" err="1">
                  <a:solidFill>
                    <a:schemeClr val="tx1">
                      <a:lumMod val="75000"/>
                      <a:lumOff val="25000"/>
                    </a:schemeClr>
                  </a:solidFill>
                  <a:latin typeface="Verdana"/>
                  <a:cs typeface="Verdana"/>
                </a:rPr>
                <a:t>induced</a:t>
              </a:r>
              <a:r>
                <a:rPr lang="pl-PL" sz="2000" dirty="0">
                  <a:solidFill>
                    <a:schemeClr val="tx1">
                      <a:lumMod val="75000"/>
                      <a:lumOff val="25000"/>
                    </a:schemeClr>
                  </a:solidFill>
                  <a:latin typeface="Verdana"/>
                  <a:cs typeface="Verdana"/>
                </a:rPr>
                <a:t> </a:t>
              </a:r>
              <a:r>
                <a:rPr lang="pl-PL" sz="2000" dirty="0" err="1">
                  <a:solidFill>
                    <a:schemeClr val="tx1">
                      <a:lumMod val="75000"/>
                      <a:lumOff val="25000"/>
                    </a:schemeClr>
                  </a:solidFill>
                  <a:latin typeface="Verdana"/>
                  <a:cs typeface="Verdana"/>
                </a:rPr>
                <a:t>obesity</a:t>
              </a:r>
              <a:endParaRPr lang="pl-PL" sz="2000" dirty="0">
                <a:solidFill>
                  <a:schemeClr val="tx1">
                    <a:lumMod val="75000"/>
                    <a:lumOff val="25000"/>
                  </a:schemeClr>
                </a:solidFill>
                <a:latin typeface="Verdana"/>
                <a:cs typeface="Verdana"/>
              </a:endParaRPr>
            </a:p>
          </p:txBody>
        </p:sp>
        <p:grpSp>
          <p:nvGrpSpPr>
            <p:cNvPr id="50" name="Group 49">
              <a:extLst>
                <a:ext uri="{FF2B5EF4-FFF2-40B4-BE49-F238E27FC236}">
                  <a16:creationId xmlns:a16="http://schemas.microsoft.com/office/drawing/2014/main" id="{86A667FF-6019-381B-EC6F-7AD8459FCECC}"/>
                </a:ext>
              </a:extLst>
            </p:cNvPr>
            <p:cNvGrpSpPr/>
            <p:nvPr/>
          </p:nvGrpSpPr>
          <p:grpSpPr>
            <a:xfrm>
              <a:off x="1461002" y="3901321"/>
              <a:ext cx="9250947" cy="1415059"/>
              <a:chOff x="1461002" y="3901321"/>
              <a:chExt cx="9250947" cy="1415059"/>
            </a:xfrm>
          </p:grpSpPr>
          <p:pic>
            <p:nvPicPr>
              <p:cNvPr id="51" name="Obraz 8" descr="Zrzut ekranu 2022-08-05 o 18.34.24.png">
                <a:extLst>
                  <a:ext uri="{FF2B5EF4-FFF2-40B4-BE49-F238E27FC236}">
                    <a16:creationId xmlns:a16="http://schemas.microsoft.com/office/drawing/2014/main" id="{B5579A47-1E98-E5C2-AE72-CDD750C4EC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002" y="3901321"/>
                <a:ext cx="9250947" cy="1415059"/>
              </a:xfrm>
              <a:prstGeom prst="rect">
                <a:avLst/>
              </a:prstGeom>
            </p:spPr>
          </p:pic>
          <p:sp>
            <p:nvSpPr>
              <p:cNvPr id="52" name="Block Arc 51">
                <a:extLst>
                  <a:ext uri="{FF2B5EF4-FFF2-40B4-BE49-F238E27FC236}">
                    <a16:creationId xmlns:a16="http://schemas.microsoft.com/office/drawing/2014/main" id="{3190F392-722D-DF49-AE2B-D02EBE1C09E5}"/>
                  </a:ext>
                </a:extLst>
              </p:cNvPr>
              <p:cNvSpPr/>
              <p:nvPr/>
            </p:nvSpPr>
            <p:spPr>
              <a:xfrm rot="5400000">
                <a:off x="9761731" y="4277031"/>
                <a:ext cx="1022555" cy="609600"/>
              </a:xfrm>
              <a:prstGeom prst="blockArc">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30" name="Group 29">
            <a:extLst>
              <a:ext uri="{FF2B5EF4-FFF2-40B4-BE49-F238E27FC236}">
                <a16:creationId xmlns:a16="http://schemas.microsoft.com/office/drawing/2014/main" id="{DF66964E-55CE-6581-EB40-940461AE6F05}"/>
              </a:ext>
            </a:extLst>
          </p:cNvPr>
          <p:cNvGrpSpPr/>
          <p:nvPr/>
        </p:nvGrpSpPr>
        <p:grpSpPr>
          <a:xfrm>
            <a:off x="2496413" y="4636724"/>
            <a:ext cx="6866662" cy="899959"/>
            <a:chOff x="3343370" y="4943484"/>
            <a:chExt cx="5016088" cy="899959"/>
          </a:xfrm>
        </p:grpSpPr>
        <p:sp>
          <p:nvSpPr>
            <p:cNvPr id="12" name="Wygięta strzałka 14">
              <a:extLst>
                <a:ext uri="{FF2B5EF4-FFF2-40B4-BE49-F238E27FC236}">
                  <a16:creationId xmlns:a16="http://schemas.microsoft.com/office/drawing/2014/main" id="{3C446996-BAA2-C5D9-9CB6-CD3828B40C72}"/>
                </a:ext>
              </a:extLst>
            </p:cNvPr>
            <p:cNvSpPr/>
            <p:nvPr/>
          </p:nvSpPr>
          <p:spPr>
            <a:xfrm rot="12580609">
              <a:off x="4683586" y="4967647"/>
              <a:ext cx="1078101" cy="539536"/>
            </a:xfrm>
            <a:prstGeom prst="bentArrow">
              <a:avLst/>
            </a:prstGeom>
            <a:solidFill>
              <a:schemeClr val="accent1"/>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13" name="Wygięta strzałka 15">
              <a:extLst>
                <a:ext uri="{FF2B5EF4-FFF2-40B4-BE49-F238E27FC236}">
                  <a16:creationId xmlns:a16="http://schemas.microsoft.com/office/drawing/2014/main" id="{03A65220-7F4B-7ADC-D908-980E2A76A903}"/>
                </a:ext>
              </a:extLst>
            </p:cNvPr>
            <p:cNvSpPr/>
            <p:nvPr/>
          </p:nvSpPr>
          <p:spPr>
            <a:xfrm rot="9019391" flipH="1">
              <a:off x="5956032" y="4971206"/>
              <a:ext cx="1078101" cy="552146"/>
            </a:xfrm>
            <a:prstGeom prst="bentArrow">
              <a:avLst/>
            </a:prstGeom>
            <a:solidFill>
              <a:schemeClr val="accent1"/>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14" name="Wygięta strzałka 16">
              <a:extLst>
                <a:ext uri="{FF2B5EF4-FFF2-40B4-BE49-F238E27FC236}">
                  <a16:creationId xmlns:a16="http://schemas.microsoft.com/office/drawing/2014/main" id="{AC675C9F-E21E-E8D6-4799-134532D17C21}"/>
                </a:ext>
              </a:extLst>
            </p:cNvPr>
            <p:cNvSpPr/>
            <p:nvPr/>
          </p:nvSpPr>
          <p:spPr>
            <a:xfrm rot="12388074">
              <a:off x="3343370" y="5119316"/>
              <a:ext cx="2463707" cy="566581"/>
            </a:xfrm>
            <a:prstGeom prst="bentArrow">
              <a:avLst/>
            </a:prstGeom>
            <a:solidFill>
              <a:schemeClr val="accent1"/>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15" name="Wygięta strzałka 17">
              <a:extLst>
                <a:ext uri="{FF2B5EF4-FFF2-40B4-BE49-F238E27FC236}">
                  <a16:creationId xmlns:a16="http://schemas.microsoft.com/office/drawing/2014/main" id="{2A77A0C8-2DC9-631A-355E-6DC6804D913F}"/>
                </a:ext>
              </a:extLst>
            </p:cNvPr>
            <p:cNvSpPr/>
            <p:nvPr/>
          </p:nvSpPr>
          <p:spPr>
            <a:xfrm rot="9211926" flipH="1">
              <a:off x="5895751" y="5129732"/>
              <a:ext cx="2463707" cy="566581"/>
            </a:xfrm>
            <a:prstGeom prst="bentArrow">
              <a:avLst/>
            </a:prstGeom>
            <a:solidFill>
              <a:schemeClr val="accent1"/>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a:ln>
                  <a:noFill/>
                </a:ln>
                <a:solidFill>
                  <a:prstClr val="black"/>
                </a:solidFill>
                <a:effectLst/>
                <a:uLnTx/>
                <a:uFillTx/>
                <a:latin typeface="Calibri"/>
                <a:ea typeface="+mn-ea"/>
                <a:cs typeface="+mn-cs"/>
              </a:endParaRPr>
            </a:p>
          </p:txBody>
        </p:sp>
        <p:sp>
          <p:nvSpPr>
            <p:cNvPr id="16" name="PoleTekstowe 18">
              <a:extLst>
                <a:ext uri="{FF2B5EF4-FFF2-40B4-BE49-F238E27FC236}">
                  <a16:creationId xmlns:a16="http://schemas.microsoft.com/office/drawing/2014/main" id="{FE619A46-178B-9267-398F-64DB9DCC2702}"/>
                </a:ext>
              </a:extLst>
            </p:cNvPr>
            <p:cNvSpPr txBox="1"/>
            <p:nvPr/>
          </p:nvSpPr>
          <p:spPr>
            <a:xfrm>
              <a:off x="4067530" y="5363062"/>
              <a:ext cx="338554" cy="461665"/>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pl-PL" sz="2400" b="1" i="0" u="none" strike="noStrike" kern="0" cap="none" spc="0" normalizeH="0" baseline="0" noProof="0" dirty="0">
                  <a:ln>
                    <a:noFill/>
                  </a:ln>
                  <a:solidFill>
                    <a:prstClr val="black"/>
                  </a:solidFill>
                  <a:effectLst/>
                  <a:uLnTx/>
                  <a:uFillTx/>
                </a:rPr>
                <a:t>+</a:t>
              </a:r>
            </a:p>
          </p:txBody>
        </p:sp>
        <p:sp>
          <p:nvSpPr>
            <p:cNvPr id="17" name="PoleTekstowe 19">
              <a:extLst>
                <a:ext uri="{FF2B5EF4-FFF2-40B4-BE49-F238E27FC236}">
                  <a16:creationId xmlns:a16="http://schemas.microsoft.com/office/drawing/2014/main" id="{090AA6C4-B5D7-DEAD-7A70-892DD91AE282}"/>
                </a:ext>
              </a:extLst>
            </p:cNvPr>
            <p:cNvSpPr txBox="1"/>
            <p:nvPr/>
          </p:nvSpPr>
          <p:spPr>
            <a:xfrm>
              <a:off x="7256678" y="5381778"/>
              <a:ext cx="338554" cy="461665"/>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pl-PL" sz="2400" b="1" i="0" u="none" strike="noStrike" kern="0" cap="none" spc="0" normalizeH="0" baseline="0" noProof="0" dirty="0">
                  <a:ln>
                    <a:noFill/>
                  </a:ln>
                  <a:solidFill>
                    <a:prstClr val="black"/>
                  </a:solidFill>
                  <a:effectLst/>
                  <a:uLnTx/>
                  <a:uFillTx/>
                </a:rPr>
                <a:t>+</a:t>
              </a:r>
            </a:p>
          </p:txBody>
        </p:sp>
        <p:sp>
          <p:nvSpPr>
            <p:cNvPr id="18" name="PoleTekstowe 20">
              <a:extLst>
                <a:ext uri="{FF2B5EF4-FFF2-40B4-BE49-F238E27FC236}">
                  <a16:creationId xmlns:a16="http://schemas.microsoft.com/office/drawing/2014/main" id="{613F257A-8D13-C4AF-F8E6-9698CECA941A}"/>
                </a:ext>
              </a:extLst>
            </p:cNvPr>
            <p:cNvSpPr txBox="1"/>
            <p:nvPr/>
          </p:nvSpPr>
          <p:spPr>
            <a:xfrm>
              <a:off x="5077680" y="4943484"/>
              <a:ext cx="338554" cy="461665"/>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pl-PL" sz="2400" b="1" i="0" u="none" strike="noStrike" kern="0" cap="none" spc="0" normalizeH="0" baseline="0" noProof="0" dirty="0">
                  <a:ln>
                    <a:noFill/>
                  </a:ln>
                  <a:solidFill>
                    <a:prstClr val="black"/>
                  </a:solidFill>
                  <a:effectLst/>
                  <a:uLnTx/>
                  <a:uFillTx/>
                </a:rPr>
                <a:t>+</a:t>
              </a:r>
            </a:p>
          </p:txBody>
        </p:sp>
        <p:sp>
          <p:nvSpPr>
            <p:cNvPr id="22" name="PoleTekstowe 21">
              <a:extLst>
                <a:ext uri="{FF2B5EF4-FFF2-40B4-BE49-F238E27FC236}">
                  <a16:creationId xmlns:a16="http://schemas.microsoft.com/office/drawing/2014/main" id="{2D921736-0BE8-B60A-8722-BB8EF1658F64}"/>
                </a:ext>
              </a:extLst>
            </p:cNvPr>
            <p:cNvSpPr txBox="1"/>
            <p:nvPr/>
          </p:nvSpPr>
          <p:spPr>
            <a:xfrm>
              <a:off x="6303231" y="4956852"/>
              <a:ext cx="338554" cy="461665"/>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pl-PL" sz="2400" b="1" i="0" u="none" strike="noStrike" kern="0" cap="none" spc="0" normalizeH="0" baseline="0" noProof="0" dirty="0">
                  <a:ln>
                    <a:noFill/>
                  </a:ln>
                  <a:solidFill>
                    <a:prstClr val="black"/>
                  </a:solidFill>
                  <a:effectLst/>
                  <a:uLnTx/>
                  <a:uFillTx/>
                </a:rPr>
                <a:t>+</a:t>
              </a:r>
            </a:p>
          </p:txBody>
        </p:sp>
      </p:grpSp>
    </p:spTree>
    <p:extLst>
      <p:ext uri="{BB962C8B-B14F-4D97-AF65-F5344CB8AC3E}">
        <p14:creationId xmlns:p14="http://schemas.microsoft.com/office/powerpoint/2010/main" val="1488816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421C03-34A8-5677-1B2C-3CF95C1B703F}"/>
              </a:ext>
            </a:extLst>
          </p:cNvPr>
          <p:cNvSpPr>
            <a:spLocks noGrp="1"/>
          </p:cNvSpPr>
          <p:nvPr>
            <p:ph type="sldNum" sz="quarter" idx="10"/>
          </p:nvPr>
        </p:nvSpPr>
        <p:spPr/>
        <p:txBody>
          <a:bodyPr/>
          <a:lstStyle/>
          <a:p>
            <a:fld id="{84E72597-5FA9-473E-9DF2-B958DF9446F5}" type="slidenum">
              <a:rPr lang="fr-FR" smtClean="0"/>
              <a:pPr/>
              <a:t>15</a:t>
            </a:fld>
            <a:endParaRPr lang="fr-FR" dirty="0"/>
          </a:p>
        </p:txBody>
      </p:sp>
      <p:sp>
        <p:nvSpPr>
          <p:cNvPr id="3" name="Title 2">
            <a:extLst>
              <a:ext uri="{FF2B5EF4-FFF2-40B4-BE49-F238E27FC236}">
                <a16:creationId xmlns:a16="http://schemas.microsoft.com/office/drawing/2014/main" id="{AEEC0111-6966-134A-E45E-D8B395AF04A0}"/>
              </a:ext>
            </a:extLst>
          </p:cNvPr>
          <p:cNvSpPr>
            <a:spLocks noGrp="1"/>
          </p:cNvSpPr>
          <p:nvPr>
            <p:ph type="title"/>
          </p:nvPr>
        </p:nvSpPr>
        <p:spPr>
          <a:xfrm>
            <a:off x="401351" y="387144"/>
            <a:ext cx="11362660" cy="469359"/>
          </a:xfrm>
        </p:spPr>
        <p:txBody>
          <a:bodyPr/>
          <a:lstStyle/>
          <a:p>
            <a:r>
              <a:rPr lang="en-US" dirty="0"/>
              <a:t>NAFLD may precede and promote T2DM</a:t>
            </a:r>
          </a:p>
        </p:txBody>
      </p:sp>
      <p:sp>
        <p:nvSpPr>
          <p:cNvPr id="17" name="TextBox 16">
            <a:extLst>
              <a:ext uri="{FF2B5EF4-FFF2-40B4-BE49-F238E27FC236}">
                <a16:creationId xmlns:a16="http://schemas.microsoft.com/office/drawing/2014/main" id="{0A814F32-76FD-9C54-B7E7-BCCACE88034B}"/>
              </a:ext>
            </a:extLst>
          </p:cNvPr>
          <p:cNvSpPr txBox="1"/>
          <p:nvPr/>
        </p:nvSpPr>
        <p:spPr>
          <a:xfrm>
            <a:off x="1417739" y="6315381"/>
            <a:ext cx="10276514" cy="461665"/>
          </a:xfrm>
          <a:prstGeom prst="rect">
            <a:avLst/>
          </a:prstGeom>
          <a:noFill/>
        </p:spPr>
        <p:txBody>
          <a:bodyPr wrap="square" rtlCol="0">
            <a:spAutoFit/>
          </a:bodyPr>
          <a:lstStyle/>
          <a:p>
            <a:r>
              <a:rPr lang="en-US" sz="800" dirty="0"/>
              <a:t>CVD, cardiovascular disease; HCC, Hepatocellular carcinoma; IR, insulin resistance; MAFLD, metabolic dysfunction-associated fatty liver disease; NAFLD, non-alcoholic fatty liver disease; NASH, non-alcoholic steatohepatitis; T2DM, type 2 diabetes mellitus. </a:t>
            </a:r>
          </a:p>
          <a:p>
            <a:r>
              <a:rPr lang="en-US" sz="800" dirty="0"/>
              <a:t>Budd J, et al. Current Diabetes Reports 2020;20:59.</a:t>
            </a:r>
          </a:p>
        </p:txBody>
      </p:sp>
      <p:grpSp>
        <p:nvGrpSpPr>
          <p:cNvPr id="12" name="Group 11">
            <a:extLst>
              <a:ext uri="{FF2B5EF4-FFF2-40B4-BE49-F238E27FC236}">
                <a16:creationId xmlns:a16="http://schemas.microsoft.com/office/drawing/2014/main" id="{ED771BB2-3E7C-3068-70D2-A4B75E9E2CFA}"/>
              </a:ext>
            </a:extLst>
          </p:cNvPr>
          <p:cNvGrpSpPr/>
          <p:nvPr/>
        </p:nvGrpSpPr>
        <p:grpSpPr>
          <a:xfrm>
            <a:off x="3618090" y="1859400"/>
            <a:ext cx="4955821" cy="3237634"/>
            <a:chOff x="3883382" y="2135858"/>
            <a:chExt cx="4955821" cy="3237634"/>
          </a:xfrm>
        </p:grpSpPr>
        <p:sp>
          <p:nvSpPr>
            <p:cNvPr id="18" name="Strzałka zawracania 8">
              <a:extLst>
                <a:ext uri="{FF2B5EF4-FFF2-40B4-BE49-F238E27FC236}">
                  <a16:creationId xmlns:a16="http://schemas.microsoft.com/office/drawing/2014/main" id="{C28F1EB1-E86D-F8FE-8A7A-67E1DA8B2187}"/>
                </a:ext>
              </a:extLst>
            </p:cNvPr>
            <p:cNvSpPr/>
            <p:nvPr/>
          </p:nvSpPr>
          <p:spPr>
            <a:xfrm>
              <a:off x="4763912" y="2135858"/>
              <a:ext cx="3352803" cy="1264359"/>
            </a:xfrm>
            <a:prstGeom prst="uturnArrow">
              <a:avLst>
                <a:gd name="adj1" fmla="val 16310"/>
                <a:gd name="adj2" fmla="val 20089"/>
                <a:gd name="adj3" fmla="val 25000"/>
                <a:gd name="adj4" fmla="val 43750"/>
                <a:gd name="adj5" fmla="val 73889"/>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solidFill>
                  <a:schemeClr val="tx1"/>
                </a:solidFill>
              </a:endParaRPr>
            </a:p>
          </p:txBody>
        </p:sp>
        <p:sp>
          <p:nvSpPr>
            <p:cNvPr id="34" name="Zaokrąglony prostokąt 3">
              <a:extLst>
                <a:ext uri="{FF2B5EF4-FFF2-40B4-BE49-F238E27FC236}">
                  <a16:creationId xmlns:a16="http://schemas.microsoft.com/office/drawing/2014/main" id="{D9E1141B-7A38-8625-55D7-15DDCA297C4C}"/>
                </a:ext>
              </a:extLst>
            </p:cNvPr>
            <p:cNvSpPr/>
            <p:nvPr/>
          </p:nvSpPr>
          <p:spPr>
            <a:xfrm>
              <a:off x="3883382" y="3151862"/>
              <a:ext cx="1885244" cy="1230489"/>
            </a:xfrm>
            <a:prstGeom prst="round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35" name="PoleTekstowe 5">
              <a:extLst>
                <a:ext uri="{FF2B5EF4-FFF2-40B4-BE49-F238E27FC236}">
                  <a16:creationId xmlns:a16="http://schemas.microsoft.com/office/drawing/2014/main" id="{7B965D86-D6A4-256B-DBC6-353543596C84}"/>
                </a:ext>
              </a:extLst>
            </p:cNvPr>
            <p:cNvSpPr txBox="1"/>
            <p:nvPr/>
          </p:nvSpPr>
          <p:spPr>
            <a:xfrm>
              <a:off x="4219299" y="3550558"/>
              <a:ext cx="1160444" cy="461665"/>
            </a:xfrm>
            <a:prstGeom prst="rect">
              <a:avLst/>
            </a:prstGeom>
            <a:noFill/>
          </p:spPr>
          <p:txBody>
            <a:bodyPr wrap="none" rtlCol="0">
              <a:spAutoFit/>
            </a:bodyPr>
            <a:lstStyle/>
            <a:p>
              <a:r>
                <a:rPr lang="pl-PL" sz="2400" b="1" dirty="0">
                  <a:latin typeface="Verdana" panose="020B0604030504040204" pitchFamily="34" charset="0"/>
                  <a:ea typeface="Verdana" panose="020B0604030504040204" pitchFamily="34" charset="0"/>
                </a:rPr>
                <a:t>T2D</a:t>
              </a:r>
              <a:r>
                <a:rPr lang="en-GB" sz="2400" b="1" dirty="0">
                  <a:latin typeface="Verdana" panose="020B0604030504040204" pitchFamily="34" charset="0"/>
                  <a:ea typeface="Verdana" panose="020B0604030504040204" pitchFamily="34" charset="0"/>
                </a:rPr>
                <a:t>M</a:t>
              </a:r>
              <a:endParaRPr lang="pl-PL" sz="4000" b="1" dirty="0">
                <a:latin typeface="Verdana" panose="020B0604030504040204" pitchFamily="34" charset="0"/>
                <a:ea typeface="Verdana" panose="020B0604030504040204" pitchFamily="34" charset="0"/>
              </a:endParaRPr>
            </a:p>
          </p:txBody>
        </p:sp>
        <p:sp>
          <p:nvSpPr>
            <p:cNvPr id="36" name="Strzałka zawracania 9">
              <a:extLst>
                <a:ext uri="{FF2B5EF4-FFF2-40B4-BE49-F238E27FC236}">
                  <a16:creationId xmlns:a16="http://schemas.microsoft.com/office/drawing/2014/main" id="{71304341-26EC-4E21-2CA8-DD67CA97F5C5}"/>
                </a:ext>
              </a:extLst>
            </p:cNvPr>
            <p:cNvSpPr/>
            <p:nvPr/>
          </p:nvSpPr>
          <p:spPr>
            <a:xfrm rot="10800000">
              <a:off x="4628444" y="4109133"/>
              <a:ext cx="3352803" cy="1264359"/>
            </a:xfrm>
            <a:prstGeom prst="uturnArrow">
              <a:avLst>
                <a:gd name="adj1" fmla="val 16310"/>
                <a:gd name="adj2" fmla="val 20089"/>
                <a:gd name="adj3" fmla="val 25000"/>
                <a:gd name="adj4" fmla="val 43750"/>
                <a:gd name="adj5" fmla="val 73889"/>
              </a:avLst>
            </a:prstGeom>
            <a:gradFill>
              <a:gsLst>
                <a:gs pos="0">
                  <a:schemeClr val="accent2">
                    <a:lumMod val="20000"/>
                    <a:lumOff val="80000"/>
                  </a:schemeClr>
                </a:gs>
                <a:gs pos="50000">
                  <a:schemeClr val="accent2">
                    <a:lumMod val="60000"/>
                    <a:lumOff val="40000"/>
                  </a:schemeClr>
                </a:gs>
                <a:gs pos="100000">
                  <a:schemeClr val="accent2"/>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37" name="Zaokrąglony prostokąt 4">
              <a:extLst>
                <a:ext uri="{FF2B5EF4-FFF2-40B4-BE49-F238E27FC236}">
                  <a16:creationId xmlns:a16="http://schemas.microsoft.com/office/drawing/2014/main" id="{3CA3790B-CC5C-A4D0-6AA1-AE9CB81BC776}"/>
                </a:ext>
              </a:extLst>
            </p:cNvPr>
            <p:cNvSpPr/>
            <p:nvPr/>
          </p:nvSpPr>
          <p:spPr>
            <a:xfrm>
              <a:off x="6953959" y="3151862"/>
              <a:ext cx="1885244" cy="1230489"/>
            </a:xfrm>
            <a:prstGeom prst="roundRect">
              <a:avLst/>
            </a:prstGeom>
            <a:gradFill>
              <a:gsLst>
                <a:gs pos="0">
                  <a:schemeClr val="accent2">
                    <a:lumMod val="20000"/>
                    <a:lumOff val="80000"/>
                  </a:schemeClr>
                </a:gs>
                <a:gs pos="50000">
                  <a:schemeClr val="accent2">
                    <a:lumMod val="60000"/>
                    <a:lumOff val="40000"/>
                  </a:schemeClr>
                </a:gs>
                <a:gs pos="100000">
                  <a:schemeClr val="accent2"/>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38" name="PoleTekstowe 6">
              <a:extLst>
                <a:ext uri="{FF2B5EF4-FFF2-40B4-BE49-F238E27FC236}">
                  <a16:creationId xmlns:a16="http://schemas.microsoft.com/office/drawing/2014/main" id="{A6F5FF8B-7B79-CF1E-D56D-B8211CD15C19}"/>
                </a:ext>
              </a:extLst>
            </p:cNvPr>
            <p:cNvSpPr txBox="1"/>
            <p:nvPr/>
          </p:nvSpPr>
          <p:spPr>
            <a:xfrm>
              <a:off x="7258657" y="3509324"/>
              <a:ext cx="1385477" cy="461665"/>
            </a:xfrm>
            <a:prstGeom prst="rect">
              <a:avLst/>
            </a:prstGeom>
            <a:noFill/>
          </p:spPr>
          <p:txBody>
            <a:bodyPr wrap="square" rtlCol="0">
              <a:spAutoFit/>
            </a:bodyPr>
            <a:lstStyle/>
            <a:p>
              <a:r>
                <a:rPr lang="pl-PL" sz="2400" b="1" dirty="0">
                  <a:solidFill>
                    <a:schemeClr val="bg1"/>
                  </a:solidFill>
                  <a:effectLst>
                    <a:outerShdw blurRad="50800" dist="38100" dir="18900000" algn="bl" rotWithShape="0">
                      <a:prstClr val="black">
                        <a:alpha val="40000"/>
                      </a:prstClr>
                    </a:outerShdw>
                  </a:effectLst>
                  <a:latin typeface="Verdana" panose="020B0604030504040204" pitchFamily="34" charset="0"/>
                  <a:ea typeface="Verdana" panose="020B0604030504040204" pitchFamily="34" charset="0"/>
                </a:rPr>
                <a:t>NAFLD</a:t>
              </a:r>
            </a:p>
          </p:txBody>
        </p:sp>
      </p:grpSp>
      <p:sp>
        <p:nvSpPr>
          <p:cNvPr id="39" name="PoleTekstowe 10">
            <a:extLst>
              <a:ext uri="{FF2B5EF4-FFF2-40B4-BE49-F238E27FC236}">
                <a16:creationId xmlns:a16="http://schemas.microsoft.com/office/drawing/2014/main" id="{2031FC22-8F20-0251-35ED-F0520423EB83}"/>
              </a:ext>
            </a:extLst>
          </p:cNvPr>
          <p:cNvSpPr txBox="1"/>
          <p:nvPr/>
        </p:nvSpPr>
        <p:spPr>
          <a:xfrm>
            <a:off x="502946" y="2803618"/>
            <a:ext cx="2444900" cy="1323439"/>
          </a:xfrm>
          <a:prstGeom prst="rect">
            <a:avLst/>
          </a:prstGeom>
          <a:noFill/>
        </p:spPr>
        <p:txBody>
          <a:bodyPr wrap="none" rtlCol="0">
            <a:spAutoFit/>
          </a:bodyPr>
          <a:lstStyle/>
          <a:p>
            <a:r>
              <a:rPr lang="en-US" sz="1600" b="1" u="sng" dirty="0">
                <a:solidFill>
                  <a:schemeClr val="accent1"/>
                </a:solidFill>
                <a:latin typeface="Verdana" panose="020B0604030504040204" pitchFamily="34" charset="0"/>
                <a:ea typeface="Verdana" panose="020B0604030504040204" pitchFamily="34" charset="0"/>
                <a:cs typeface="Verdana"/>
              </a:rPr>
              <a:t>Diabetes promotes:</a:t>
            </a:r>
          </a:p>
          <a:p>
            <a:endParaRPr lang="en-US" sz="1600" b="1" u="sng" dirty="0">
              <a:solidFill>
                <a:schemeClr val="accent1"/>
              </a:solidFill>
              <a:latin typeface="Verdana" panose="020B0604030504040204" pitchFamily="34" charset="0"/>
              <a:ea typeface="Verdana" panose="020B0604030504040204" pitchFamily="34" charset="0"/>
              <a:cs typeface="Verdana"/>
            </a:endParaRPr>
          </a:p>
          <a:p>
            <a:r>
              <a:rPr lang="en-US" sz="1600" b="1" dirty="0">
                <a:solidFill>
                  <a:schemeClr val="accent1"/>
                </a:solidFill>
                <a:latin typeface="Verdana" panose="020B0604030504040204" pitchFamily="34" charset="0"/>
                <a:ea typeface="Verdana" panose="020B0604030504040204" pitchFamily="34" charset="0"/>
                <a:cs typeface="Wingdings"/>
                <a:sym typeface="Wingdings"/>
              </a:rPr>
              <a:t> </a:t>
            </a:r>
            <a:r>
              <a:rPr lang="en-US" sz="1600" b="1" dirty="0">
                <a:solidFill>
                  <a:schemeClr val="accent1"/>
                </a:solidFill>
                <a:latin typeface="Verdana" panose="020B0604030504040204" pitchFamily="34" charset="0"/>
                <a:ea typeface="Verdana" panose="020B0604030504040204" pitchFamily="34" charset="0"/>
                <a:cs typeface="Verdana"/>
              </a:rPr>
              <a:t>Risk of NASH</a:t>
            </a:r>
          </a:p>
          <a:p>
            <a:r>
              <a:rPr lang="en-US" sz="1600" b="1" dirty="0">
                <a:solidFill>
                  <a:schemeClr val="accent1"/>
                </a:solidFill>
                <a:latin typeface="Verdana" panose="020B0604030504040204" pitchFamily="34" charset="0"/>
                <a:ea typeface="Verdana" panose="020B0604030504040204" pitchFamily="34" charset="0"/>
                <a:cs typeface="Wingdings"/>
                <a:sym typeface="Wingdings"/>
              </a:rPr>
              <a:t> </a:t>
            </a:r>
            <a:r>
              <a:rPr lang="en-US" sz="1600" b="1" dirty="0">
                <a:solidFill>
                  <a:schemeClr val="accent1"/>
                </a:solidFill>
                <a:latin typeface="Verdana" panose="020B0604030504040204" pitchFamily="34" charset="0"/>
                <a:ea typeface="Verdana" panose="020B0604030504040204" pitchFamily="34" charset="0"/>
                <a:cs typeface="Verdana"/>
              </a:rPr>
              <a:t>Risk of cirrhosis</a:t>
            </a:r>
          </a:p>
          <a:p>
            <a:r>
              <a:rPr lang="en-US" sz="1600" b="1" dirty="0">
                <a:solidFill>
                  <a:schemeClr val="accent1"/>
                </a:solidFill>
                <a:latin typeface="Verdana" panose="020B0604030504040204" pitchFamily="34" charset="0"/>
                <a:ea typeface="Verdana" panose="020B0604030504040204" pitchFamily="34" charset="0"/>
                <a:cs typeface="Wingdings"/>
                <a:sym typeface="Wingdings"/>
              </a:rPr>
              <a:t> </a:t>
            </a:r>
            <a:r>
              <a:rPr lang="en-US" sz="1600" b="1" dirty="0">
                <a:solidFill>
                  <a:schemeClr val="accent1"/>
                </a:solidFill>
                <a:latin typeface="Verdana" panose="020B0604030504040204" pitchFamily="34" charset="0"/>
                <a:ea typeface="Verdana" panose="020B0604030504040204" pitchFamily="34" charset="0"/>
                <a:cs typeface="Verdana"/>
              </a:rPr>
              <a:t>Risk of HCC</a:t>
            </a:r>
          </a:p>
        </p:txBody>
      </p:sp>
      <p:sp>
        <p:nvSpPr>
          <p:cNvPr id="40" name="PoleTekstowe 11">
            <a:extLst>
              <a:ext uri="{FF2B5EF4-FFF2-40B4-BE49-F238E27FC236}">
                <a16:creationId xmlns:a16="http://schemas.microsoft.com/office/drawing/2014/main" id="{A82A7F4B-E2E3-61CD-E417-7C5821D08FD5}"/>
              </a:ext>
            </a:extLst>
          </p:cNvPr>
          <p:cNvSpPr txBox="1"/>
          <p:nvPr/>
        </p:nvSpPr>
        <p:spPr>
          <a:xfrm>
            <a:off x="9191945" y="2432443"/>
            <a:ext cx="2659702" cy="2308324"/>
          </a:xfrm>
          <a:prstGeom prst="rect">
            <a:avLst/>
          </a:prstGeom>
          <a:noFill/>
        </p:spPr>
        <p:txBody>
          <a:bodyPr wrap="none" rtlCol="0">
            <a:spAutoFit/>
          </a:bodyPr>
          <a:lstStyle/>
          <a:p>
            <a:r>
              <a:rPr lang="en-US" sz="1600" b="1" u="sng" dirty="0">
                <a:solidFill>
                  <a:schemeClr val="accent2"/>
                </a:solidFill>
                <a:latin typeface="Verdana" panose="020B0604030504040204" pitchFamily="34" charset="0"/>
                <a:ea typeface="Verdana" panose="020B0604030504040204" pitchFamily="34" charset="0"/>
                <a:cs typeface="Verdana"/>
              </a:rPr>
              <a:t>NAFLD promotes:</a:t>
            </a:r>
          </a:p>
          <a:p>
            <a:endParaRPr lang="en-US" sz="1600" b="1" u="sng" dirty="0">
              <a:solidFill>
                <a:schemeClr val="accent2"/>
              </a:solidFill>
              <a:latin typeface="Verdana" panose="020B0604030504040204" pitchFamily="34" charset="0"/>
              <a:ea typeface="Verdana" panose="020B0604030504040204" pitchFamily="34" charset="0"/>
              <a:cs typeface="Verdana"/>
            </a:endParaRPr>
          </a:p>
          <a:p>
            <a:r>
              <a:rPr lang="en-US" sz="1600" b="1" dirty="0">
                <a:solidFill>
                  <a:schemeClr val="accent2"/>
                </a:solidFill>
                <a:latin typeface="Verdana" panose="020B0604030504040204" pitchFamily="34" charset="0"/>
                <a:ea typeface="Verdana" panose="020B0604030504040204" pitchFamily="34" charset="0"/>
                <a:cs typeface="Verdana"/>
              </a:rPr>
              <a:t>Worsening of IR</a:t>
            </a:r>
          </a:p>
          <a:p>
            <a:pPr>
              <a:buFont typeface="Wingdings" charset="0"/>
              <a:buChar char="ñ"/>
            </a:pPr>
            <a:r>
              <a:rPr lang="en-US" sz="1600" b="1" dirty="0">
                <a:solidFill>
                  <a:schemeClr val="accent2"/>
                </a:solidFill>
                <a:latin typeface="Verdana" panose="020B0604030504040204" pitchFamily="34" charset="0"/>
                <a:ea typeface="Verdana" panose="020B0604030504040204" pitchFamily="34" charset="0"/>
                <a:cs typeface="Wingdings"/>
                <a:sym typeface="Wingdings"/>
              </a:rPr>
              <a:t> </a:t>
            </a:r>
            <a:r>
              <a:rPr lang="en-US" sz="1600" b="1" dirty="0">
                <a:solidFill>
                  <a:schemeClr val="accent2"/>
                </a:solidFill>
                <a:latin typeface="Verdana" panose="020B0604030504040204" pitchFamily="34" charset="0"/>
                <a:ea typeface="Verdana" panose="020B0604030504040204" pitchFamily="34" charset="0"/>
                <a:cs typeface="Verdana"/>
              </a:rPr>
              <a:t>Risk of T2DM</a:t>
            </a:r>
            <a:endParaRPr lang="en-US" sz="1600" b="1" strike="sngStrike" dirty="0">
              <a:solidFill>
                <a:srgbClr val="FF0000"/>
              </a:solidFill>
              <a:latin typeface="Verdana" panose="020B0604030504040204" pitchFamily="34" charset="0"/>
              <a:ea typeface="Verdana" panose="020B0604030504040204" pitchFamily="34" charset="0"/>
              <a:cs typeface="Verdana"/>
            </a:endParaRPr>
          </a:p>
          <a:p>
            <a:r>
              <a:rPr lang="en-US" sz="1600" b="1" dirty="0">
                <a:solidFill>
                  <a:schemeClr val="accent2"/>
                </a:solidFill>
                <a:latin typeface="Verdana" panose="020B0604030504040204" pitchFamily="34" charset="0"/>
                <a:ea typeface="Verdana" panose="020B0604030504040204" pitchFamily="34" charset="0"/>
                <a:cs typeface="Verdana"/>
              </a:rPr>
              <a:t>   </a:t>
            </a:r>
            <a:r>
              <a:rPr lang="en-US" sz="1600" dirty="0">
                <a:solidFill>
                  <a:schemeClr val="accent2"/>
                </a:solidFill>
                <a:latin typeface="Verdana" panose="020B0604030504040204" pitchFamily="34" charset="0"/>
                <a:ea typeface="Verdana" panose="020B0604030504040204" pitchFamily="34" charset="0"/>
                <a:cs typeface="Verdana"/>
              </a:rPr>
              <a:t>(difficulty to manage)</a:t>
            </a:r>
          </a:p>
          <a:p>
            <a:r>
              <a:rPr lang="en-US" sz="1600" b="1" dirty="0">
                <a:solidFill>
                  <a:schemeClr val="accent2"/>
                </a:solidFill>
                <a:latin typeface="Verdana" panose="020B0604030504040204" pitchFamily="34" charset="0"/>
                <a:ea typeface="Verdana" panose="020B0604030504040204" pitchFamily="34" charset="0"/>
                <a:cs typeface="Wingdings"/>
                <a:sym typeface="Wingdings"/>
              </a:rPr>
              <a:t> </a:t>
            </a:r>
            <a:r>
              <a:rPr lang="en-US" sz="1600" b="1" dirty="0">
                <a:solidFill>
                  <a:schemeClr val="accent2"/>
                </a:solidFill>
                <a:latin typeface="Verdana" panose="020B0604030504040204" pitchFamily="34" charset="0"/>
                <a:ea typeface="Verdana" panose="020B0604030504040204" pitchFamily="34" charset="0"/>
                <a:cs typeface="Verdana"/>
              </a:rPr>
              <a:t>Risk of atherogenic </a:t>
            </a:r>
          </a:p>
          <a:p>
            <a:r>
              <a:rPr lang="en-US" sz="1600" b="1" dirty="0">
                <a:solidFill>
                  <a:schemeClr val="accent2"/>
                </a:solidFill>
                <a:latin typeface="Verdana" panose="020B0604030504040204" pitchFamily="34" charset="0"/>
                <a:ea typeface="Verdana" panose="020B0604030504040204" pitchFamily="34" charset="0"/>
                <a:cs typeface="Verdana"/>
              </a:rPr>
              <a:t>   dyslipidemia</a:t>
            </a:r>
            <a:endParaRPr lang="en-US" sz="1600" dirty="0">
              <a:solidFill>
                <a:schemeClr val="accent2"/>
              </a:solidFill>
              <a:latin typeface="Verdana" panose="020B0604030504040204" pitchFamily="34" charset="0"/>
              <a:ea typeface="Verdana" panose="020B0604030504040204" pitchFamily="34" charset="0"/>
              <a:cs typeface="Verdana"/>
            </a:endParaRPr>
          </a:p>
          <a:p>
            <a:pPr>
              <a:buFont typeface="Wingdings" charset="0"/>
              <a:buChar char="ñ"/>
            </a:pPr>
            <a:r>
              <a:rPr lang="en-US" sz="1600" b="1" dirty="0">
                <a:solidFill>
                  <a:schemeClr val="accent2"/>
                </a:solidFill>
                <a:latin typeface="Verdana" panose="020B0604030504040204" pitchFamily="34" charset="0"/>
                <a:ea typeface="Verdana" panose="020B0604030504040204" pitchFamily="34" charset="0"/>
                <a:cs typeface="Wingdings"/>
                <a:sym typeface="Wingdings"/>
              </a:rPr>
              <a:t> </a:t>
            </a:r>
            <a:r>
              <a:rPr lang="en-US" sz="1600" b="1" dirty="0">
                <a:solidFill>
                  <a:schemeClr val="accent2"/>
                </a:solidFill>
                <a:latin typeface="Verdana" panose="020B0604030504040204" pitchFamily="34" charset="0"/>
                <a:ea typeface="Verdana" panose="020B0604030504040204" pitchFamily="34" charset="0"/>
                <a:cs typeface="Verdana"/>
              </a:rPr>
              <a:t>Risk of CVD</a:t>
            </a:r>
          </a:p>
          <a:p>
            <a:pPr marL="380990" indent="-380990">
              <a:buFont typeface="Wingdings" charset="0"/>
              <a:buChar char="ñ"/>
            </a:pPr>
            <a:endParaRPr lang="en-US" sz="1600" b="1" dirty="0">
              <a:solidFill>
                <a:schemeClr val="accent2"/>
              </a:solidFill>
              <a:latin typeface="Verdana" panose="020B0604030504040204" pitchFamily="34" charset="0"/>
              <a:ea typeface="Verdana" panose="020B0604030504040204" pitchFamily="34" charset="0"/>
              <a:cs typeface="Verdana"/>
            </a:endParaRPr>
          </a:p>
        </p:txBody>
      </p:sp>
      <p:sp>
        <p:nvSpPr>
          <p:cNvPr id="41" name="PoleTekstowe 2">
            <a:extLst>
              <a:ext uri="{FF2B5EF4-FFF2-40B4-BE49-F238E27FC236}">
                <a16:creationId xmlns:a16="http://schemas.microsoft.com/office/drawing/2014/main" id="{A2725C19-DA0A-075B-9116-A880C2BF0B1E}"/>
              </a:ext>
            </a:extLst>
          </p:cNvPr>
          <p:cNvSpPr txBox="1"/>
          <p:nvPr/>
        </p:nvSpPr>
        <p:spPr>
          <a:xfrm>
            <a:off x="4591958" y="1451913"/>
            <a:ext cx="3390672" cy="400110"/>
          </a:xfrm>
          <a:prstGeom prst="rect">
            <a:avLst/>
          </a:prstGeom>
          <a:noFill/>
        </p:spPr>
        <p:txBody>
          <a:bodyPr wrap="none" rtlCol="0">
            <a:spAutoFit/>
          </a:bodyPr>
          <a:lstStyle/>
          <a:p>
            <a:r>
              <a:rPr lang="pl-PL" sz="2000" dirty="0">
                <a:latin typeface="Verdana" panose="020B0604030504040204" pitchFamily="34" charset="0"/>
                <a:ea typeface="Verdana" panose="020B0604030504040204" pitchFamily="34" charset="0"/>
              </a:rPr>
              <a:t>2.2</a:t>
            </a:r>
            <a:r>
              <a:rPr lang="en-GB" sz="2000" dirty="0">
                <a:latin typeface="Verdana" panose="020B0604030504040204" pitchFamily="34" charset="0"/>
                <a:ea typeface="Verdana" panose="020B0604030504040204" pitchFamily="34" charset="0"/>
              </a:rPr>
              <a:t>-</a:t>
            </a:r>
            <a:r>
              <a:rPr lang="pl-PL" sz="2000" dirty="0">
                <a:latin typeface="Verdana" panose="020B0604030504040204" pitchFamily="34" charset="0"/>
                <a:ea typeface="Verdana" panose="020B0604030504040204" pitchFamily="34" charset="0"/>
              </a:rPr>
              <a:t>fold increase</a:t>
            </a:r>
            <a:r>
              <a:rPr lang="en-GB" sz="2000" dirty="0">
                <a:latin typeface="Verdana" panose="020B0604030504040204" pitchFamily="34" charset="0"/>
                <a:ea typeface="Verdana" panose="020B0604030504040204" pitchFamily="34" charset="0"/>
              </a:rPr>
              <a:t>d</a:t>
            </a:r>
            <a:r>
              <a:rPr lang="pl-PL" sz="2000" dirty="0">
                <a:latin typeface="Verdana" panose="020B0604030504040204" pitchFamily="34" charset="0"/>
                <a:ea typeface="Verdana" panose="020B0604030504040204" pitchFamily="34" charset="0"/>
              </a:rPr>
              <a:t> in risk</a:t>
            </a:r>
          </a:p>
        </p:txBody>
      </p:sp>
      <p:sp>
        <p:nvSpPr>
          <p:cNvPr id="42" name="PoleTekstowe 13">
            <a:extLst>
              <a:ext uri="{FF2B5EF4-FFF2-40B4-BE49-F238E27FC236}">
                <a16:creationId xmlns:a16="http://schemas.microsoft.com/office/drawing/2014/main" id="{03E935B7-7E89-75A0-06ED-DFD5E9170FC8}"/>
              </a:ext>
            </a:extLst>
          </p:cNvPr>
          <p:cNvSpPr txBox="1"/>
          <p:nvPr/>
        </p:nvSpPr>
        <p:spPr>
          <a:xfrm>
            <a:off x="4249654" y="5159620"/>
            <a:ext cx="3850734" cy="646331"/>
          </a:xfrm>
          <a:prstGeom prst="rect">
            <a:avLst/>
          </a:prstGeom>
          <a:noFill/>
        </p:spPr>
        <p:txBody>
          <a:bodyPr wrap="none" rtlCol="0">
            <a:spAutoFit/>
          </a:bodyPr>
          <a:lstStyle/>
          <a:p>
            <a:pPr algn="ctr">
              <a:lnSpc>
                <a:spcPct val="90000"/>
              </a:lnSpc>
            </a:pPr>
            <a:r>
              <a:rPr lang="pl-PL" sz="2000" dirty="0">
                <a:latin typeface="Verdana" panose="020B0604030504040204" pitchFamily="34" charset="0"/>
                <a:ea typeface="Verdana" panose="020B0604030504040204" pitchFamily="34" charset="0"/>
              </a:rPr>
              <a:t>2</a:t>
            </a:r>
            <a:r>
              <a:rPr lang="en-GB" sz="2000" dirty="0">
                <a:latin typeface="Verdana" panose="020B0604030504040204" pitchFamily="34" charset="0"/>
                <a:ea typeface="Verdana" panose="020B0604030504040204" pitchFamily="34" charset="0"/>
              </a:rPr>
              <a:t>- to </a:t>
            </a:r>
            <a:r>
              <a:rPr lang="pl-PL" sz="2000" dirty="0">
                <a:latin typeface="Verdana" panose="020B0604030504040204" pitchFamily="34" charset="0"/>
                <a:ea typeface="Verdana" panose="020B0604030504040204" pitchFamily="34" charset="0"/>
              </a:rPr>
              <a:t>6</a:t>
            </a:r>
            <a:r>
              <a:rPr lang="en-GB" sz="2000" dirty="0">
                <a:latin typeface="Verdana" panose="020B0604030504040204" pitchFamily="34" charset="0"/>
                <a:ea typeface="Verdana" panose="020B0604030504040204" pitchFamily="34" charset="0"/>
              </a:rPr>
              <a:t>-</a:t>
            </a:r>
            <a:r>
              <a:rPr lang="pl-PL" sz="2000" dirty="0">
                <a:latin typeface="Verdana" panose="020B0604030504040204" pitchFamily="34" charset="0"/>
                <a:ea typeface="Verdana" panose="020B0604030504040204" pitchFamily="34" charset="0"/>
              </a:rPr>
              <a:t>fold increase</a:t>
            </a:r>
            <a:r>
              <a:rPr lang="en-GB" sz="2000" dirty="0">
                <a:latin typeface="Verdana" panose="020B0604030504040204" pitchFamily="34" charset="0"/>
                <a:ea typeface="Verdana" panose="020B0604030504040204" pitchFamily="34" charset="0"/>
              </a:rPr>
              <a:t>d</a:t>
            </a:r>
            <a:r>
              <a:rPr lang="pl-PL" sz="2000" dirty="0">
                <a:latin typeface="Verdana" panose="020B0604030504040204" pitchFamily="34" charset="0"/>
                <a:ea typeface="Verdana" panose="020B0604030504040204" pitchFamily="34" charset="0"/>
              </a:rPr>
              <a:t> in risk</a:t>
            </a:r>
          </a:p>
          <a:p>
            <a:pPr algn="ctr">
              <a:lnSpc>
                <a:spcPct val="90000"/>
              </a:lnSpc>
            </a:pPr>
            <a:r>
              <a:rPr lang="pl-PL" sz="2000" dirty="0">
                <a:latin typeface="Verdana" panose="020B0604030504040204" pitchFamily="34" charset="0"/>
                <a:ea typeface="Verdana" panose="020B0604030504040204" pitchFamily="34" charset="0"/>
              </a:rPr>
              <a:t>(</a:t>
            </a:r>
            <a:r>
              <a:rPr lang="pl-PL" sz="2000" dirty="0" err="1">
                <a:latin typeface="Verdana" panose="020B0604030504040204" pitchFamily="34" charset="0"/>
                <a:ea typeface="Verdana" panose="020B0604030504040204" pitchFamily="34" charset="0"/>
              </a:rPr>
              <a:t>liver</a:t>
            </a:r>
            <a:r>
              <a:rPr lang="pl-PL" sz="2000" dirty="0">
                <a:latin typeface="Verdana" panose="020B0604030504040204" pitchFamily="34" charset="0"/>
                <a:ea typeface="Verdana" panose="020B0604030504040204" pitchFamily="34" charset="0"/>
              </a:rPr>
              <a:t> </a:t>
            </a:r>
            <a:r>
              <a:rPr lang="pl-PL" sz="2000" dirty="0" err="1">
                <a:latin typeface="Verdana" panose="020B0604030504040204" pitchFamily="34" charset="0"/>
                <a:ea typeface="Verdana" panose="020B0604030504040204" pitchFamily="34" charset="0"/>
              </a:rPr>
              <a:t>fibrosis</a:t>
            </a:r>
            <a:r>
              <a:rPr lang="pl-PL" sz="200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3845235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DB057E-1861-B566-92B4-877FB55EAE4E}"/>
              </a:ext>
            </a:extLst>
          </p:cNvPr>
          <p:cNvSpPr>
            <a:spLocks noGrp="1"/>
          </p:cNvSpPr>
          <p:nvPr>
            <p:ph type="sldNum" sz="quarter" idx="10"/>
          </p:nvPr>
        </p:nvSpPr>
        <p:spPr/>
        <p:txBody>
          <a:bodyPr/>
          <a:lstStyle/>
          <a:p>
            <a:fld id="{84E72597-5FA9-473E-9DF2-B958DF9446F5}" type="slidenum">
              <a:rPr lang="fr-FR" smtClean="0"/>
              <a:pPr/>
              <a:t>16</a:t>
            </a:fld>
            <a:endParaRPr lang="fr-FR" dirty="0"/>
          </a:p>
        </p:txBody>
      </p:sp>
      <p:sp>
        <p:nvSpPr>
          <p:cNvPr id="3" name="Title 2">
            <a:extLst>
              <a:ext uri="{FF2B5EF4-FFF2-40B4-BE49-F238E27FC236}">
                <a16:creationId xmlns:a16="http://schemas.microsoft.com/office/drawing/2014/main" id="{489C0610-EE85-7C73-AD82-B2D787D50C04}"/>
              </a:ext>
            </a:extLst>
          </p:cNvPr>
          <p:cNvSpPr>
            <a:spLocks noGrp="1"/>
          </p:cNvSpPr>
          <p:nvPr>
            <p:ph type="title"/>
          </p:nvPr>
        </p:nvSpPr>
        <p:spPr/>
        <p:txBody>
          <a:bodyPr/>
          <a:lstStyle/>
          <a:p>
            <a:r>
              <a:rPr lang="en-US" dirty="0"/>
              <a:t>Pathophysiology of CVD in NAFLD and T2DM</a:t>
            </a:r>
          </a:p>
        </p:txBody>
      </p:sp>
      <p:sp>
        <p:nvSpPr>
          <p:cNvPr id="4" name="TextBox 3">
            <a:extLst>
              <a:ext uri="{FF2B5EF4-FFF2-40B4-BE49-F238E27FC236}">
                <a16:creationId xmlns:a16="http://schemas.microsoft.com/office/drawing/2014/main" id="{848A25C2-31B0-FE0E-311C-86114C3640AC}"/>
              </a:ext>
            </a:extLst>
          </p:cNvPr>
          <p:cNvSpPr txBox="1"/>
          <p:nvPr/>
        </p:nvSpPr>
        <p:spPr>
          <a:xfrm>
            <a:off x="1417739" y="6433153"/>
            <a:ext cx="10276514" cy="338554"/>
          </a:xfrm>
          <a:prstGeom prst="rect">
            <a:avLst/>
          </a:prstGeom>
          <a:noFill/>
        </p:spPr>
        <p:txBody>
          <a:bodyPr wrap="square" rtlCol="0">
            <a:spAutoFit/>
          </a:bodyPr>
          <a:lstStyle/>
          <a:p>
            <a:r>
              <a:rPr lang="en-US" sz="800" dirty="0"/>
              <a:t>ATP, adenosine triphosphate; </a:t>
            </a:r>
            <a:r>
              <a:rPr lang="en-US" sz="800" dirty="0" err="1"/>
              <a:t>ApoB</a:t>
            </a:r>
            <a:r>
              <a:rPr lang="en-US" sz="800" dirty="0"/>
              <a:t>, apolipoprotein B; CVD, cardiovascular disease; HDL-C, high-density lipoprotein cholesterol; NAFLD, non-alcoholic fatty liver disease; TG, </a:t>
            </a:r>
            <a:r>
              <a:rPr lang="en-US" sz="800" dirty="0" err="1"/>
              <a:t>tryglycerides</a:t>
            </a:r>
            <a:r>
              <a:rPr lang="en-US" sz="800" dirty="0"/>
              <a:t>; T2DM, type 2 diabetes mellitus.</a:t>
            </a:r>
          </a:p>
          <a:p>
            <a:r>
              <a:rPr lang="en-US" sz="800" dirty="0" err="1"/>
              <a:t>Cusi</a:t>
            </a:r>
            <a:r>
              <a:rPr lang="en-US" sz="800" dirty="0"/>
              <a:t> K. Gastroenterology 2012;142:711–725.</a:t>
            </a:r>
          </a:p>
        </p:txBody>
      </p:sp>
      <p:pic>
        <p:nvPicPr>
          <p:cNvPr id="6" name="Picture 5">
            <a:extLst>
              <a:ext uri="{FF2B5EF4-FFF2-40B4-BE49-F238E27FC236}">
                <a16:creationId xmlns:a16="http://schemas.microsoft.com/office/drawing/2014/main" id="{F8FCFE03-1724-92A3-7CEE-3B12059E238F}"/>
              </a:ext>
            </a:extLst>
          </p:cNvPr>
          <p:cNvPicPr>
            <a:picLocks noChangeAspect="1"/>
          </p:cNvPicPr>
          <p:nvPr/>
        </p:nvPicPr>
        <p:blipFill>
          <a:blip r:embed="rId2"/>
          <a:stretch>
            <a:fillRect/>
          </a:stretch>
        </p:blipFill>
        <p:spPr>
          <a:xfrm>
            <a:off x="1553488" y="1182231"/>
            <a:ext cx="8724686" cy="4138539"/>
          </a:xfrm>
          <a:prstGeom prst="rect">
            <a:avLst/>
          </a:prstGeom>
        </p:spPr>
      </p:pic>
      <p:sp>
        <p:nvSpPr>
          <p:cNvPr id="7" name="Strzałka w dół 39">
            <a:extLst>
              <a:ext uri="{FF2B5EF4-FFF2-40B4-BE49-F238E27FC236}">
                <a16:creationId xmlns:a16="http://schemas.microsoft.com/office/drawing/2014/main" id="{4B7B554C-FE4C-10E5-72E4-EE91D443CEE7}"/>
              </a:ext>
            </a:extLst>
          </p:cNvPr>
          <p:cNvSpPr/>
          <p:nvPr/>
        </p:nvSpPr>
        <p:spPr>
          <a:xfrm flipV="1">
            <a:off x="5873498" y="2832418"/>
            <a:ext cx="84666" cy="111592"/>
          </a:xfrm>
          <a:prstGeom prst="down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a:solidFill>
              <a:srgbClr val="00000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Verdana"/>
              <a:ea typeface="+mn-ea"/>
              <a:cs typeface="Verdana"/>
            </a:endParaRPr>
          </a:p>
        </p:txBody>
      </p:sp>
    </p:spTree>
    <p:extLst>
      <p:ext uri="{BB962C8B-B14F-4D97-AF65-F5344CB8AC3E}">
        <p14:creationId xmlns:p14="http://schemas.microsoft.com/office/powerpoint/2010/main" val="621999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5ECACB-70C7-59C0-1FF2-658A381D9BDE}"/>
              </a:ext>
            </a:extLst>
          </p:cNvPr>
          <p:cNvSpPr>
            <a:spLocks noGrp="1"/>
          </p:cNvSpPr>
          <p:nvPr>
            <p:ph type="sldNum" sz="quarter" idx="10"/>
          </p:nvPr>
        </p:nvSpPr>
        <p:spPr/>
        <p:txBody>
          <a:bodyPr/>
          <a:lstStyle/>
          <a:p>
            <a:fld id="{84E72597-5FA9-473E-9DF2-B958DF9446F5}" type="slidenum">
              <a:rPr lang="fr-FR" smtClean="0"/>
              <a:pPr/>
              <a:t>17</a:t>
            </a:fld>
            <a:endParaRPr lang="fr-FR" dirty="0"/>
          </a:p>
        </p:txBody>
      </p:sp>
      <p:sp>
        <p:nvSpPr>
          <p:cNvPr id="3" name="Title 2">
            <a:extLst>
              <a:ext uri="{FF2B5EF4-FFF2-40B4-BE49-F238E27FC236}">
                <a16:creationId xmlns:a16="http://schemas.microsoft.com/office/drawing/2014/main" id="{2AF4EE84-0CAE-92EF-D369-319D5C9739AD}"/>
              </a:ext>
            </a:extLst>
          </p:cNvPr>
          <p:cNvSpPr>
            <a:spLocks noGrp="1"/>
          </p:cNvSpPr>
          <p:nvPr>
            <p:ph type="title"/>
          </p:nvPr>
        </p:nvSpPr>
        <p:spPr>
          <a:xfrm>
            <a:off x="401351" y="209403"/>
            <a:ext cx="11362660" cy="824841"/>
          </a:xfrm>
        </p:spPr>
        <p:txBody>
          <a:bodyPr/>
          <a:lstStyle/>
          <a:p>
            <a:r>
              <a:rPr lang="en-US" dirty="0">
                <a:latin typeface="Verdana"/>
                <a:cs typeface="Verdana"/>
              </a:rPr>
              <a:t>There is an association between NASH and </a:t>
            </a:r>
            <a:br>
              <a:rPr lang="en-US" dirty="0">
                <a:latin typeface="Verdana"/>
                <a:cs typeface="Verdana"/>
              </a:rPr>
            </a:br>
            <a:r>
              <a:rPr lang="en-US" dirty="0">
                <a:latin typeface="Verdana"/>
                <a:cs typeface="Verdana"/>
              </a:rPr>
              <a:t>metabolic dysfunction </a:t>
            </a:r>
            <a:endParaRPr lang="en-US" dirty="0"/>
          </a:p>
        </p:txBody>
      </p:sp>
      <p:sp>
        <p:nvSpPr>
          <p:cNvPr id="17" name="TextBox 16">
            <a:extLst>
              <a:ext uri="{FF2B5EF4-FFF2-40B4-BE49-F238E27FC236}">
                <a16:creationId xmlns:a16="http://schemas.microsoft.com/office/drawing/2014/main" id="{AD672F57-72FF-7442-611B-7489217D069C}"/>
              </a:ext>
            </a:extLst>
          </p:cNvPr>
          <p:cNvSpPr txBox="1"/>
          <p:nvPr/>
        </p:nvSpPr>
        <p:spPr>
          <a:xfrm>
            <a:off x="1417739" y="6433153"/>
            <a:ext cx="10276514" cy="338554"/>
          </a:xfrm>
          <a:prstGeom prst="rect">
            <a:avLst/>
          </a:prstGeom>
          <a:noFill/>
        </p:spPr>
        <p:txBody>
          <a:bodyPr wrap="square" rtlCol="0">
            <a:spAutoFit/>
          </a:bodyPr>
          <a:lstStyle/>
          <a:p>
            <a:r>
              <a:rPr lang="en-GB" sz="800" dirty="0"/>
              <a:t>Figure not intended to show prevalence of disorders; for illustration purposes only. </a:t>
            </a:r>
            <a:r>
              <a:rPr lang="en-US" sz="800" dirty="0"/>
              <a:t>MAFLD, metabolic dysfunction-associated fatty liver disease; NASH, non-alcoholic steatohepatitis. </a:t>
            </a:r>
          </a:p>
          <a:p>
            <a:r>
              <a:rPr lang="en-US" sz="800" dirty="0"/>
              <a:t>Figure adapted from </a:t>
            </a:r>
            <a:r>
              <a:rPr lang="it-IT" sz="800" dirty="0" err="1"/>
              <a:t>Bhala</a:t>
            </a:r>
            <a:r>
              <a:rPr lang="it-IT" sz="800" dirty="0"/>
              <a:t> N, et al. Pharma </a:t>
            </a:r>
            <a:r>
              <a:rPr lang="it-IT" sz="800" dirty="0" err="1"/>
              <a:t>Des</a:t>
            </a:r>
            <a:r>
              <a:rPr lang="it-IT" sz="800" dirty="0"/>
              <a:t> 2013;19:5169–5176; </a:t>
            </a:r>
            <a:r>
              <a:rPr lang="en-US" sz="800" dirty="0"/>
              <a:t>1. Chakravarthy MV and </a:t>
            </a:r>
            <a:r>
              <a:rPr lang="en-GB" sz="800" dirty="0" err="1"/>
              <a:t>Neuschwander</a:t>
            </a:r>
            <a:r>
              <a:rPr lang="en-GB" sz="800" dirty="0"/>
              <a:t>-Tetri BA Endocrinol Diab </a:t>
            </a:r>
            <a:r>
              <a:rPr lang="en-GB" sz="800" dirty="0" err="1"/>
              <a:t>Metab</a:t>
            </a:r>
            <a:r>
              <a:rPr lang="en-GB" sz="800" dirty="0"/>
              <a:t> 2020;3:e00112.</a:t>
            </a:r>
            <a:endParaRPr lang="en-US" sz="800" dirty="0"/>
          </a:p>
        </p:txBody>
      </p:sp>
      <p:sp>
        <p:nvSpPr>
          <p:cNvPr id="18" name="Owal 4">
            <a:extLst>
              <a:ext uri="{FF2B5EF4-FFF2-40B4-BE49-F238E27FC236}">
                <a16:creationId xmlns:a16="http://schemas.microsoft.com/office/drawing/2014/main" id="{0E4A4549-3429-5656-7AE7-ECEB2A460C2E}"/>
              </a:ext>
            </a:extLst>
          </p:cNvPr>
          <p:cNvSpPr/>
          <p:nvPr/>
        </p:nvSpPr>
        <p:spPr>
          <a:xfrm>
            <a:off x="6420785" y="1566794"/>
            <a:ext cx="3600000" cy="3600000"/>
          </a:xfrm>
          <a:prstGeom prst="ellipse">
            <a:avLst/>
          </a:prstGeom>
          <a:solidFill>
            <a:schemeClr val="accent1">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p>
        </p:txBody>
      </p:sp>
      <p:sp>
        <p:nvSpPr>
          <p:cNvPr id="19" name="PoleTekstowe 7">
            <a:extLst>
              <a:ext uri="{FF2B5EF4-FFF2-40B4-BE49-F238E27FC236}">
                <a16:creationId xmlns:a16="http://schemas.microsoft.com/office/drawing/2014/main" id="{EB85D862-7B7A-D580-3F49-F84557C7C8DE}"/>
              </a:ext>
            </a:extLst>
          </p:cNvPr>
          <p:cNvSpPr txBox="1"/>
          <p:nvPr/>
        </p:nvSpPr>
        <p:spPr>
          <a:xfrm>
            <a:off x="6747036" y="3123558"/>
            <a:ext cx="954145" cy="369332"/>
          </a:xfrm>
          <a:prstGeom prst="rect">
            <a:avLst/>
          </a:prstGeom>
          <a:noFill/>
        </p:spPr>
        <p:txBody>
          <a:bodyPr wrap="none" rtlCol="0">
            <a:spAutoFit/>
          </a:bodyPr>
          <a:lstStyle/>
          <a:p>
            <a:r>
              <a:rPr lang="pl-PL" dirty="0">
                <a:solidFill>
                  <a:schemeClr val="tx1">
                    <a:lumMod val="75000"/>
                    <a:lumOff val="25000"/>
                  </a:schemeClr>
                </a:solidFill>
                <a:latin typeface="Verdana"/>
                <a:cs typeface="Verdana"/>
              </a:rPr>
              <a:t>NAFLD</a:t>
            </a:r>
            <a:endParaRPr lang="pl-PL" sz="2800" dirty="0">
              <a:solidFill>
                <a:schemeClr val="tx1">
                  <a:lumMod val="75000"/>
                  <a:lumOff val="25000"/>
                </a:schemeClr>
              </a:solidFill>
              <a:latin typeface="Verdana"/>
              <a:cs typeface="Verdana"/>
            </a:endParaRPr>
          </a:p>
        </p:txBody>
      </p:sp>
      <p:sp>
        <p:nvSpPr>
          <p:cNvPr id="20" name="Owal 10">
            <a:extLst>
              <a:ext uri="{FF2B5EF4-FFF2-40B4-BE49-F238E27FC236}">
                <a16:creationId xmlns:a16="http://schemas.microsoft.com/office/drawing/2014/main" id="{F18093A0-BC59-7D5E-DE6C-7ADB7C5EF3F3}"/>
              </a:ext>
            </a:extLst>
          </p:cNvPr>
          <p:cNvSpPr/>
          <p:nvPr/>
        </p:nvSpPr>
        <p:spPr>
          <a:xfrm>
            <a:off x="8363553" y="1566796"/>
            <a:ext cx="3054400" cy="3533421"/>
          </a:xfrm>
          <a:prstGeom prst="ellipse">
            <a:avLst/>
          </a:prstGeom>
          <a:noFill/>
          <a:ln>
            <a:solidFill>
              <a:srgbClr val="00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21" name="PoleTekstowe 11">
            <a:extLst>
              <a:ext uri="{FF2B5EF4-FFF2-40B4-BE49-F238E27FC236}">
                <a16:creationId xmlns:a16="http://schemas.microsoft.com/office/drawing/2014/main" id="{0BC03F95-ECFF-A9B1-A95C-853733510B5C}"/>
              </a:ext>
            </a:extLst>
          </p:cNvPr>
          <p:cNvSpPr txBox="1"/>
          <p:nvPr/>
        </p:nvSpPr>
        <p:spPr>
          <a:xfrm rot="20758333">
            <a:off x="8923996" y="1698521"/>
            <a:ext cx="1497525" cy="543867"/>
          </a:xfrm>
          <a:prstGeom prst="rect">
            <a:avLst/>
          </a:prstGeom>
          <a:noFill/>
        </p:spPr>
        <p:txBody>
          <a:bodyPr wrap="none" rtlCol="0">
            <a:spAutoFit/>
          </a:bodyPr>
          <a:lstStyle/>
          <a:p>
            <a:pPr algn="ctr"/>
            <a:r>
              <a:rPr lang="en-US" sz="1467" dirty="0">
                <a:solidFill>
                  <a:schemeClr val="tx1">
                    <a:lumMod val="75000"/>
                    <a:lumOff val="25000"/>
                  </a:schemeClr>
                </a:solidFill>
                <a:latin typeface="Verdana"/>
                <a:cs typeface="Verdana"/>
              </a:rPr>
              <a:t>Dysregulated </a:t>
            </a:r>
          </a:p>
          <a:p>
            <a:pPr algn="ctr"/>
            <a:r>
              <a:rPr lang="en-US" sz="1467" dirty="0">
                <a:solidFill>
                  <a:schemeClr val="tx1">
                    <a:lumMod val="75000"/>
                    <a:lumOff val="25000"/>
                  </a:schemeClr>
                </a:solidFill>
                <a:latin typeface="Verdana"/>
                <a:cs typeface="Verdana"/>
              </a:rPr>
              <a:t>metabolism</a:t>
            </a:r>
          </a:p>
        </p:txBody>
      </p:sp>
      <p:sp>
        <p:nvSpPr>
          <p:cNvPr id="22" name="PoleTekstowe 13">
            <a:extLst>
              <a:ext uri="{FF2B5EF4-FFF2-40B4-BE49-F238E27FC236}">
                <a16:creationId xmlns:a16="http://schemas.microsoft.com/office/drawing/2014/main" id="{FD94FB67-9B32-3006-99C5-5DCF44461A0C}"/>
              </a:ext>
            </a:extLst>
          </p:cNvPr>
          <p:cNvSpPr txBox="1"/>
          <p:nvPr/>
        </p:nvSpPr>
        <p:spPr>
          <a:xfrm>
            <a:off x="695329" y="2660397"/>
            <a:ext cx="4464000" cy="1440000"/>
          </a:xfrm>
          <a:prstGeom prst="rect">
            <a:avLst/>
          </a:prstGeom>
          <a:solidFill>
            <a:schemeClr val="accent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wrap="none" rtlCol="0" anchor="ctr" anchorCtr="0">
            <a:noAutofit/>
          </a:bodyPr>
          <a:lstStyle>
            <a:defPPr>
              <a:defRPr lang="pl-PL"/>
            </a:defPPr>
            <a:lvl1pPr algn="ctr">
              <a:defRPr sz="2000">
                <a:solidFill>
                  <a:schemeClr val="dk1"/>
                </a:solidFill>
                <a:latin typeface="Verdana"/>
                <a:cs typeface="Verdana"/>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dirty="0">
                <a:solidFill>
                  <a:schemeClr val="tx1">
                    <a:lumMod val="75000"/>
                    <a:lumOff val="25000"/>
                  </a:schemeClr>
                </a:solidFill>
              </a:rPr>
              <a:t>NASH is a progressive </a:t>
            </a:r>
          </a:p>
          <a:p>
            <a:r>
              <a:rPr lang="en-US" dirty="0">
                <a:solidFill>
                  <a:schemeClr val="tx1">
                    <a:lumMod val="75000"/>
                    <a:lumOff val="25000"/>
                  </a:schemeClr>
                </a:solidFill>
              </a:rPr>
              <a:t>metabolic disease, which</a:t>
            </a:r>
          </a:p>
          <a:p>
            <a:r>
              <a:rPr lang="en-US" dirty="0">
                <a:solidFill>
                  <a:schemeClr val="tx1">
                    <a:lumMod val="75000"/>
                    <a:lumOff val="25000"/>
                  </a:schemeClr>
                </a:solidFill>
              </a:rPr>
              <a:t>has systemic effects </a:t>
            </a:r>
          </a:p>
          <a:p>
            <a:r>
              <a:rPr lang="en-US" dirty="0">
                <a:solidFill>
                  <a:schemeClr val="tx1">
                    <a:lumMod val="75000"/>
                    <a:lumOff val="25000"/>
                  </a:schemeClr>
                </a:solidFill>
              </a:rPr>
              <a:t>throughout the body </a:t>
            </a:r>
          </a:p>
        </p:txBody>
      </p:sp>
      <p:sp>
        <p:nvSpPr>
          <p:cNvPr id="23" name="Owal 5">
            <a:extLst>
              <a:ext uri="{FF2B5EF4-FFF2-40B4-BE49-F238E27FC236}">
                <a16:creationId xmlns:a16="http://schemas.microsoft.com/office/drawing/2014/main" id="{0893ECC4-595A-105A-0061-4D6FE6D8175C}"/>
              </a:ext>
            </a:extLst>
          </p:cNvPr>
          <p:cNvSpPr/>
          <p:nvPr/>
        </p:nvSpPr>
        <p:spPr>
          <a:xfrm>
            <a:off x="8765064" y="2266705"/>
            <a:ext cx="2652888" cy="2212623"/>
          </a:xfrm>
          <a:prstGeom prst="ellipse">
            <a:avLst/>
          </a:prstGeom>
          <a:solidFill>
            <a:schemeClr val="accent6">
              <a:alpha val="32941"/>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pl-PL" sz="3200"/>
          </a:p>
        </p:txBody>
      </p:sp>
      <p:sp>
        <p:nvSpPr>
          <p:cNvPr id="24" name="PoleTekstowe 9">
            <a:extLst>
              <a:ext uri="{FF2B5EF4-FFF2-40B4-BE49-F238E27FC236}">
                <a16:creationId xmlns:a16="http://schemas.microsoft.com/office/drawing/2014/main" id="{4113E5EE-32BA-745C-674E-F4540BB0826D}"/>
              </a:ext>
            </a:extLst>
          </p:cNvPr>
          <p:cNvSpPr txBox="1"/>
          <p:nvPr/>
        </p:nvSpPr>
        <p:spPr>
          <a:xfrm>
            <a:off x="9762054" y="3123974"/>
            <a:ext cx="1066319" cy="460832"/>
          </a:xfrm>
          <a:prstGeom prst="rect">
            <a:avLst/>
          </a:prstGeom>
          <a:noFill/>
        </p:spPr>
        <p:txBody>
          <a:bodyPr wrap="none" rtlCol="0">
            <a:spAutoFit/>
          </a:bodyPr>
          <a:lstStyle/>
          <a:p>
            <a:pPr algn="ctr">
              <a:lnSpc>
                <a:spcPct val="110000"/>
              </a:lnSpc>
            </a:pPr>
            <a:r>
              <a:rPr lang="en-GB" dirty="0">
                <a:solidFill>
                  <a:schemeClr val="tx1">
                    <a:lumMod val="75000"/>
                    <a:lumOff val="25000"/>
                  </a:schemeClr>
                </a:solidFill>
                <a:latin typeface="Verdana"/>
                <a:cs typeface="Verdana"/>
              </a:rPr>
              <a:t>T2DM</a:t>
            </a:r>
            <a:endParaRPr lang="pl-PL" dirty="0">
              <a:solidFill>
                <a:schemeClr val="tx1">
                  <a:lumMod val="75000"/>
                  <a:lumOff val="25000"/>
                </a:schemeClr>
              </a:solidFill>
              <a:latin typeface="Verdana"/>
              <a:cs typeface="Verdana"/>
            </a:endParaRPr>
          </a:p>
        </p:txBody>
      </p:sp>
      <p:sp>
        <p:nvSpPr>
          <p:cNvPr id="25" name="Owal 6">
            <a:extLst>
              <a:ext uri="{FF2B5EF4-FFF2-40B4-BE49-F238E27FC236}">
                <a16:creationId xmlns:a16="http://schemas.microsoft.com/office/drawing/2014/main" id="{B90EE486-80C8-BA5E-C20F-5CFF2D86F018}"/>
              </a:ext>
            </a:extLst>
          </p:cNvPr>
          <p:cNvSpPr/>
          <p:nvPr/>
        </p:nvSpPr>
        <p:spPr>
          <a:xfrm>
            <a:off x="8347379" y="2977907"/>
            <a:ext cx="1083735" cy="812799"/>
          </a:xfrm>
          <a:prstGeom prst="ellipse">
            <a:avLst/>
          </a:prstGeom>
          <a:solidFill>
            <a:schemeClr val="accent3">
              <a:alpha val="32157"/>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pl-PL" sz="3200">
              <a:solidFill>
                <a:schemeClr val="tx1">
                  <a:lumMod val="75000"/>
                  <a:lumOff val="25000"/>
                </a:schemeClr>
              </a:solidFill>
            </a:endParaRPr>
          </a:p>
        </p:txBody>
      </p:sp>
      <p:sp>
        <p:nvSpPr>
          <p:cNvPr id="26" name="PoleTekstowe 8">
            <a:extLst>
              <a:ext uri="{FF2B5EF4-FFF2-40B4-BE49-F238E27FC236}">
                <a16:creationId xmlns:a16="http://schemas.microsoft.com/office/drawing/2014/main" id="{5F3CA288-F6C8-27FF-00C0-935101121B01}"/>
              </a:ext>
            </a:extLst>
          </p:cNvPr>
          <p:cNvSpPr txBox="1"/>
          <p:nvPr/>
        </p:nvSpPr>
        <p:spPr>
          <a:xfrm>
            <a:off x="8363553" y="3123558"/>
            <a:ext cx="1064843" cy="461665"/>
          </a:xfrm>
          <a:prstGeom prst="rect">
            <a:avLst/>
          </a:prstGeom>
          <a:noFill/>
        </p:spPr>
        <p:txBody>
          <a:bodyPr wrap="none" rtlCol="0">
            <a:spAutoFit/>
          </a:bodyPr>
          <a:lstStyle/>
          <a:p>
            <a:r>
              <a:rPr lang="pl-PL" dirty="0">
                <a:solidFill>
                  <a:schemeClr val="tx1">
                    <a:lumMod val="75000"/>
                    <a:lumOff val="25000"/>
                  </a:schemeClr>
                </a:solidFill>
                <a:latin typeface="Verdana"/>
                <a:cs typeface="Verdana"/>
              </a:rPr>
              <a:t>NASH</a:t>
            </a:r>
            <a:endParaRPr lang="pl-PL" sz="2133" dirty="0">
              <a:solidFill>
                <a:schemeClr val="tx1">
                  <a:lumMod val="75000"/>
                  <a:lumOff val="25000"/>
                </a:schemeClr>
              </a:solidFill>
              <a:latin typeface="Verdana"/>
              <a:cs typeface="Verdana"/>
            </a:endParaRPr>
          </a:p>
        </p:txBody>
      </p:sp>
    </p:spTree>
    <p:extLst>
      <p:ext uri="{BB962C8B-B14F-4D97-AF65-F5344CB8AC3E}">
        <p14:creationId xmlns:p14="http://schemas.microsoft.com/office/powerpoint/2010/main" val="3452045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2ABEEA-3BCC-D1EC-25E5-10497D0D481B}"/>
              </a:ext>
            </a:extLst>
          </p:cNvPr>
          <p:cNvSpPr>
            <a:spLocks noGrp="1"/>
          </p:cNvSpPr>
          <p:nvPr>
            <p:ph type="sldNum" sz="quarter" idx="10"/>
          </p:nvPr>
        </p:nvSpPr>
        <p:spPr/>
        <p:txBody>
          <a:bodyPr/>
          <a:lstStyle/>
          <a:p>
            <a:fld id="{84E72597-5FA9-473E-9DF2-B958DF9446F5}" type="slidenum">
              <a:rPr lang="fr-FR" smtClean="0"/>
              <a:pPr/>
              <a:t>18</a:t>
            </a:fld>
            <a:endParaRPr lang="fr-FR" dirty="0"/>
          </a:p>
        </p:txBody>
      </p:sp>
      <p:sp>
        <p:nvSpPr>
          <p:cNvPr id="3" name="Title 2">
            <a:extLst>
              <a:ext uri="{FF2B5EF4-FFF2-40B4-BE49-F238E27FC236}">
                <a16:creationId xmlns:a16="http://schemas.microsoft.com/office/drawing/2014/main" id="{09D7A981-94CF-B186-EEDF-8FD5913E189B}"/>
              </a:ext>
            </a:extLst>
          </p:cNvPr>
          <p:cNvSpPr>
            <a:spLocks noGrp="1"/>
          </p:cNvSpPr>
          <p:nvPr>
            <p:ph type="title"/>
          </p:nvPr>
        </p:nvSpPr>
        <p:spPr/>
        <p:txBody>
          <a:bodyPr/>
          <a:lstStyle/>
          <a:p>
            <a:r>
              <a:rPr lang="en-US" dirty="0"/>
              <a:t>Close monitoring for metabolic risk factors in NAFLD patients</a:t>
            </a:r>
          </a:p>
        </p:txBody>
      </p:sp>
      <p:sp>
        <p:nvSpPr>
          <p:cNvPr id="45" name="Oval 58">
            <a:extLst>
              <a:ext uri="{FF2B5EF4-FFF2-40B4-BE49-F238E27FC236}">
                <a16:creationId xmlns:a16="http://schemas.microsoft.com/office/drawing/2014/main" id="{B5EA45DF-D293-A957-54FB-CB558A828957}"/>
              </a:ext>
            </a:extLst>
          </p:cNvPr>
          <p:cNvSpPr>
            <a:spLocks noChangeArrowheads="1"/>
          </p:cNvSpPr>
          <p:nvPr/>
        </p:nvSpPr>
        <p:spPr bwMode="auto">
          <a:xfrm>
            <a:off x="2322141" y="3664659"/>
            <a:ext cx="188583" cy="191356"/>
          </a:xfrm>
          <a:prstGeom prst="ellips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Light"/>
            </a:endParaRPr>
          </a:p>
        </p:txBody>
      </p:sp>
      <p:sp>
        <p:nvSpPr>
          <p:cNvPr id="46" name="Freeform 90">
            <a:extLst>
              <a:ext uri="{FF2B5EF4-FFF2-40B4-BE49-F238E27FC236}">
                <a16:creationId xmlns:a16="http://schemas.microsoft.com/office/drawing/2014/main" id="{38BC2225-0B05-3CFA-83B1-5CEC58A50C44}"/>
              </a:ext>
            </a:extLst>
          </p:cNvPr>
          <p:cNvSpPr/>
          <p:nvPr/>
        </p:nvSpPr>
        <p:spPr>
          <a:xfrm>
            <a:off x="562729" y="2182423"/>
            <a:ext cx="2023593" cy="2023852"/>
          </a:xfrm>
          <a:custGeom>
            <a:avLst/>
            <a:gdLst>
              <a:gd name="connsiteX0" fmla="*/ 899282 w 1798333"/>
              <a:gd name="connsiteY0" fmla="*/ 0 h 1798564"/>
              <a:gd name="connsiteX1" fmla="*/ 1793921 w 1798333"/>
              <a:gd name="connsiteY1" fmla="*/ 807336 h 1798564"/>
              <a:gd name="connsiteX2" fmla="*/ 1798333 w 1798333"/>
              <a:gd name="connsiteY2" fmla="*/ 894713 h 1798564"/>
              <a:gd name="connsiteX3" fmla="*/ 1307801 w 1798333"/>
              <a:gd name="connsiteY3" fmla="*/ 894713 h 1798564"/>
              <a:gd name="connsiteX4" fmla="*/ 1307801 w 1798333"/>
              <a:gd name="connsiteY4" fmla="*/ 1469054 h 1798564"/>
              <a:gd name="connsiteX5" fmla="*/ 1589722 w 1798333"/>
              <a:gd name="connsiteY5" fmla="*/ 1469054 h 1798564"/>
              <a:gd name="connsiteX6" fmla="*/ 1535171 w 1798333"/>
              <a:gd name="connsiteY6" fmla="*/ 1535171 h 1798564"/>
              <a:gd name="connsiteX7" fmla="*/ 899282 w 1798333"/>
              <a:gd name="connsiteY7" fmla="*/ 1798564 h 1798564"/>
              <a:gd name="connsiteX8" fmla="*/ 0 w 1798333"/>
              <a:gd name="connsiteY8" fmla="*/ 899282 h 1798564"/>
              <a:gd name="connsiteX9" fmla="*/ 899282 w 1798333"/>
              <a:gd name="connsiteY9" fmla="*/ 0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9" fmla="*/ 1399241 w 1798333"/>
              <a:gd name="connsiteY9" fmla="*/ 986153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0" fmla="*/ 1307801 w 1798333"/>
              <a:gd name="connsiteY0" fmla="*/ 1469054 h 1798564"/>
              <a:gd name="connsiteX1" fmla="*/ 1589722 w 1798333"/>
              <a:gd name="connsiteY1" fmla="*/ 1469054 h 1798564"/>
              <a:gd name="connsiteX2" fmla="*/ 1535171 w 1798333"/>
              <a:gd name="connsiteY2" fmla="*/ 1535171 h 1798564"/>
              <a:gd name="connsiteX3" fmla="*/ 899282 w 1798333"/>
              <a:gd name="connsiteY3" fmla="*/ 1798564 h 1798564"/>
              <a:gd name="connsiteX4" fmla="*/ 0 w 1798333"/>
              <a:gd name="connsiteY4" fmla="*/ 899282 h 1798564"/>
              <a:gd name="connsiteX5" fmla="*/ 899282 w 1798333"/>
              <a:gd name="connsiteY5" fmla="*/ 0 h 1798564"/>
              <a:gd name="connsiteX6" fmla="*/ 1793921 w 1798333"/>
              <a:gd name="connsiteY6" fmla="*/ 807336 h 1798564"/>
              <a:gd name="connsiteX7" fmla="*/ 1798333 w 1798333"/>
              <a:gd name="connsiteY7" fmla="*/ 894713 h 1798564"/>
              <a:gd name="connsiteX0" fmla="*/ 1589722 w 1798333"/>
              <a:gd name="connsiteY0" fmla="*/ 1469054 h 1798564"/>
              <a:gd name="connsiteX1" fmla="*/ 1535171 w 1798333"/>
              <a:gd name="connsiteY1" fmla="*/ 1535171 h 1798564"/>
              <a:gd name="connsiteX2" fmla="*/ 899282 w 1798333"/>
              <a:gd name="connsiteY2" fmla="*/ 1798564 h 1798564"/>
              <a:gd name="connsiteX3" fmla="*/ 0 w 1798333"/>
              <a:gd name="connsiteY3" fmla="*/ 899282 h 1798564"/>
              <a:gd name="connsiteX4" fmla="*/ 899282 w 1798333"/>
              <a:gd name="connsiteY4" fmla="*/ 0 h 1798564"/>
              <a:gd name="connsiteX5" fmla="*/ 1793921 w 1798333"/>
              <a:gd name="connsiteY5" fmla="*/ 807336 h 1798564"/>
              <a:gd name="connsiteX6" fmla="*/ 1798333 w 1798333"/>
              <a:gd name="connsiteY6" fmla="*/ 894713 h 179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33" h="1798564">
                <a:moveTo>
                  <a:pt x="1589722" y="1469054"/>
                </a:moveTo>
                <a:lnTo>
                  <a:pt x="1535171" y="1535171"/>
                </a:lnTo>
                <a:cubicBezTo>
                  <a:pt x="1372433" y="1697909"/>
                  <a:pt x="1147612" y="1798564"/>
                  <a:pt x="899282" y="1798564"/>
                </a:cubicBezTo>
                <a:cubicBezTo>
                  <a:pt x="402622" y="1798564"/>
                  <a:pt x="0" y="1395942"/>
                  <a:pt x="0" y="899282"/>
                </a:cubicBezTo>
                <a:cubicBezTo>
                  <a:pt x="0" y="402622"/>
                  <a:pt x="402622" y="0"/>
                  <a:pt x="899282" y="0"/>
                </a:cubicBezTo>
                <a:cubicBezTo>
                  <a:pt x="1364901" y="0"/>
                  <a:pt x="1747869" y="353867"/>
                  <a:pt x="1793921" y="807336"/>
                </a:cubicBezTo>
                <a:lnTo>
                  <a:pt x="1798333" y="894713"/>
                </a:lnTo>
              </a:path>
            </a:pathLst>
          </a:cu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cxnSp>
        <p:nvCxnSpPr>
          <p:cNvPr id="48" name="Straight Connector 47">
            <a:extLst>
              <a:ext uri="{FF2B5EF4-FFF2-40B4-BE49-F238E27FC236}">
                <a16:creationId xmlns:a16="http://schemas.microsoft.com/office/drawing/2014/main" id="{E9B65AEA-C3F6-5E5E-807D-AB71A590CCE4}"/>
              </a:ext>
            </a:extLst>
          </p:cNvPr>
          <p:cNvCxnSpPr>
            <a:cxnSpLocks/>
          </p:cNvCxnSpPr>
          <p:nvPr/>
        </p:nvCxnSpPr>
        <p:spPr>
          <a:xfrm flipV="1">
            <a:off x="2483099" y="2617840"/>
            <a:ext cx="1074447" cy="1072929"/>
          </a:xfrm>
          <a:prstGeom prst="line">
            <a:avLst/>
          </a:prstGeom>
          <a:noFill/>
          <a:ln w="12700" cap="rnd" cmpd="sng" algn="ctr">
            <a:solidFill>
              <a:srgbClr val="000000"/>
            </a:solidFill>
            <a:prstDash val="dash"/>
            <a:miter lim="800000"/>
          </a:ln>
          <a:effectLst/>
        </p:spPr>
      </p:cxnSp>
      <p:sp>
        <p:nvSpPr>
          <p:cNvPr id="49" name="Oval 58">
            <a:extLst>
              <a:ext uri="{FF2B5EF4-FFF2-40B4-BE49-F238E27FC236}">
                <a16:creationId xmlns:a16="http://schemas.microsoft.com/office/drawing/2014/main" id="{EC8DB0F1-E087-F1FE-A300-7F733C82B83C}"/>
              </a:ext>
            </a:extLst>
          </p:cNvPr>
          <p:cNvSpPr>
            <a:spLocks noChangeArrowheads="1"/>
          </p:cNvSpPr>
          <p:nvPr/>
        </p:nvSpPr>
        <p:spPr bwMode="auto">
          <a:xfrm>
            <a:off x="5136390" y="3664659"/>
            <a:ext cx="188583" cy="191356"/>
          </a:xfrm>
          <a:prstGeom prst="ellips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Light"/>
            </a:endParaRPr>
          </a:p>
        </p:txBody>
      </p:sp>
      <p:sp>
        <p:nvSpPr>
          <p:cNvPr id="50" name="Freeform 99">
            <a:extLst>
              <a:ext uri="{FF2B5EF4-FFF2-40B4-BE49-F238E27FC236}">
                <a16:creationId xmlns:a16="http://schemas.microsoft.com/office/drawing/2014/main" id="{FD081CE2-54E8-6D86-5ACC-E15275483110}"/>
              </a:ext>
            </a:extLst>
          </p:cNvPr>
          <p:cNvSpPr/>
          <p:nvPr/>
        </p:nvSpPr>
        <p:spPr>
          <a:xfrm>
            <a:off x="3376978" y="2182423"/>
            <a:ext cx="2023593" cy="2023852"/>
          </a:xfrm>
          <a:custGeom>
            <a:avLst/>
            <a:gdLst>
              <a:gd name="connsiteX0" fmla="*/ 899282 w 1798333"/>
              <a:gd name="connsiteY0" fmla="*/ 0 h 1798564"/>
              <a:gd name="connsiteX1" fmla="*/ 1793921 w 1798333"/>
              <a:gd name="connsiteY1" fmla="*/ 807336 h 1798564"/>
              <a:gd name="connsiteX2" fmla="*/ 1798333 w 1798333"/>
              <a:gd name="connsiteY2" fmla="*/ 894713 h 1798564"/>
              <a:gd name="connsiteX3" fmla="*/ 1307801 w 1798333"/>
              <a:gd name="connsiteY3" fmla="*/ 894713 h 1798564"/>
              <a:gd name="connsiteX4" fmla="*/ 1307801 w 1798333"/>
              <a:gd name="connsiteY4" fmla="*/ 1469054 h 1798564"/>
              <a:gd name="connsiteX5" fmla="*/ 1589722 w 1798333"/>
              <a:gd name="connsiteY5" fmla="*/ 1469054 h 1798564"/>
              <a:gd name="connsiteX6" fmla="*/ 1535171 w 1798333"/>
              <a:gd name="connsiteY6" fmla="*/ 1535171 h 1798564"/>
              <a:gd name="connsiteX7" fmla="*/ 899282 w 1798333"/>
              <a:gd name="connsiteY7" fmla="*/ 1798564 h 1798564"/>
              <a:gd name="connsiteX8" fmla="*/ 0 w 1798333"/>
              <a:gd name="connsiteY8" fmla="*/ 899282 h 1798564"/>
              <a:gd name="connsiteX9" fmla="*/ 899282 w 1798333"/>
              <a:gd name="connsiteY9" fmla="*/ 0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9" fmla="*/ 1399241 w 1798333"/>
              <a:gd name="connsiteY9" fmla="*/ 986153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0" fmla="*/ 1307801 w 1798333"/>
              <a:gd name="connsiteY0" fmla="*/ 1469054 h 1798564"/>
              <a:gd name="connsiteX1" fmla="*/ 1589722 w 1798333"/>
              <a:gd name="connsiteY1" fmla="*/ 1469054 h 1798564"/>
              <a:gd name="connsiteX2" fmla="*/ 1535171 w 1798333"/>
              <a:gd name="connsiteY2" fmla="*/ 1535171 h 1798564"/>
              <a:gd name="connsiteX3" fmla="*/ 899282 w 1798333"/>
              <a:gd name="connsiteY3" fmla="*/ 1798564 h 1798564"/>
              <a:gd name="connsiteX4" fmla="*/ 0 w 1798333"/>
              <a:gd name="connsiteY4" fmla="*/ 899282 h 1798564"/>
              <a:gd name="connsiteX5" fmla="*/ 899282 w 1798333"/>
              <a:gd name="connsiteY5" fmla="*/ 0 h 1798564"/>
              <a:gd name="connsiteX6" fmla="*/ 1793921 w 1798333"/>
              <a:gd name="connsiteY6" fmla="*/ 807336 h 1798564"/>
              <a:gd name="connsiteX7" fmla="*/ 1798333 w 1798333"/>
              <a:gd name="connsiteY7" fmla="*/ 894713 h 1798564"/>
              <a:gd name="connsiteX0" fmla="*/ 1589722 w 1798333"/>
              <a:gd name="connsiteY0" fmla="*/ 1469054 h 1798564"/>
              <a:gd name="connsiteX1" fmla="*/ 1535171 w 1798333"/>
              <a:gd name="connsiteY1" fmla="*/ 1535171 h 1798564"/>
              <a:gd name="connsiteX2" fmla="*/ 899282 w 1798333"/>
              <a:gd name="connsiteY2" fmla="*/ 1798564 h 1798564"/>
              <a:gd name="connsiteX3" fmla="*/ 0 w 1798333"/>
              <a:gd name="connsiteY3" fmla="*/ 899282 h 1798564"/>
              <a:gd name="connsiteX4" fmla="*/ 899282 w 1798333"/>
              <a:gd name="connsiteY4" fmla="*/ 0 h 1798564"/>
              <a:gd name="connsiteX5" fmla="*/ 1793921 w 1798333"/>
              <a:gd name="connsiteY5" fmla="*/ 807336 h 1798564"/>
              <a:gd name="connsiteX6" fmla="*/ 1798333 w 1798333"/>
              <a:gd name="connsiteY6" fmla="*/ 894713 h 179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33" h="1798564">
                <a:moveTo>
                  <a:pt x="1589722" y="1469054"/>
                </a:moveTo>
                <a:lnTo>
                  <a:pt x="1535171" y="1535171"/>
                </a:lnTo>
                <a:cubicBezTo>
                  <a:pt x="1372433" y="1697909"/>
                  <a:pt x="1147612" y="1798564"/>
                  <a:pt x="899282" y="1798564"/>
                </a:cubicBezTo>
                <a:cubicBezTo>
                  <a:pt x="402622" y="1798564"/>
                  <a:pt x="0" y="1395942"/>
                  <a:pt x="0" y="899282"/>
                </a:cubicBezTo>
                <a:cubicBezTo>
                  <a:pt x="0" y="402622"/>
                  <a:pt x="402622" y="0"/>
                  <a:pt x="899282" y="0"/>
                </a:cubicBezTo>
                <a:cubicBezTo>
                  <a:pt x="1364901" y="0"/>
                  <a:pt x="1747869" y="353867"/>
                  <a:pt x="1793921" y="807336"/>
                </a:cubicBezTo>
                <a:lnTo>
                  <a:pt x="1798333" y="894713"/>
                </a:lnTo>
              </a:path>
            </a:pathLst>
          </a:cu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sp>
        <p:nvSpPr>
          <p:cNvPr id="51" name="Oval 50">
            <a:extLst>
              <a:ext uri="{FF2B5EF4-FFF2-40B4-BE49-F238E27FC236}">
                <a16:creationId xmlns:a16="http://schemas.microsoft.com/office/drawing/2014/main" id="{57B4B233-4064-F221-8E6B-6F073FE3094F}"/>
              </a:ext>
            </a:extLst>
          </p:cNvPr>
          <p:cNvSpPr/>
          <p:nvPr/>
        </p:nvSpPr>
        <p:spPr>
          <a:xfrm>
            <a:off x="3276884" y="2093211"/>
            <a:ext cx="748870" cy="74886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cxnSp>
        <p:nvCxnSpPr>
          <p:cNvPr id="52" name="Straight Connector 51">
            <a:extLst>
              <a:ext uri="{FF2B5EF4-FFF2-40B4-BE49-F238E27FC236}">
                <a16:creationId xmlns:a16="http://schemas.microsoft.com/office/drawing/2014/main" id="{3B6F828A-654D-E079-7EB4-3B0192A56FF3}"/>
              </a:ext>
            </a:extLst>
          </p:cNvPr>
          <p:cNvCxnSpPr>
            <a:cxnSpLocks/>
          </p:cNvCxnSpPr>
          <p:nvPr/>
        </p:nvCxnSpPr>
        <p:spPr>
          <a:xfrm flipV="1">
            <a:off x="5297347" y="2617840"/>
            <a:ext cx="1074447" cy="1072929"/>
          </a:xfrm>
          <a:prstGeom prst="line">
            <a:avLst/>
          </a:prstGeom>
          <a:noFill/>
          <a:ln w="12700" cap="rnd" cmpd="sng" algn="ctr">
            <a:solidFill>
              <a:srgbClr val="000000"/>
            </a:solidFill>
            <a:prstDash val="dash"/>
            <a:miter lim="800000"/>
          </a:ln>
          <a:effectLst/>
        </p:spPr>
      </p:cxnSp>
      <p:sp>
        <p:nvSpPr>
          <p:cNvPr id="53" name="Oval 58">
            <a:extLst>
              <a:ext uri="{FF2B5EF4-FFF2-40B4-BE49-F238E27FC236}">
                <a16:creationId xmlns:a16="http://schemas.microsoft.com/office/drawing/2014/main" id="{8AA5613C-AABB-A98C-45E4-DB86024C2AAB}"/>
              </a:ext>
            </a:extLst>
          </p:cNvPr>
          <p:cNvSpPr>
            <a:spLocks noChangeArrowheads="1"/>
          </p:cNvSpPr>
          <p:nvPr/>
        </p:nvSpPr>
        <p:spPr bwMode="auto">
          <a:xfrm>
            <a:off x="7950697" y="3664659"/>
            <a:ext cx="188583" cy="191356"/>
          </a:xfrm>
          <a:prstGeom prst="ellips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Light"/>
            </a:endParaRPr>
          </a:p>
        </p:txBody>
      </p:sp>
      <p:sp>
        <p:nvSpPr>
          <p:cNvPr id="54" name="Freeform 104">
            <a:extLst>
              <a:ext uri="{FF2B5EF4-FFF2-40B4-BE49-F238E27FC236}">
                <a16:creationId xmlns:a16="http://schemas.microsoft.com/office/drawing/2014/main" id="{548F8377-457D-2170-DDB7-87E27F818373}"/>
              </a:ext>
            </a:extLst>
          </p:cNvPr>
          <p:cNvSpPr/>
          <p:nvPr/>
        </p:nvSpPr>
        <p:spPr>
          <a:xfrm>
            <a:off x="6191285" y="2182423"/>
            <a:ext cx="2023593" cy="2023852"/>
          </a:xfrm>
          <a:custGeom>
            <a:avLst/>
            <a:gdLst>
              <a:gd name="connsiteX0" fmla="*/ 899282 w 1798333"/>
              <a:gd name="connsiteY0" fmla="*/ 0 h 1798564"/>
              <a:gd name="connsiteX1" fmla="*/ 1793921 w 1798333"/>
              <a:gd name="connsiteY1" fmla="*/ 807336 h 1798564"/>
              <a:gd name="connsiteX2" fmla="*/ 1798333 w 1798333"/>
              <a:gd name="connsiteY2" fmla="*/ 894713 h 1798564"/>
              <a:gd name="connsiteX3" fmla="*/ 1307801 w 1798333"/>
              <a:gd name="connsiteY3" fmla="*/ 894713 h 1798564"/>
              <a:gd name="connsiteX4" fmla="*/ 1307801 w 1798333"/>
              <a:gd name="connsiteY4" fmla="*/ 1469054 h 1798564"/>
              <a:gd name="connsiteX5" fmla="*/ 1589722 w 1798333"/>
              <a:gd name="connsiteY5" fmla="*/ 1469054 h 1798564"/>
              <a:gd name="connsiteX6" fmla="*/ 1535171 w 1798333"/>
              <a:gd name="connsiteY6" fmla="*/ 1535171 h 1798564"/>
              <a:gd name="connsiteX7" fmla="*/ 899282 w 1798333"/>
              <a:gd name="connsiteY7" fmla="*/ 1798564 h 1798564"/>
              <a:gd name="connsiteX8" fmla="*/ 0 w 1798333"/>
              <a:gd name="connsiteY8" fmla="*/ 899282 h 1798564"/>
              <a:gd name="connsiteX9" fmla="*/ 899282 w 1798333"/>
              <a:gd name="connsiteY9" fmla="*/ 0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9" fmla="*/ 1399241 w 1798333"/>
              <a:gd name="connsiteY9" fmla="*/ 986153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0" fmla="*/ 1307801 w 1798333"/>
              <a:gd name="connsiteY0" fmla="*/ 1469054 h 1798564"/>
              <a:gd name="connsiteX1" fmla="*/ 1589722 w 1798333"/>
              <a:gd name="connsiteY1" fmla="*/ 1469054 h 1798564"/>
              <a:gd name="connsiteX2" fmla="*/ 1535171 w 1798333"/>
              <a:gd name="connsiteY2" fmla="*/ 1535171 h 1798564"/>
              <a:gd name="connsiteX3" fmla="*/ 899282 w 1798333"/>
              <a:gd name="connsiteY3" fmla="*/ 1798564 h 1798564"/>
              <a:gd name="connsiteX4" fmla="*/ 0 w 1798333"/>
              <a:gd name="connsiteY4" fmla="*/ 899282 h 1798564"/>
              <a:gd name="connsiteX5" fmla="*/ 899282 w 1798333"/>
              <a:gd name="connsiteY5" fmla="*/ 0 h 1798564"/>
              <a:gd name="connsiteX6" fmla="*/ 1793921 w 1798333"/>
              <a:gd name="connsiteY6" fmla="*/ 807336 h 1798564"/>
              <a:gd name="connsiteX7" fmla="*/ 1798333 w 1798333"/>
              <a:gd name="connsiteY7" fmla="*/ 894713 h 1798564"/>
              <a:gd name="connsiteX0" fmla="*/ 1589722 w 1798333"/>
              <a:gd name="connsiteY0" fmla="*/ 1469054 h 1798564"/>
              <a:gd name="connsiteX1" fmla="*/ 1535171 w 1798333"/>
              <a:gd name="connsiteY1" fmla="*/ 1535171 h 1798564"/>
              <a:gd name="connsiteX2" fmla="*/ 899282 w 1798333"/>
              <a:gd name="connsiteY2" fmla="*/ 1798564 h 1798564"/>
              <a:gd name="connsiteX3" fmla="*/ 0 w 1798333"/>
              <a:gd name="connsiteY3" fmla="*/ 899282 h 1798564"/>
              <a:gd name="connsiteX4" fmla="*/ 899282 w 1798333"/>
              <a:gd name="connsiteY4" fmla="*/ 0 h 1798564"/>
              <a:gd name="connsiteX5" fmla="*/ 1793921 w 1798333"/>
              <a:gd name="connsiteY5" fmla="*/ 807336 h 1798564"/>
              <a:gd name="connsiteX6" fmla="*/ 1798333 w 1798333"/>
              <a:gd name="connsiteY6" fmla="*/ 894713 h 179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33" h="1798564">
                <a:moveTo>
                  <a:pt x="1589722" y="1469054"/>
                </a:moveTo>
                <a:lnTo>
                  <a:pt x="1535171" y="1535171"/>
                </a:lnTo>
                <a:cubicBezTo>
                  <a:pt x="1372433" y="1697909"/>
                  <a:pt x="1147612" y="1798564"/>
                  <a:pt x="899282" y="1798564"/>
                </a:cubicBezTo>
                <a:cubicBezTo>
                  <a:pt x="402622" y="1798564"/>
                  <a:pt x="0" y="1395942"/>
                  <a:pt x="0" y="899282"/>
                </a:cubicBezTo>
                <a:cubicBezTo>
                  <a:pt x="0" y="402622"/>
                  <a:pt x="402622" y="0"/>
                  <a:pt x="899282" y="0"/>
                </a:cubicBezTo>
                <a:cubicBezTo>
                  <a:pt x="1364901" y="0"/>
                  <a:pt x="1747869" y="353867"/>
                  <a:pt x="1793921" y="807336"/>
                </a:cubicBezTo>
                <a:lnTo>
                  <a:pt x="1798333" y="894713"/>
                </a:lnTo>
              </a:path>
            </a:pathLst>
          </a:cu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sp>
        <p:nvSpPr>
          <p:cNvPr id="55" name="Oval 54">
            <a:extLst>
              <a:ext uri="{FF2B5EF4-FFF2-40B4-BE49-F238E27FC236}">
                <a16:creationId xmlns:a16="http://schemas.microsoft.com/office/drawing/2014/main" id="{67C4922E-1F17-14EB-47C4-C19EE54DE741}"/>
              </a:ext>
            </a:extLst>
          </p:cNvPr>
          <p:cNvSpPr/>
          <p:nvPr/>
        </p:nvSpPr>
        <p:spPr>
          <a:xfrm>
            <a:off x="6091192" y="2093211"/>
            <a:ext cx="748870" cy="74886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cxnSp>
        <p:nvCxnSpPr>
          <p:cNvPr id="56" name="Straight Connector 55">
            <a:extLst>
              <a:ext uri="{FF2B5EF4-FFF2-40B4-BE49-F238E27FC236}">
                <a16:creationId xmlns:a16="http://schemas.microsoft.com/office/drawing/2014/main" id="{87CA3636-8688-3DC5-5C88-72BE039C35C4}"/>
              </a:ext>
            </a:extLst>
          </p:cNvPr>
          <p:cNvCxnSpPr>
            <a:cxnSpLocks/>
          </p:cNvCxnSpPr>
          <p:nvPr/>
        </p:nvCxnSpPr>
        <p:spPr>
          <a:xfrm flipV="1">
            <a:off x="8111654" y="2617840"/>
            <a:ext cx="1074447" cy="1072929"/>
          </a:xfrm>
          <a:prstGeom prst="line">
            <a:avLst/>
          </a:prstGeom>
          <a:noFill/>
          <a:ln w="12700" cap="rnd" cmpd="sng" algn="ctr">
            <a:solidFill>
              <a:srgbClr val="000000"/>
            </a:solidFill>
            <a:prstDash val="dash"/>
            <a:miter lim="800000"/>
          </a:ln>
          <a:effectLst/>
        </p:spPr>
      </p:cxnSp>
      <p:sp>
        <p:nvSpPr>
          <p:cNvPr id="57" name="Oval 58">
            <a:extLst>
              <a:ext uri="{FF2B5EF4-FFF2-40B4-BE49-F238E27FC236}">
                <a16:creationId xmlns:a16="http://schemas.microsoft.com/office/drawing/2014/main" id="{CFEA958E-4528-3E76-A15F-794E3ACDE659}"/>
              </a:ext>
            </a:extLst>
          </p:cNvPr>
          <p:cNvSpPr>
            <a:spLocks noChangeArrowheads="1"/>
          </p:cNvSpPr>
          <p:nvPr/>
        </p:nvSpPr>
        <p:spPr bwMode="auto">
          <a:xfrm>
            <a:off x="10760890" y="3664659"/>
            <a:ext cx="192640" cy="195472"/>
          </a:xfrm>
          <a:prstGeom prst="ellips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Light"/>
            </a:endParaRPr>
          </a:p>
        </p:txBody>
      </p:sp>
      <p:sp>
        <p:nvSpPr>
          <p:cNvPr id="58" name="Freeform 109">
            <a:extLst>
              <a:ext uri="{FF2B5EF4-FFF2-40B4-BE49-F238E27FC236}">
                <a16:creationId xmlns:a16="http://schemas.microsoft.com/office/drawing/2014/main" id="{29AB739C-FAE6-058A-888E-2794EEA774B7}"/>
              </a:ext>
            </a:extLst>
          </p:cNvPr>
          <p:cNvSpPr/>
          <p:nvPr/>
        </p:nvSpPr>
        <p:spPr>
          <a:xfrm>
            <a:off x="9005533" y="2182423"/>
            <a:ext cx="2023593" cy="2023852"/>
          </a:xfrm>
          <a:custGeom>
            <a:avLst/>
            <a:gdLst>
              <a:gd name="connsiteX0" fmla="*/ 899282 w 1798333"/>
              <a:gd name="connsiteY0" fmla="*/ 0 h 1798564"/>
              <a:gd name="connsiteX1" fmla="*/ 1793921 w 1798333"/>
              <a:gd name="connsiteY1" fmla="*/ 807336 h 1798564"/>
              <a:gd name="connsiteX2" fmla="*/ 1798333 w 1798333"/>
              <a:gd name="connsiteY2" fmla="*/ 894713 h 1798564"/>
              <a:gd name="connsiteX3" fmla="*/ 1307801 w 1798333"/>
              <a:gd name="connsiteY3" fmla="*/ 894713 h 1798564"/>
              <a:gd name="connsiteX4" fmla="*/ 1307801 w 1798333"/>
              <a:gd name="connsiteY4" fmla="*/ 1469054 h 1798564"/>
              <a:gd name="connsiteX5" fmla="*/ 1589722 w 1798333"/>
              <a:gd name="connsiteY5" fmla="*/ 1469054 h 1798564"/>
              <a:gd name="connsiteX6" fmla="*/ 1535171 w 1798333"/>
              <a:gd name="connsiteY6" fmla="*/ 1535171 h 1798564"/>
              <a:gd name="connsiteX7" fmla="*/ 899282 w 1798333"/>
              <a:gd name="connsiteY7" fmla="*/ 1798564 h 1798564"/>
              <a:gd name="connsiteX8" fmla="*/ 0 w 1798333"/>
              <a:gd name="connsiteY8" fmla="*/ 899282 h 1798564"/>
              <a:gd name="connsiteX9" fmla="*/ 899282 w 1798333"/>
              <a:gd name="connsiteY9" fmla="*/ 0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9" fmla="*/ 1399241 w 1798333"/>
              <a:gd name="connsiteY9" fmla="*/ 986153 h 1798564"/>
              <a:gd name="connsiteX0" fmla="*/ 1307801 w 1798333"/>
              <a:gd name="connsiteY0" fmla="*/ 894713 h 1798564"/>
              <a:gd name="connsiteX1" fmla="*/ 1307801 w 1798333"/>
              <a:gd name="connsiteY1" fmla="*/ 1469054 h 1798564"/>
              <a:gd name="connsiteX2" fmla="*/ 1589722 w 1798333"/>
              <a:gd name="connsiteY2" fmla="*/ 1469054 h 1798564"/>
              <a:gd name="connsiteX3" fmla="*/ 1535171 w 1798333"/>
              <a:gd name="connsiteY3" fmla="*/ 1535171 h 1798564"/>
              <a:gd name="connsiteX4" fmla="*/ 899282 w 1798333"/>
              <a:gd name="connsiteY4" fmla="*/ 1798564 h 1798564"/>
              <a:gd name="connsiteX5" fmla="*/ 0 w 1798333"/>
              <a:gd name="connsiteY5" fmla="*/ 899282 h 1798564"/>
              <a:gd name="connsiteX6" fmla="*/ 899282 w 1798333"/>
              <a:gd name="connsiteY6" fmla="*/ 0 h 1798564"/>
              <a:gd name="connsiteX7" fmla="*/ 1793921 w 1798333"/>
              <a:gd name="connsiteY7" fmla="*/ 807336 h 1798564"/>
              <a:gd name="connsiteX8" fmla="*/ 1798333 w 1798333"/>
              <a:gd name="connsiteY8" fmla="*/ 894713 h 1798564"/>
              <a:gd name="connsiteX0" fmla="*/ 1307801 w 1798333"/>
              <a:gd name="connsiteY0" fmla="*/ 1469054 h 1798564"/>
              <a:gd name="connsiteX1" fmla="*/ 1589722 w 1798333"/>
              <a:gd name="connsiteY1" fmla="*/ 1469054 h 1798564"/>
              <a:gd name="connsiteX2" fmla="*/ 1535171 w 1798333"/>
              <a:gd name="connsiteY2" fmla="*/ 1535171 h 1798564"/>
              <a:gd name="connsiteX3" fmla="*/ 899282 w 1798333"/>
              <a:gd name="connsiteY3" fmla="*/ 1798564 h 1798564"/>
              <a:gd name="connsiteX4" fmla="*/ 0 w 1798333"/>
              <a:gd name="connsiteY4" fmla="*/ 899282 h 1798564"/>
              <a:gd name="connsiteX5" fmla="*/ 899282 w 1798333"/>
              <a:gd name="connsiteY5" fmla="*/ 0 h 1798564"/>
              <a:gd name="connsiteX6" fmla="*/ 1793921 w 1798333"/>
              <a:gd name="connsiteY6" fmla="*/ 807336 h 1798564"/>
              <a:gd name="connsiteX7" fmla="*/ 1798333 w 1798333"/>
              <a:gd name="connsiteY7" fmla="*/ 894713 h 1798564"/>
              <a:gd name="connsiteX0" fmla="*/ 1589722 w 1798333"/>
              <a:gd name="connsiteY0" fmla="*/ 1469054 h 1798564"/>
              <a:gd name="connsiteX1" fmla="*/ 1535171 w 1798333"/>
              <a:gd name="connsiteY1" fmla="*/ 1535171 h 1798564"/>
              <a:gd name="connsiteX2" fmla="*/ 899282 w 1798333"/>
              <a:gd name="connsiteY2" fmla="*/ 1798564 h 1798564"/>
              <a:gd name="connsiteX3" fmla="*/ 0 w 1798333"/>
              <a:gd name="connsiteY3" fmla="*/ 899282 h 1798564"/>
              <a:gd name="connsiteX4" fmla="*/ 899282 w 1798333"/>
              <a:gd name="connsiteY4" fmla="*/ 0 h 1798564"/>
              <a:gd name="connsiteX5" fmla="*/ 1793921 w 1798333"/>
              <a:gd name="connsiteY5" fmla="*/ 807336 h 1798564"/>
              <a:gd name="connsiteX6" fmla="*/ 1798333 w 1798333"/>
              <a:gd name="connsiteY6" fmla="*/ 894713 h 179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33" h="1798564">
                <a:moveTo>
                  <a:pt x="1589722" y="1469054"/>
                </a:moveTo>
                <a:lnTo>
                  <a:pt x="1535171" y="1535171"/>
                </a:lnTo>
                <a:cubicBezTo>
                  <a:pt x="1372433" y="1697909"/>
                  <a:pt x="1147612" y="1798564"/>
                  <a:pt x="899282" y="1798564"/>
                </a:cubicBezTo>
                <a:cubicBezTo>
                  <a:pt x="402622" y="1798564"/>
                  <a:pt x="0" y="1395942"/>
                  <a:pt x="0" y="899282"/>
                </a:cubicBezTo>
                <a:cubicBezTo>
                  <a:pt x="0" y="402622"/>
                  <a:pt x="402622" y="0"/>
                  <a:pt x="899282" y="0"/>
                </a:cubicBezTo>
                <a:cubicBezTo>
                  <a:pt x="1364901" y="0"/>
                  <a:pt x="1747869" y="353867"/>
                  <a:pt x="1793921" y="807336"/>
                </a:cubicBezTo>
                <a:lnTo>
                  <a:pt x="1798333" y="894713"/>
                </a:lnTo>
              </a:path>
            </a:pathLst>
          </a:cu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Light"/>
              <a:ea typeface="+mn-ea"/>
              <a:cs typeface="+mn-cs"/>
            </a:endParaRPr>
          </a:p>
        </p:txBody>
      </p:sp>
      <p:sp>
        <p:nvSpPr>
          <p:cNvPr id="76" name="TextBox 75">
            <a:extLst>
              <a:ext uri="{FF2B5EF4-FFF2-40B4-BE49-F238E27FC236}">
                <a16:creationId xmlns:a16="http://schemas.microsoft.com/office/drawing/2014/main" id="{197DC47C-4127-9F1A-D3D3-547CD5712399}"/>
              </a:ext>
            </a:extLst>
          </p:cNvPr>
          <p:cNvSpPr txBox="1"/>
          <p:nvPr/>
        </p:nvSpPr>
        <p:spPr>
          <a:xfrm>
            <a:off x="621117" y="2865975"/>
            <a:ext cx="1838444" cy="738664"/>
          </a:xfrm>
          <a:prstGeom prst="rect">
            <a:avLst/>
          </a:prstGeom>
          <a:noFill/>
        </p:spPr>
        <p:txBody>
          <a:bodyPr wrap="square" rtlCol="0">
            <a:spAutoFit/>
          </a:bodyPr>
          <a:lstStyle/>
          <a:p>
            <a:pPr algn="ctr"/>
            <a:r>
              <a:rPr lang="en-US" sz="1400" b="1" dirty="0"/>
              <a:t>Arterial hypertension? </a:t>
            </a:r>
          </a:p>
          <a:p>
            <a:pPr algn="ctr"/>
            <a:r>
              <a:rPr lang="en-US" sz="1400" dirty="0"/>
              <a:t>≥130/85 mmHg</a:t>
            </a:r>
          </a:p>
        </p:txBody>
      </p:sp>
      <p:sp>
        <p:nvSpPr>
          <p:cNvPr id="77" name="TextBox 76">
            <a:extLst>
              <a:ext uri="{FF2B5EF4-FFF2-40B4-BE49-F238E27FC236}">
                <a16:creationId xmlns:a16="http://schemas.microsoft.com/office/drawing/2014/main" id="{A1605F65-C9E6-2A13-BF2F-1343797B34A2}"/>
              </a:ext>
            </a:extLst>
          </p:cNvPr>
          <p:cNvSpPr txBox="1"/>
          <p:nvPr/>
        </p:nvSpPr>
        <p:spPr>
          <a:xfrm>
            <a:off x="3376977" y="2661137"/>
            <a:ext cx="2030683" cy="1169551"/>
          </a:xfrm>
          <a:prstGeom prst="rect">
            <a:avLst/>
          </a:prstGeom>
          <a:noFill/>
        </p:spPr>
        <p:txBody>
          <a:bodyPr wrap="square" rtlCol="0">
            <a:spAutoFit/>
          </a:bodyPr>
          <a:lstStyle/>
          <a:p>
            <a:pPr algn="ctr"/>
            <a:r>
              <a:rPr lang="en-US" sz="1400" b="1" dirty="0"/>
              <a:t>Atherogenic dyslipidemia?</a:t>
            </a:r>
          </a:p>
          <a:p>
            <a:pPr algn="ctr"/>
            <a:r>
              <a:rPr lang="en-US" sz="1400" dirty="0"/>
              <a:t>Non-HDL cholesterol &gt; 130 mg/dL; </a:t>
            </a:r>
            <a:br>
              <a:rPr lang="en-US" sz="1400" dirty="0"/>
            </a:br>
            <a:r>
              <a:rPr lang="en-US" sz="1400" dirty="0"/>
              <a:t>Apo B &gt; 120 mg/dL</a:t>
            </a:r>
          </a:p>
        </p:txBody>
      </p:sp>
      <p:sp>
        <p:nvSpPr>
          <p:cNvPr id="79" name="TextBox 78">
            <a:extLst>
              <a:ext uri="{FF2B5EF4-FFF2-40B4-BE49-F238E27FC236}">
                <a16:creationId xmlns:a16="http://schemas.microsoft.com/office/drawing/2014/main" id="{4F14613C-D02E-4E92-2A68-B3BB2ECD3B45}"/>
              </a:ext>
            </a:extLst>
          </p:cNvPr>
          <p:cNvSpPr txBox="1"/>
          <p:nvPr/>
        </p:nvSpPr>
        <p:spPr>
          <a:xfrm>
            <a:off x="6238362" y="2778971"/>
            <a:ext cx="2020189" cy="1169551"/>
          </a:xfrm>
          <a:prstGeom prst="rect">
            <a:avLst/>
          </a:prstGeom>
          <a:noFill/>
        </p:spPr>
        <p:txBody>
          <a:bodyPr wrap="square" rtlCol="0">
            <a:spAutoFit/>
          </a:bodyPr>
          <a:lstStyle/>
          <a:p>
            <a:pPr algn="ctr"/>
            <a:r>
              <a:rPr lang="en-US" sz="1400" b="1" dirty="0"/>
              <a:t>Prediabetes/Diabetes? </a:t>
            </a:r>
          </a:p>
          <a:p>
            <a:pPr algn="ctr"/>
            <a:r>
              <a:rPr lang="en-US" sz="1400" dirty="0"/>
              <a:t>HbA1c &gt; 6.4% ; fasting glucose &gt; 100 mg/dL ; &gt;140 mg/dL at 2 hours during OGTT</a:t>
            </a:r>
          </a:p>
        </p:txBody>
      </p:sp>
      <p:sp>
        <p:nvSpPr>
          <p:cNvPr id="82" name="TextBox 81">
            <a:extLst>
              <a:ext uri="{FF2B5EF4-FFF2-40B4-BE49-F238E27FC236}">
                <a16:creationId xmlns:a16="http://schemas.microsoft.com/office/drawing/2014/main" id="{EF659C13-8CBC-1304-5F5A-71FEC52BB154}"/>
              </a:ext>
            </a:extLst>
          </p:cNvPr>
          <p:cNvSpPr txBox="1"/>
          <p:nvPr/>
        </p:nvSpPr>
        <p:spPr>
          <a:xfrm>
            <a:off x="9115044" y="2806230"/>
            <a:ext cx="1826414" cy="954107"/>
          </a:xfrm>
          <a:prstGeom prst="rect">
            <a:avLst/>
          </a:prstGeom>
          <a:noFill/>
        </p:spPr>
        <p:txBody>
          <a:bodyPr wrap="square" rtlCol="0">
            <a:spAutoFit/>
          </a:bodyPr>
          <a:lstStyle/>
          <a:p>
            <a:pPr algn="ctr"/>
            <a:r>
              <a:rPr lang="en-US" sz="1400" b="1" dirty="0"/>
              <a:t>Metabolic syndrome? </a:t>
            </a:r>
            <a:r>
              <a:rPr lang="en-US" sz="1400" dirty="0"/>
              <a:t>(2/3 criteria) </a:t>
            </a:r>
          </a:p>
          <a:p>
            <a:pPr algn="ctr"/>
            <a:r>
              <a:rPr lang="en-US" sz="1400" dirty="0"/>
              <a:t>Levels of TG to HDL-cholesterol ratio &gt; 3 </a:t>
            </a:r>
          </a:p>
        </p:txBody>
      </p:sp>
      <p:sp>
        <p:nvSpPr>
          <p:cNvPr id="59" name="Oval 58">
            <a:extLst>
              <a:ext uri="{FF2B5EF4-FFF2-40B4-BE49-F238E27FC236}">
                <a16:creationId xmlns:a16="http://schemas.microsoft.com/office/drawing/2014/main" id="{7CD7829C-E918-EE3E-FCCC-05E3B822F8D8}"/>
              </a:ext>
            </a:extLst>
          </p:cNvPr>
          <p:cNvSpPr/>
          <p:nvPr/>
        </p:nvSpPr>
        <p:spPr>
          <a:xfrm>
            <a:off x="8905440" y="2093211"/>
            <a:ext cx="748870" cy="74886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Light"/>
              <a:ea typeface="+mn-ea"/>
              <a:cs typeface="+mn-cs"/>
            </a:endParaRPr>
          </a:p>
        </p:txBody>
      </p:sp>
      <p:sp>
        <p:nvSpPr>
          <p:cNvPr id="83" name="Arrow: Right 82">
            <a:extLst>
              <a:ext uri="{FF2B5EF4-FFF2-40B4-BE49-F238E27FC236}">
                <a16:creationId xmlns:a16="http://schemas.microsoft.com/office/drawing/2014/main" id="{4C7B6AD5-7534-6140-ED8A-66113D732BB6}"/>
              </a:ext>
            </a:extLst>
          </p:cNvPr>
          <p:cNvSpPr/>
          <p:nvPr/>
        </p:nvSpPr>
        <p:spPr>
          <a:xfrm>
            <a:off x="0" y="4584080"/>
            <a:ext cx="12192000" cy="1017601"/>
          </a:xfrm>
          <a:prstGeom prst="rightArrow">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4" name="TextBox 83">
            <a:extLst>
              <a:ext uri="{FF2B5EF4-FFF2-40B4-BE49-F238E27FC236}">
                <a16:creationId xmlns:a16="http://schemas.microsoft.com/office/drawing/2014/main" id="{D77D6E8B-F03A-57D1-AC27-54620127635C}"/>
              </a:ext>
            </a:extLst>
          </p:cNvPr>
          <p:cNvSpPr txBox="1"/>
          <p:nvPr/>
        </p:nvSpPr>
        <p:spPr>
          <a:xfrm>
            <a:off x="0" y="4881973"/>
            <a:ext cx="11764011" cy="461665"/>
          </a:xfrm>
          <a:prstGeom prst="rect">
            <a:avLst/>
          </a:prstGeom>
          <a:noFill/>
        </p:spPr>
        <p:txBody>
          <a:bodyPr wrap="square" rtlCol="0">
            <a:spAutoFit/>
          </a:bodyPr>
          <a:lstStyle/>
          <a:p>
            <a:pPr algn="ctr"/>
            <a:r>
              <a:rPr lang="en-US" sz="2400" dirty="0"/>
              <a:t>Shift of paradigm from elevated ALT to metabolic risk factors</a:t>
            </a:r>
          </a:p>
        </p:txBody>
      </p:sp>
      <p:grpSp>
        <p:nvGrpSpPr>
          <p:cNvPr id="86" name="Group 85">
            <a:extLst>
              <a:ext uri="{FF2B5EF4-FFF2-40B4-BE49-F238E27FC236}">
                <a16:creationId xmlns:a16="http://schemas.microsoft.com/office/drawing/2014/main" id="{47ED90A1-A9AF-49E8-5E06-A4A15350DDE5}"/>
              </a:ext>
            </a:extLst>
          </p:cNvPr>
          <p:cNvGrpSpPr/>
          <p:nvPr/>
        </p:nvGrpSpPr>
        <p:grpSpPr>
          <a:xfrm>
            <a:off x="6154642" y="2263465"/>
            <a:ext cx="582196" cy="397672"/>
            <a:chOff x="4273551" y="85725"/>
            <a:chExt cx="714375" cy="450850"/>
          </a:xfrm>
          <a:solidFill>
            <a:schemeClr val="bg1"/>
          </a:solidFill>
        </p:grpSpPr>
        <p:sp>
          <p:nvSpPr>
            <p:cNvPr id="87" name="Freeform 149">
              <a:extLst>
                <a:ext uri="{FF2B5EF4-FFF2-40B4-BE49-F238E27FC236}">
                  <a16:creationId xmlns:a16="http://schemas.microsoft.com/office/drawing/2014/main" id="{B8739AD6-8663-DB89-B561-506205084619}"/>
                </a:ext>
              </a:extLst>
            </p:cNvPr>
            <p:cNvSpPr>
              <a:spLocks/>
            </p:cNvSpPr>
            <p:nvPr/>
          </p:nvSpPr>
          <p:spPr bwMode="auto">
            <a:xfrm>
              <a:off x="4868863" y="338138"/>
              <a:ext cx="115888" cy="153988"/>
            </a:xfrm>
            <a:custGeom>
              <a:avLst/>
              <a:gdLst>
                <a:gd name="T0" fmla="*/ 56 w 59"/>
                <a:gd name="T1" fmla="*/ 44 h 78"/>
                <a:gd name="T2" fmla="*/ 48 w 59"/>
                <a:gd name="T3" fmla="*/ 29 h 78"/>
                <a:gd name="T4" fmla="*/ 36 w 59"/>
                <a:gd name="T5" fmla="*/ 13 h 78"/>
                <a:gd name="T6" fmla="*/ 30 w 59"/>
                <a:gd name="T7" fmla="*/ 1 h 78"/>
                <a:gd name="T8" fmla="*/ 29 w 59"/>
                <a:gd name="T9" fmla="*/ 0 h 78"/>
                <a:gd name="T10" fmla="*/ 28 w 59"/>
                <a:gd name="T11" fmla="*/ 2 h 78"/>
                <a:gd name="T12" fmla="*/ 26 w 59"/>
                <a:gd name="T13" fmla="*/ 6 h 78"/>
                <a:gd name="T14" fmla="*/ 19 w 59"/>
                <a:gd name="T15" fmla="*/ 17 h 78"/>
                <a:gd name="T16" fmla="*/ 7 w 59"/>
                <a:gd name="T17" fmla="*/ 33 h 78"/>
                <a:gd name="T18" fmla="*/ 1 w 59"/>
                <a:gd name="T19" fmla="*/ 54 h 78"/>
                <a:gd name="T20" fmla="*/ 30 w 59"/>
                <a:gd name="T21" fmla="*/ 78 h 78"/>
                <a:gd name="T22" fmla="*/ 47 w 59"/>
                <a:gd name="T23" fmla="*/ 72 h 78"/>
                <a:gd name="T24" fmla="*/ 56 w 59"/>
                <a:gd name="T25" fmla="*/ 4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78">
                  <a:moveTo>
                    <a:pt x="56" y="44"/>
                  </a:moveTo>
                  <a:cubicBezTo>
                    <a:pt x="55" y="38"/>
                    <a:pt x="52" y="33"/>
                    <a:pt x="48" y="29"/>
                  </a:cubicBezTo>
                  <a:cubicBezTo>
                    <a:pt x="44" y="24"/>
                    <a:pt x="40" y="19"/>
                    <a:pt x="36" y="13"/>
                  </a:cubicBezTo>
                  <a:cubicBezTo>
                    <a:pt x="33" y="10"/>
                    <a:pt x="31" y="6"/>
                    <a:pt x="30" y="1"/>
                  </a:cubicBezTo>
                  <a:cubicBezTo>
                    <a:pt x="30" y="1"/>
                    <a:pt x="29" y="0"/>
                    <a:pt x="29" y="0"/>
                  </a:cubicBezTo>
                  <a:cubicBezTo>
                    <a:pt x="29" y="1"/>
                    <a:pt x="28" y="1"/>
                    <a:pt x="28" y="2"/>
                  </a:cubicBezTo>
                  <a:cubicBezTo>
                    <a:pt x="27" y="3"/>
                    <a:pt x="27" y="4"/>
                    <a:pt x="26" y="6"/>
                  </a:cubicBezTo>
                  <a:cubicBezTo>
                    <a:pt x="25" y="10"/>
                    <a:pt x="22" y="13"/>
                    <a:pt x="19" y="17"/>
                  </a:cubicBezTo>
                  <a:cubicBezTo>
                    <a:pt x="15" y="22"/>
                    <a:pt x="11" y="28"/>
                    <a:pt x="7" y="33"/>
                  </a:cubicBezTo>
                  <a:cubicBezTo>
                    <a:pt x="2" y="40"/>
                    <a:pt x="0" y="46"/>
                    <a:pt x="1" y="54"/>
                  </a:cubicBezTo>
                  <a:cubicBezTo>
                    <a:pt x="3" y="68"/>
                    <a:pt x="15" y="78"/>
                    <a:pt x="30" y="78"/>
                  </a:cubicBezTo>
                  <a:cubicBezTo>
                    <a:pt x="36" y="78"/>
                    <a:pt x="41" y="76"/>
                    <a:pt x="47" y="72"/>
                  </a:cubicBezTo>
                  <a:cubicBezTo>
                    <a:pt x="55" y="66"/>
                    <a:pt x="59" y="54"/>
                    <a:pt x="56" y="4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8" name="Freeform 150">
              <a:extLst>
                <a:ext uri="{FF2B5EF4-FFF2-40B4-BE49-F238E27FC236}">
                  <a16:creationId xmlns:a16="http://schemas.microsoft.com/office/drawing/2014/main" id="{EB943E38-0BD6-A978-8253-E82690F55E80}"/>
                </a:ext>
              </a:extLst>
            </p:cNvPr>
            <p:cNvSpPr>
              <a:spLocks noEditPoints="1"/>
            </p:cNvSpPr>
            <p:nvPr/>
          </p:nvSpPr>
          <p:spPr bwMode="auto">
            <a:xfrm>
              <a:off x="4273551" y="85725"/>
              <a:ext cx="714375" cy="450850"/>
            </a:xfrm>
            <a:custGeom>
              <a:avLst/>
              <a:gdLst>
                <a:gd name="T0" fmla="*/ 330 w 361"/>
                <a:gd name="T1" fmla="*/ 48 h 228"/>
                <a:gd name="T2" fmla="*/ 222 w 361"/>
                <a:gd name="T3" fmla="*/ 47 h 228"/>
                <a:gd name="T4" fmla="*/ 192 w 361"/>
                <a:gd name="T5" fmla="*/ 4 h 228"/>
                <a:gd name="T6" fmla="*/ 24 w 361"/>
                <a:gd name="T7" fmla="*/ 74 h 228"/>
                <a:gd name="T8" fmla="*/ 0 w 361"/>
                <a:gd name="T9" fmla="*/ 77 h 228"/>
                <a:gd name="T10" fmla="*/ 19 w 361"/>
                <a:gd name="T11" fmla="*/ 94 h 228"/>
                <a:gd name="T12" fmla="*/ 19 w 361"/>
                <a:gd name="T13" fmla="*/ 134 h 228"/>
                <a:gd name="T14" fmla="*/ 35 w 361"/>
                <a:gd name="T15" fmla="*/ 131 h 228"/>
                <a:gd name="T16" fmla="*/ 92 w 361"/>
                <a:gd name="T17" fmla="*/ 37 h 228"/>
                <a:gd name="T18" fmla="*/ 193 w 361"/>
                <a:gd name="T19" fmla="*/ 20 h 228"/>
                <a:gd name="T20" fmla="*/ 201 w 361"/>
                <a:gd name="T21" fmla="*/ 45 h 228"/>
                <a:gd name="T22" fmla="*/ 116 w 361"/>
                <a:gd name="T23" fmla="*/ 62 h 228"/>
                <a:gd name="T24" fmla="*/ 97 w 361"/>
                <a:gd name="T25" fmla="*/ 97 h 228"/>
                <a:gd name="T26" fmla="*/ 86 w 361"/>
                <a:gd name="T27" fmla="*/ 125 h 228"/>
                <a:gd name="T28" fmla="*/ 115 w 361"/>
                <a:gd name="T29" fmla="*/ 100 h 228"/>
                <a:gd name="T30" fmla="*/ 125 w 361"/>
                <a:gd name="T31" fmla="*/ 77 h 228"/>
                <a:gd name="T32" fmla="*/ 215 w 361"/>
                <a:gd name="T33" fmla="*/ 64 h 228"/>
                <a:gd name="T34" fmla="*/ 341 w 361"/>
                <a:gd name="T35" fmla="*/ 71 h 228"/>
                <a:gd name="T36" fmla="*/ 330 w 361"/>
                <a:gd name="T37" fmla="*/ 89 h 228"/>
                <a:gd name="T38" fmla="*/ 167 w 361"/>
                <a:gd name="T39" fmla="*/ 89 h 228"/>
                <a:gd name="T40" fmla="*/ 147 w 361"/>
                <a:gd name="T41" fmla="*/ 141 h 228"/>
                <a:gd name="T42" fmla="*/ 156 w 361"/>
                <a:gd name="T43" fmla="*/ 182 h 228"/>
                <a:gd name="T44" fmla="*/ 141 w 361"/>
                <a:gd name="T45" fmla="*/ 207 h 228"/>
                <a:gd name="T46" fmla="*/ 71 w 361"/>
                <a:gd name="T47" fmla="*/ 209 h 228"/>
                <a:gd name="T48" fmla="*/ 48 w 361"/>
                <a:gd name="T49" fmla="*/ 189 h 228"/>
                <a:gd name="T50" fmla="*/ 33 w 361"/>
                <a:gd name="T51" fmla="*/ 195 h 228"/>
                <a:gd name="T52" fmla="*/ 0 w 361"/>
                <a:gd name="T53" fmla="*/ 201 h 228"/>
                <a:gd name="T54" fmla="*/ 41 w 361"/>
                <a:gd name="T55" fmla="*/ 214 h 228"/>
                <a:gd name="T56" fmla="*/ 78 w 361"/>
                <a:gd name="T57" fmla="*/ 226 h 228"/>
                <a:gd name="T58" fmla="*/ 176 w 361"/>
                <a:gd name="T59" fmla="*/ 224 h 228"/>
                <a:gd name="T60" fmla="*/ 252 w 361"/>
                <a:gd name="T61" fmla="*/ 196 h 228"/>
                <a:gd name="T62" fmla="*/ 265 w 361"/>
                <a:gd name="T63" fmla="*/ 169 h 228"/>
                <a:gd name="T64" fmla="*/ 277 w 361"/>
                <a:gd name="T65" fmla="*/ 106 h 228"/>
                <a:gd name="T66" fmla="*/ 332 w 361"/>
                <a:gd name="T67" fmla="*/ 106 h 228"/>
                <a:gd name="T68" fmla="*/ 356 w 361"/>
                <a:gd name="T69" fmla="*/ 64 h 228"/>
                <a:gd name="T70" fmla="*/ 223 w 361"/>
                <a:gd name="T71" fmla="*/ 211 h 228"/>
                <a:gd name="T72" fmla="*/ 168 w 361"/>
                <a:gd name="T73" fmla="*/ 198 h 228"/>
                <a:gd name="T74" fmla="*/ 225 w 361"/>
                <a:gd name="T75" fmla="*/ 189 h 228"/>
                <a:gd name="T76" fmla="*/ 249 w 361"/>
                <a:gd name="T77" fmla="*/ 162 h 228"/>
                <a:gd name="T78" fmla="*/ 205 w 361"/>
                <a:gd name="T79" fmla="*/ 171 h 228"/>
                <a:gd name="T80" fmla="*/ 162 w 361"/>
                <a:gd name="T81" fmla="*/ 154 h 228"/>
                <a:gd name="T82" fmla="*/ 239 w 361"/>
                <a:gd name="T83" fmla="*/ 149 h 228"/>
                <a:gd name="T84" fmla="*/ 250 w 361"/>
                <a:gd name="T85" fmla="*/ 130 h 228"/>
                <a:gd name="T86" fmla="*/ 207 w 361"/>
                <a:gd name="T87" fmla="*/ 130 h 228"/>
                <a:gd name="T88" fmla="*/ 154 w 361"/>
                <a:gd name="T89" fmla="*/ 114 h 228"/>
                <a:gd name="T90" fmla="*/ 243 w 361"/>
                <a:gd name="T91" fmla="*/ 106 h 228"/>
                <a:gd name="T92" fmla="*/ 263 w 361"/>
                <a:gd name="T93" fmla="*/ 11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1" h="228">
                  <a:moveTo>
                    <a:pt x="356" y="64"/>
                  </a:moveTo>
                  <a:cubicBezTo>
                    <a:pt x="351" y="53"/>
                    <a:pt x="343" y="48"/>
                    <a:pt x="330" y="48"/>
                  </a:cubicBezTo>
                  <a:cubicBezTo>
                    <a:pt x="295" y="47"/>
                    <a:pt x="260" y="47"/>
                    <a:pt x="226" y="47"/>
                  </a:cubicBezTo>
                  <a:cubicBezTo>
                    <a:pt x="225" y="47"/>
                    <a:pt x="223" y="47"/>
                    <a:pt x="222" y="47"/>
                  </a:cubicBezTo>
                  <a:cubicBezTo>
                    <a:pt x="223" y="45"/>
                    <a:pt x="223" y="44"/>
                    <a:pt x="224" y="42"/>
                  </a:cubicBezTo>
                  <a:cubicBezTo>
                    <a:pt x="230" y="21"/>
                    <a:pt x="214" y="0"/>
                    <a:pt x="192" y="4"/>
                  </a:cubicBezTo>
                  <a:cubicBezTo>
                    <a:pt x="158" y="9"/>
                    <a:pt x="124" y="14"/>
                    <a:pt x="91" y="20"/>
                  </a:cubicBezTo>
                  <a:cubicBezTo>
                    <a:pt x="59" y="26"/>
                    <a:pt x="36" y="43"/>
                    <a:pt x="24" y="74"/>
                  </a:cubicBezTo>
                  <a:cubicBezTo>
                    <a:pt x="24" y="75"/>
                    <a:pt x="22" y="76"/>
                    <a:pt x="21" y="76"/>
                  </a:cubicBezTo>
                  <a:cubicBezTo>
                    <a:pt x="14" y="77"/>
                    <a:pt x="7" y="77"/>
                    <a:pt x="0" y="77"/>
                  </a:cubicBezTo>
                  <a:cubicBezTo>
                    <a:pt x="0" y="83"/>
                    <a:pt x="0" y="88"/>
                    <a:pt x="0" y="94"/>
                  </a:cubicBezTo>
                  <a:cubicBezTo>
                    <a:pt x="6" y="94"/>
                    <a:pt x="12" y="94"/>
                    <a:pt x="19" y="94"/>
                  </a:cubicBezTo>
                  <a:cubicBezTo>
                    <a:pt x="18" y="98"/>
                    <a:pt x="18" y="102"/>
                    <a:pt x="18" y="106"/>
                  </a:cubicBezTo>
                  <a:cubicBezTo>
                    <a:pt x="18" y="116"/>
                    <a:pt x="18" y="125"/>
                    <a:pt x="19" y="134"/>
                  </a:cubicBezTo>
                  <a:cubicBezTo>
                    <a:pt x="19" y="139"/>
                    <a:pt x="23" y="142"/>
                    <a:pt x="29" y="141"/>
                  </a:cubicBezTo>
                  <a:cubicBezTo>
                    <a:pt x="33" y="141"/>
                    <a:pt x="36" y="136"/>
                    <a:pt x="35" y="131"/>
                  </a:cubicBezTo>
                  <a:cubicBezTo>
                    <a:pt x="33" y="116"/>
                    <a:pt x="34" y="102"/>
                    <a:pt x="37" y="87"/>
                  </a:cubicBezTo>
                  <a:cubicBezTo>
                    <a:pt x="45" y="59"/>
                    <a:pt x="64" y="43"/>
                    <a:pt x="92" y="37"/>
                  </a:cubicBezTo>
                  <a:cubicBezTo>
                    <a:pt x="121" y="32"/>
                    <a:pt x="149" y="28"/>
                    <a:pt x="177" y="23"/>
                  </a:cubicBezTo>
                  <a:cubicBezTo>
                    <a:pt x="182" y="22"/>
                    <a:pt x="188" y="21"/>
                    <a:pt x="193" y="20"/>
                  </a:cubicBezTo>
                  <a:cubicBezTo>
                    <a:pt x="200" y="19"/>
                    <a:pt x="206" y="22"/>
                    <a:pt x="208" y="28"/>
                  </a:cubicBezTo>
                  <a:cubicBezTo>
                    <a:pt x="210" y="35"/>
                    <a:pt x="207" y="42"/>
                    <a:pt x="201" y="45"/>
                  </a:cubicBezTo>
                  <a:cubicBezTo>
                    <a:pt x="199" y="46"/>
                    <a:pt x="196" y="47"/>
                    <a:pt x="194" y="47"/>
                  </a:cubicBezTo>
                  <a:cubicBezTo>
                    <a:pt x="168" y="52"/>
                    <a:pt x="142" y="57"/>
                    <a:pt x="116" y="62"/>
                  </a:cubicBezTo>
                  <a:cubicBezTo>
                    <a:pt x="111" y="62"/>
                    <a:pt x="108" y="65"/>
                    <a:pt x="107" y="70"/>
                  </a:cubicBezTo>
                  <a:cubicBezTo>
                    <a:pt x="104" y="79"/>
                    <a:pt x="101" y="88"/>
                    <a:pt x="97" y="97"/>
                  </a:cubicBezTo>
                  <a:cubicBezTo>
                    <a:pt x="95" y="103"/>
                    <a:pt x="90" y="108"/>
                    <a:pt x="86" y="112"/>
                  </a:cubicBezTo>
                  <a:cubicBezTo>
                    <a:pt x="83" y="116"/>
                    <a:pt x="82" y="121"/>
                    <a:pt x="86" y="125"/>
                  </a:cubicBezTo>
                  <a:cubicBezTo>
                    <a:pt x="89" y="128"/>
                    <a:pt x="94" y="128"/>
                    <a:pt x="98" y="125"/>
                  </a:cubicBezTo>
                  <a:cubicBezTo>
                    <a:pt x="105" y="118"/>
                    <a:pt x="111" y="109"/>
                    <a:pt x="115" y="100"/>
                  </a:cubicBezTo>
                  <a:cubicBezTo>
                    <a:pt x="117" y="93"/>
                    <a:pt x="119" y="87"/>
                    <a:pt x="122" y="80"/>
                  </a:cubicBezTo>
                  <a:cubicBezTo>
                    <a:pt x="122" y="78"/>
                    <a:pt x="123" y="77"/>
                    <a:pt x="125" y="77"/>
                  </a:cubicBezTo>
                  <a:cubicBezTo>
                    <a:pt x="148" y="73"/>
                    <a:pt x="170" y="68"/>
                    <a:pt x="193" y="65"/>
                  </a:cubicBezTo>
                  <a:cubicBezTo>
                    <a:pt x="200" y="63"/>
                    <a:pt x="208" y="64"/>
                    <a:pt x="215" y="64"/>
                  </a:cubicBezTo>
                  <a:cubicBezTo>
                    <a:pt x="253" y="64"/>
                    <a:pt x="291" y="64"/>
                    <a:pt x="329" y="64"/>
                  </a:cubicBezTo>
                  <a:cubicBezTo>
                    <a:pt x="335" y="64"/>
                    <a:pt x="338" y="66"/>
                    <a:pt x="341" y="71"/>
                  </a:cubicBezTo>
                  <a:cubicBezTo>
                    <a:pt x="343" y="76"/>
                    <a:pt x="342" y="83"/>
                    <a:pt x="338" y="86"/>
                  </a:cubicBezTo>
                  <a:cubicBezTo>
                    <a:pt x="336" y="88"/>
                    <a:pt x="333" y="89"/>
                    <a:pt x="330" y="89"/>
                  </a:cubicBezTo>
                  <a:cubicBezTo>
                    <a:pt x="300" y="89"/>
                    <a:pt x="269" y="89"/>
                    <a:pt x="238" y="89"/>
                  </a:cubicBezTo>
                  <a:cubicBezTo>
                    <a:pt x="214" y="89"/>
                    <a:pt x="191" y="89"/>
                    <a:pt x="167" y="89"/>
                  </a:cubicBezTo>
                  <a:cubicBezTo>
                    <a:pt x="151" y="89"/>
                    <a:pt x="140" y="97"/>
                    <a:pt x="138" y="112"/>
                  </a:cubicBezTo>
                  <a:cubicBezTo>
                    <a:pt x="135" y="123"/>
                    <a:pt x="138" y="133"/>
                    <a:pt x="147" y="141"/>
                  </a:cubicBezTo>
                  <a:cubicBezTo>
                    <a:pt x="147" y="141"/>
                    <a:pt x="148" y="142"/>
                    <a:pt x="148" y="142"/>
                  </a:cubicBezTo>
                  <a:cubicBezTo>
                    <a:pt x="140" y="158"/>
                    <a:pt x="145" y="174"/>
                    <a:pt x="156" y="182"/>
                  </a:cubicBezTo>
                  <a:cubicBezTo>
                    <a:pt x="152" y="189"/>
                    <a:pt x="150" y="198"/>
                    <a:pt x="153" y="206"/>
                  </a:cubicBezTo>
                  <a:cubicBezTo>
                    <a:pt x="149" y="207"/>
                    <a:pt x="145" y="207"/>
                    <a:pt x="141" y="207"/>
                  </a:cubicBezTo>
                  <a:cubicBezTo>
                    <a:pt x="122" y="208"/>
                    <a:pt x="103" y="209"/>
                    <a:pt x="84" y="209"/>
                  </a:cubicBezTo>
                  <a:cubicBezTo>
                    <a:pt x="79" y="210"/>
                    <a:pt x="75" y="209"/>
                    <a:pt x="71" y="209"/>
                  </a:cubicBezTo>
                  <a:cubicBezTo>
                    <a:pt x="62" y="208"/>
                    <a:pt x="56" y="203"/>
                    <a:pt x="52" y="196"/>
                  </a:cubicBezTo>
                  <a:cubicBezTo>
                    <a:pt x="50" y="193"/>
                    <a:pt x="49" y="191"/>
                    <a:pt x="48" y="189"/>
                  </a:cubicBezTo>
                  <a:cubicBezTo>
                    <a:pt x="46" y="184"/>
                    <a:pt x="41" y="183"/>
                    <a:pt x="37" y="184"/>
                  </a:cubicBezTo>
                  <a:cubicBezTo>
                    <a:pt x="33" y="186"/>
                    <a:pt x="31" y="190"/>
                    <a:pt x="33" y="195"/>
                  </a:cubicBezTo>
                  <a:cubicBezTo>
                    <a:pt x="33" y="196"/>
                    <a:pt x="33" y="197"/>
                    <a:pt x="34" y="198"/>
                  </a:cubicBezTo>
                  <a:cubicBezTo>
                    <a:pt x="22" y="199"/>
                    <a:pt x="11" y="200"/>
                    <a:pt x="0" y="201"/>
                  </a:cubicBezTo>
                  <a:cubicBezTo>
                    <a:pt x="0" y="207"/>
                    <a:pt x="0" y="213"/>
                    <a:pt x="0" y="219"/>
                  </a:cubicBezTo>
                  <a:cubicBezTo>
                    <a:pt x="14" y="217"/>
                    <a:pt x="27" y="216"/>
                    <a:pt x="41" y="214"/>
                  </a:cubicBezTo>
                  <a:cubicBezTo>
                    <a:pt x="42" y="214"/>
                    <a:pt x="45" y="214"/>
                    <a:pt x="46" y="215"/>
                  </a:cubicBezTo>
                  <a:cubicBezTo>
                    <a:pt x="55" y="223"/>
                    <a:pt x="66" y="227"/>
                    <a:pt x="78" y="226"/>
                  </a:cubicBezTo>
                  <a:cubicBezTo>
                    <a:pt x="98" y="226"/>
                    <a:pt x="118" y="224"/>
                    <a:pt x="139" y="224"/>
                  </a:cubicBezTo>
                  <a:cubicBezTo>
                    <a:pt x="151" y="224"/>
                    <a:pt x="163" y="222"/>
                    <a:pt x="176" y="224"/>
                  </a:cubicBezTo>
                  <a:cubicBezTo>
                    <a:pt x="192" y="226"/>
                    <a:pt x="209" y="227"/>
                    <a:pt x="225" y="227"/>
                  </a:cubicBezTo>
                  <a:cubicBezTo>
                    <a:pt x="242" y="228"/>
                    <a:pt x="255" y="213"/>
                    <a:pt x="252" y="196"/>
                  </a:cubicBezTo>
                  <a:cubicBezTo>
                    <a:pt x="252" y="193"/>
                    <a:pt x="251" y="190"/>
                    <a:pt x="250" y="187"/>
                  </a:cubicBezTo>
                  <a:cubicBezTo>
                    <a:pt x="258" y="184"/>
                    <a:pt x="263" y="177"/>
                    <a:pt x="265" y="169"/>
                  </a:cubicBezTo>
                  <a:cubicBezTo>
                    <a:pt x="268" y="160"/>
                    <a:pt x="266" y="152"/>
                    <a:pt x="262" y="145"/>
                  </a:cubicBezTo>
                  <a:cubicBezTo>
                    <a:pt x="278" y="136"/>
                    <a:pt x="282" y="123"/>
                    <a:pt x="277" y="106"/>
                  </a:cubicBezTo>
                  <a:cubicBezTo>
                    <a:pt x="279" y="106"/>
                    <a:pt x="280" y="106"/>
                    <a:pt x="282" y="106"/>
                  </a:cubicBezTo>
                  <a:cubicBezTo>
                    <a:pt x="299" y="106"/>
                    <a:pt x="315" y="106"/>
                    <a:pt x="332" y="106"/>
                  </a:cubicBezTo>
                  <a:cubicBezTo>
                    <a:pt x="339" y="106"/>
                    <a:pt x="345" y="103"/>
                    <a:pt x="350" y="98"/>
                  </a:cubicBezTo>
                  <a:cubicBezTo>
                    <a:pt x="358" y="90"/>
                    <a:pt x="361" y="76"/>
                    <a:pt x="356" y="64"/>
                  </a:cubicBezTo>
                  <a:close/>
                  <a:moveTo>
                    <a:pt x="236" y="201"/>
                  </a:moveTo>
                  <a:cubicBezTo>
                    <a:pt x="235" y="207"/>
                    <a:pt x="230" y="211"/>
                    <a:pt x="223" y="211"/>
                  </a:cubicBezTo>
                  <a:cubicBezTo>
                    <a:pt x="209" y="210"/>
                    <a:pt x="194" y="209"/>
                    <a:pt x="180" y="208"/>
                  </a:cubicBezTo>
                  <a:cubicBezTo>
                    <a:pt x="173" y="208"/>
                    <a:pt x="169" y="204"/>
                    <a:pt x="168" y="198"/>
                  </a:cubicBezTo>
                  <a:cubicBezTo>
                    <a:pt x="168" y="190"/>
                    <a:pt x="173" y="186"/>
                    <a:pt x="181" y="186"/>
                  </a:cubicBezTo>
                  <a:cubicBezTo>
                    <a:pt x="196" y="187"/>
                    <a:pt x="210" y="188"/>
                    <a:pt x="225" y="189"/>
                  </a:cubicBezTo>
                  <a:cubicBezTo>
                    <a:pt x="232" y="190"/>
                    <a:pt x="236" y="195"/>
                    <a:pt x="236" y="201"/>
                  </a:cubicBezTo>
                  <a:close/>
                  <a:moveTo>
                    <a:pt x="249" y="162"/>
                  </a:moveTo>
                  <a:cubicBezTo>
                    <a:pt x="249" y="169"/>
                    <a:pt x="245" y="172"/>
                    <a:pt x="238" y="172"/>
                  </a:cubicBezTo>
                  <a:cubicBezTo>
                    <a:pt x="227" y="172"/>
                    <a:pt x="216" y="171"/>
                    <a:pt x="205" y="171"/>
                  </a:cubicBezTo>
                  <a:cubicBezTo>
                    <a:pt x="194" y="170"/>
                    <a:pt x="183" y="170"/>
                    <a:pt x="172" y="169"/>
                  </a:cubicBezTo>
                  <a:cubicBezTo>
                    <a:pt x="163" y="169"/>
                    <a:pt x="158" y="162"/>
                    <a:pt x="162" y="154"/>
                  </a:cubicBezTo>
                  <a:cubicBezTo>
                    <a:pt x="163" y="150"/>
                    <a:pt x="166" y="148"/>
                    <a:pt x="170" y="148"/>
                  </a:cubicBezTo>
                  <a:cubicBezTo>
                    <a:pt x="193" y="148"/>
                    <a:pt x="216" y="149"/>
                    <a:pt x="239" y="149"/>
                  </a:cubicBezTo>
                  <a:cubicBezTo>
                    <a:pt x="246" y="150"/>
                    <a:pt x="250" y="155"/>
                    <a:pt x="249" y="162"/>
                  </a:cubicBezTo>
                  <a:close/>
                  <a:moveTo>
                    <a:pt x="250" y="130"/>
                  </a:moveTo>
                  <a:cubicBezTo>
                    <a:pt x="243" y="130"/>
                    <a:pt x="235" y="130"/>
                    <a:pt x="227" y="130"/>
                  </a:cubicBezTo>
                  <a:cubicBezTo>
                    <a:pt x="220" y="130"/>
                    <a:pt x="214" y="130"/>
                    <a:pt x="207" y="130"/>
                  </a:cubicBezTo>
                  <a:cubicBezTo>
                    <a:pt x="194" y="130"/>
                    <a:pt x="180" y="130"/>
                    <a:pt x="166" y="130"/>
                  </a:cubicBezTo>
                  <a:cubicBezTo>
                    <a:pt x="157" y="130"/>
                    <a:pt x="152" y="123"/>
                    <a:pt x="154" y="114"/>
                  </a:cubicBezTo>
                  <a:cubicBezTo>
                    <a:pt x="156" y="109"/>
                    <a:pt x="160" y="106"/>
                    <a:pt x="167" y="106"/>
                  </a:cubicBezTo>
                  <a:cubicBezTo>
                    <a:pt x="192" y="106"/>
                    <a:pt x="218" y="106"/>
                    <a:pt x="243" y="106"/>
                  </a:cubicBezTo>
                  <a:cubicBezTo>
                    <a:pt x="245" y="106"/>
                    <a:pt x="248" y="106"/>
                    <a:pt x="250" y="106"/>
                  </a:cubicBezTo>
                  <a:cubicBezTo>
                    <a:pt x="257" y="106"/>
                    <a:pt x="263" y="111"/>
                    <a:pt x="263" y="118"/>
                  </a:cubicBezTo>
                  <a:cubicBezTo>
                    <a:pt x="263" y="124"/>
                    <a:pt x="258" y="130"/>
                    <a:pt x="250" y="13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pic>
        <p:nvPicPr>
          <p:cNvPr id="90" name="Graphic 89" descr="Upward trend with solid fill">
            <a:extLst>
              <a:ext uri="{FF2B5EF4-FFF2-40B4-BE49-F238E27FC236}">
                <a16:creationId xmlns:a16="http://schemas.microsoft.com/office/drawing/2014/main" id="{CF4F3A20-2F41-6C29-F30A-B0C619A0A4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78687" y="2154320"/>
            <a:ext cx="596548" cy="596548"/>
          </a:xfrm>
          <a:prstGeom prst="rect">
            <a:avLst/>
          </a:prstGeom>
        </p:spPr>
      </p:pic>
      <p:grpSp>
        <p:nvGrpSpPr>
          <p:cNvPr id="5" name="Group 4">
            <a:extLst>
              <a:ext uri="{FF2B5EF4-FFF2-40B4-BE49-F238E27FC236}">
                <a16:creationId xmlns:a16="http://schemas.microsoft.com/office/drawing/2014/main" id="{D1B81D41-30F7-B1CF-4047-B5DF1B4C3DE8}"/>
              </a:ext>
            </a:extLst>
          </p:cNvPr>
          <p:cNvGrpSpPr/>
          <p:nvPr/>
        </p:nvGrpSpPr>
        <p:grpSpPr>
          <a:xfrm>
            <a:off x="462636" y="2093211"/>
            <a:ext cx="748870" cy="748868"/>
            <a:chOff x="462636" y="2093211"/>
            <a:chExt cx="748870" cy="748868"/>
          </a:xfrm>
        </p:grpSpPr>
        <p:sp>
          <p:nvSpPr>
            <p:cNvPr id="47" name="Oval 46">
              <a:extLst>
                <a:ext uri="{FF2B5EF4-FFF2-40B4-BE49-F238E27FC236}">
                  <a16:creationId xmlns:a16="http://schemas.microsoft.com/office/drawing/2014/main" id="{8C53A014-2B7F-E27B-440A-DCE518732EDC}"/>
                </a:ext>
              </a:extLst>
            </p:cNvPr>
            <p:cNvSpPr/>
            <p:nvPr/>
          </p:nvSpPr>
          <p:spPr>
            <a:xfrm>
              <a:off x="462636" y="2093211"/>
              <a:ext cx="748870" cy="74886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Light"/>
                <a:ea typeface="+mn-ea"/>
                <a:cs typeface="+mn-cs"/>
              </a:endParaRPr>
            </a:p>
          </p:txBody>
        </p:sp>
        <p:pic>
          <p:nvPicPr>
            <p:cNvPr id="92" name="Graphic 91" descr="Heart organ with solid fill">
              <a:extLst>
                <a:ext uri="{FF2B5EF4-FFF2-40B4-BE49-F238E27FC236}">
                  <a16:creationId xmlns:a16="http://schemas.microsoft.com/office/drawing/2014/main" id="{ED3E5699-F6F0-9D6E-42E1-66BE87AA346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4296" y="2122237"/>
              <a:ext cx="646329" cy="646329"/>
            </a:xfrm>
            <a:prstGeom prst="rect">
              <a:avLst/>
            </a:prstGeom>
          </p:spPr>
        </p:pic>
      </p:grpSp>
      <p:pic>
        <p:nvPicPr>
          <p:cNvPr id="94" name="Graphic 93" descr="Exponential Graph with solid fill">
            <a:extLst>
              <a:ext uri="{FF2B5EF4-FFF2-40B4-BE49-F238E27FC236}">
                <a16:creationId xmlns:a16="http://schemas.microsoft.com/office/drawing/2014/main" id="{CFA3E490-6C1D-CDB7-76CD-3FA0F238C20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54178" y="2175968"/>
            <a:ext cx="606922" cy="606922"/>
          </a:xfrm>
          <a:prstGeom prst="rect">
            <a:avLst/>
          </a:prstGeom>
        </p:spPr>
      </p:pic>
      <p:sp>
        <p:nvSpPr>
          <p:cNvPr id="4" name="TextBox 3">
            <a:extLst>
              <a:ext uri="{FF2B5EF4-FFF2-40B4-BE49-F238E27FC236}">
                <a16:creationId xmlns:a16="http://schemas.microsoft.com/office/drawing/2014/main" id="{A375338C-2F53-387B-4FB2-868CE5DAF5BF}"/>
              </a:ext>
            </a:extLst>
          </p:cNvPr>
          <p:cNvSpPr txBox="1"/>
          <p:nvPr/>
        </p:nvSpPr>
        <p:spPr>
          <a:xfrm>
            <a:off x="1417739" y="6433153"/>
            <a:ext cx="10276514" cy="215444"/>
          </a:xfrm>
          <a:prstGeom prst="rect">
            <a:avLst/>
          </a:prstGeom>
          <a:noFill/>
        </p:spPr>
        <p:txBody>
          <a:bodyPr wrap="square" rtlCol="0">
            <a:spAutoFit/>
          </a:bodyPr>
          <a:lstStyle/>
          <a:p>
            <a:r>
              <a:rPr lang="en-US" sz="800" dirty="0"/>
              <a:t>Apo B, apolipoprotein; HbA1c, hemoglobin A1c; HDL, high-density lipoprotein; NAFLD, non-alcoholic fatty liver disease; OGTT, oral glucose tolerance testing; TG, triglyceride. </a:t>
            </a:r>
          </a:p>
        </p:txBody>
      </p:sp>
    </p:spTree>
    <p:extLst>
      <p:ext uri="{BB962C8B-B14F-4D97-AF65-F5344CB8AC3E}">
        <p14:creationId xmlns:p14="http://schemas.microsoft.com/office/powerpoint/2010/main" val="2777096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68E4D2-1481-9E40-F091-316D79DAF95F}"/>
              </a:ext>
            </a:extLst>
          </p:cNvPr>
          <p:cNvSpPr>
            <a:spLocks noGrp="1"/>
          </p:cNvSpPr>
          <p:nvPr>
            <p:ph type="sldNum" sz="quarter" idx="10"/>
          </p:nvPr>
        </p:nvSpPr>
        <p:spPr/>
        <p:txBody>
          <a:bodyPr/>
          <a:lstStyle/>
          <a:p>
            <a:fld id="{84E72597-5FA9-473E-9DF2-B958DF9446F5}" type="slidenum">
              <a:rPr lang="fr-FR" smtClean="0"/>
              <a:pPr/>
              <a:t>19</a:t>
            </a:fld>
            <a:endParaRPr lang="fr-FR" dirty="0"/>
          </a:p>
        </p:txBody>
      </p:sp>
      <p:sp>
        <p:nvSpPr>
          <p:cNvPr id="3" name="Title 2">
            <a:extLst>
              <a:ext uri="{FF2B5EF4-FFF2-40B4-BE49-F238E27FC236}">
                <a16:creationId xmlns:a16="http://schemas.microsoft.com/office/drawing/2014/main" id="{31BCE111-091B-EA05-5698-787A315D5042}"/>
              </a:ext>
            </a:extLst>
          </p:cNvPr>
          <p:cNvSpPr>
            <a:spLocks noGrp="1"/>
          </p:cNvSpPr>
          <p:nvPr>
            <p:ph type="title"/>
          </p:nvPr>
        </p:nvSpPr>
        <p:spPr>
          <a:xfrm>
            <a:off x="401351" y="209403"/>
            <a:ext cx="11362660" cy="824841"/>
          </a:xfrm>
        </p:spPr>
        <p:txBody>
          <a:bodyPr/>
          <a:lstStyle/>
          <a:p>
            <a:r>
              <a:rPr lang="en-US" dirty="0"/>
              <a:t>Diagnosis of MAFLD allows for the identification of cardiometabolic high-risk populations</a:t>
            </a:r>
          </a:p>
        </p:txBody>
      </p:sp>
      <p:pic>
        <p:nvPicPr>
          <p:cNvPr id="4" name="Obraz 25">
            <a:extLst>
              <a:ext uri="{FF2B5EF4-FFF2-40B4-BE49-F238E27FC236}">
                <a16:creationId xmlns:a16="http://schemas.microsoft.com/office/drawing/2014/main" id="{C8B76B20-1866-C17D-8136-58F6CA0BC0FB}"/>
              </a:ext>
            </a:extLst>
          </p:cNvPr>
          <p:cNvPicPr>
            <a:picLocks noChangeAspect="1"/>
          </p:cNvPicPr>
          <p:nvPr/>
        </p:nvPicPr>
        <p:blipFill>
          <a:blip r:embed="rId2"/>
          <a:stretch>
            <a:fillRect/>
          </a:stretch>
        </p:blipFill>
        <p:spPr>
          <a:xfrm>
            <a:off x="2831730" y="1100669"/>
            <a:ext cx="7072512" cy="4939404"/>
          </a:xfrm>
          <a:prstGeom prst="rect">
            <a:avLst/>
          </a:prstGeom>
          <a:effectLst>
            <a:outerShdw blurRad="50800" dist="38100" dir="10800000" algn="r" rotWithShape="0">
              <a:prstClr val="black">
                <a:alpha val="40000"/>
              </a:prstClr>
            </a:outerShdw>
          </a:effectLst>
        </p:spPr>
      </p:pic>
      <p:sp>
        <p:nvSpPr>
          <p:cNvPr id="5" name="TextBox 4">
            <a:extLst>
              <a:ext uri="{FF2B5EF4-FFF2-40B4-BE49-F238E27FC236}">
                <a16:creationId xmlns:a16="http://schemas.microsoft.com/office/drawing/2014/main" id="{4806CE42-505B-6141-B918-2F2A98026E85}"/>
              </a:ext>
            </a:extLst>
          </p:cNvPr>
          <p:cNvSpPr txBox="1"/>
          <p:nvPr/>
        </p:nvSpPr>
        <p:spPr>
          <a:xfrm>
            <a:off x="1487497" y="6413478"/>
            <a:ext cx="10276514" cy="461665"/>
          </a:xfrm>
          <a:prstGeom prst="rect">
            <a:avLst/>
          </a:prstGeom>
          <a:noFill/>
        </p:spPr>
        <p:txBody>
          <a:bodyPr wrap="square" rtlCol="0">
            <a:spAutoFit/>
          </a:bodyPr>
          <a:lstStyle/>
          <a:p>
            <a:r>
              <a:rPr lang="en-GB" sz="800" dirty="0"/>
              <a:t>In this study n = 9,584,399 participants (48.5% male) aged 40-64 years between 2009 and 2010 for cross-sectional analyses of the prevalence and characteristics of NAFLD and MAFLD. </a:t>
            </a:r>
            <a:endParaRPr lang="en-US" sz="800" dirty="0"/>
          </a:p>
          <a:p>
            <a:r>
              <a:rPr lang="en-US" sz="800" dirty="0"/>
              <a:t>FLD, fatty liver disease; MAFLD, metabolic dysfunction-associated fatty liver disease; NAFLD, non-alcoholic fatty liver disease.</a:t>
            </a:r>
          </a:p>
          <a:p>
            <a:r>
              <a:rPr lang="en-US" sz="800" dirty="0"/>
              <a:t>Image and included figures taken from Lee H, et al. Clin Gastroenterol Hepatol. 2021;10:2138–2147.</a:t>
            </a:r>
          </a:p>
        </p:txBody>
      </p:sp>
    </p:spTree>
    <p:extLst>
      <p:ext uri="{BB962C8B-B14F-4D97-AF65-F5344CB8AC3E}">
        <p14:creationId xmlns:p14="http://schemas.microsoft.com/office/powerpoint/2010/main" val="1590463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D8E2E-53E8-AF0E-7988-417B37577DE3}"/>
              </a:ext>
            </a:extLst>
          </p:cNvPr>
          <p:cNvSpPr>
            <a:spLocks noGrp="1"/>
          </p:cNvSpPr>
          <p:nvPr>
            <p:ph type="title"/>
          </p:nvPr>
        </p:nvSpPr>
        <p:spPr/>
        <p:txBody>
          <a:bodyPr/>
          <a:lstStyle/>
          <a:p>
            <a:r>
              <a:rPr lang="en-ZA" dirty="0"/>
              <a:t>Disclosures</a:t>
            </a:r>
          </a:p>
        </p:txBody>
      </p:sp>
      <p:sp>
        <p:nvSpPr>
          <p:cNvPr id="4" name="Slide Number Placeholder 3">
            <a:extLst>
              <a:ext uri="{FF2B5EF4-FFF2-40B4-BE49-F238E27FC236}">
                <a16:creationId xmlns:a16="http://schemas.microsoft.com/office/drawing/2014/main" id="{9B980696-4323-E936-36A3-BAB52BAC2286}"/>
              </a:ext>
            </a:extLst>
          </p:cNvPr>
          <p:cNvSpPr>
            <a:spLocks noGrp="1"/>
          </p:cNvSpPr>
          <p:nvPr>
            <p:ph type="sldNum" sz="quarter" idx="12"/>
          </p:nvPr>
        </p:nvSpPr>
        <p:spPr/>
        <p:txBody>
          <a:bodyPr/>
          <a:lstStyle/>
          <a:p>
            <a:fld id="{CEC4EF0E-246F-4140-862C-D670971C4B03}" type="slidenum">
              <a:rPr lang="fr-FR" smtClean="0"/>
              <a:pPr/>
              <a:t>2</a:t>
            </a:fld>
            <a:endParaRPr lang="fr-FR" dirty="0"/>
          </a:p>
        </p:txBody>
      </p:sp>
      <p:sp>
        <p:nvSpPr>
          <p:cNvPr id="6" name="Content Placeholder 2">
            <a:extLst>
              <a:ext uri="{FF2B5EF4-FFF2-40B4-BE49-F238E27FC236}">
                <a16:creationId xmlns:a16="http://schemas.microsoft.com/office/drawing/2014/main" id="{F848FC2D-1751-4ACD-87BA-B6BF8DB19910}"/>
              </a:ext>
            </a:extLst>
          </p:cNvPr>
          <p:cNvSpPr txBox="1">
            <a:spLocks/>
          </p:cNvSpPr>
          <p:nvPr/>
        </p:nvSpPr>
        <p:spPr>
          <a:xfrm>
            <a:off x="426093" y="1470126"/>
            <a:ext cx="11362660" cy="374461"/>
          </a:xfrm>
          <a:prstGeom prst="rect">
            <a:avLst/>
          </a:prstGeom>
        </p:spPr>
        <p:txBody>
          <a:bodyPr vert="horz" wrap="square" lIns="91440" tIns="45720" rIns="91440" bIns="45720" rtlCol="0">
            <a:sp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Lecture honoraria from </a:t>
            </a:r>
            <a:r>
              <a:rPr lang="en-GB" dirty="0" err="1"/>
              <a:t>Sanofi</a:t>
            </a:r>
            <a:r>
              <a:rPr lang="en-GB" dirty="0"/>
              <a:t> and </a:t>
            </a:r>
            <a:r>
              <a:rPr lang="en-GB" dirty="0" err="1"/>
              <a:t>ProMed</a:t>
            </a:r>
            <a:endParaRPr lang="en-US" sz="1800" dirty="0"/>
          </a:p>
        </p:txBody>
      </p:sp>
    </p:spTree>
    <p:extLst>
      <p:ext uri="{BB962C8B-B14F-4D97-AF65-F5344CB8AC3E}">
        <p14:creationId xmlns:p14="http://schemas.microsoft.com/office/powerpoint/2010/main" val="2859237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FE7674-6244-4437-9AB0-7E2C3B686BC9}"/>
              </a:ext>
            </a:extLst>
          </p:cNvPr>
          <p:cNvSpPr>
            <a:spLocks noGrp="1"/>
          </p:cNvSpPr>
          <p:nvPr>
            <p:ph type="sldNum" sz="quarter" idx="10"/>
          </p:nvPr>
        </p:nvSpPr>
        <p:spPr/>
        <p:txBody>
          <a:bodyPr/>
          <a:lstStyle/>
          <a:p>
            <a:fld id="{84E72597-5FA9-473E-9DF2-B958DF9446F5}" type="slidenum">
              <a:rPr lang="fr-FR" smtClean="0"/>
              <a:pPr/>
              <a:t>20</a:t>
            </a:fld>
            <a:endParaRPr lang="fr-FR" dirty="0"/>
          </a:p>
        </p:txBody>
      </p:sp>
      <p:sp>
        <p:nvSpPr>
          <p:cNvPr id="3" name="Title 2">
            <a:extLst>
              <a:ext uri="{FF2B5EF4-FFF2-40B4-BE49-F238E27FC236}">
                <a16:creationId xmlns:a16="http://schemas.microsoft.com/office/drawing/2014/main" id="{A264031F-8909-C18D-ECDB-F082FDDB9F37}"/>
              </a:ext>
            </a:extLst>
          </p:cNvPr>
          <p:cNvSpPr>
            <a:spLocks noGrp="1"/>
          </p:cNvSpPr>
          <p:nvPr>
            <p:ph type="title"/>
          </p:nvPr>
        </p:nvSpPr>
        <p:spPr/>
        <p:txBody>
          <a:bodyPr/>
          <a:lstStyle/>
          <a:p>
            <a:r>
              <a:rPr lang="en-US" dirty="0"/>
              <a:t>Management of cardiometabolic risk factors </a:t>
            </a:r>
          </a:p>
        </p:txBody>
      </p:sp>
      <p:pic>
        <p:nvPicPr>
          <p:cNvPr id="7" name="Picture 6">
            <a:extLst>
              <a:ext uri="{FF2B5EF4-FFF2-40B4-BE49-F238E27FC236}">
                <a16:creationId xmlns:a16="http://schemas.microsoft.com/office/drawing/2014/main" id="{C7B93C94-79F0-98DD-2006-695857684F51}"/>
              </a:ext>
            </a:extLst>
          </p:cNvPr>
          <p:cNvPicPr>
            <a:picLocks noChangeAspect="1"/>
          </p:cNvPicPr>
          <p:nvPr/>
        </p:nvPicPr>
        <p:blipFill>
          <a:blip r:embed="rId2"/>
          <a:stretch>
            <a:fillRect/>
          </a:stretch>
        </p:blipFill>
        <p:spPr>
          <a:xfrm>
            <a:off x="1226518" y="1206445"/>
            <a:ext cx="9738963" cy="4445110"/>
          </a:xfrm>
          <a:prstGeom prst="rect">
            <a:avLst/>
          </a:prstGeom>
        </p:spPr>
      </p:pic>
      <p:sp>
        <p:nvSpPr>
          <p:cNvPr id="9" name="TextBox 8">
            <a:extLst>
              <a:ext uri="{FF2B5EF4-FFF2-40B4-BE49-F238E27FC236}">
                <a16:creationId xmlns:a16="http://schemas.microsoft.com/office/drawing/2014/main" id="{D271365B-EAE4-D2F7-17D3-5B2C3FD289D0}"/>
              </a:ext>
            </a:extLst>
          </p:cNvPr>
          <p:cNvSpPr txBox="1"/>
          <p:nvPr/>
        </p:nvSpPr>
        <p:spPr>
          <a:xfrm>
            <a:off x="1417739" y="6433153"/>
            <a:ext cx="10276514" cy="338554"/>
          </a:xfrm>
          <a:prstGeom prst="rect">
            <a:avLst/>
          </a:prstGeom>
          <a:noFill/>
        </p:spPr>
        <p:txBody>
          <a:bodyPr wrap="square" rtlCol="0">
            <a:spAutoFit/>
          </a:bodyPr>
          <a:lstStyle/>
          <a:p>
            <a:r>
              <a:rPr lang="en-US" sz="800" dirty="0" err="1"/>
              <a:t>ACEi</a:t>
            </a:r>
            <a:r>
              <a:rPr lang="en-US" sz="800" dirty="0"/>
              <a:t>, angiotensin-converting enzyme inhibitor; CVD, cardiovascular disease; GLP-1RA. Glucagon like peptide-1 receptor agonist; NASH, non-alcoholic steatohepatitis; SGLT2i; sodium-glucose co-transporter-2 inhibitor.</a:t>
            </a:r>
          </a:p>
          <a:p>
            <a:r>
              <a:rPr lang="en-US" sz="800" dirty="0" err="1"/>
              <a:t>Manikat</a:t>
            </a:r>
            <a:r>
              <a:rPr lang="en-US" sz="800" dirty="0"/>
              <a:t> R and Nguyen MH Clin Mol Hepatol 2023;29(Suppl):s86–s102.</a:t>
            </a:r>
          </a:p>
        </p:txBody>
      </p:sp>
    </p:spTree>
    <p:extLst>
      <p:ext uri="{BB962C8B-B14F-4D97-AF65-F5344CB8AC3E}">
        <p14:creationId xmlns:p14="http://schemas.microsoft.com/office/powerpoint/2010/main" val="1136828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F50040-EA44-48CC-C870-875717659575}"/>
              </a:ext>
            </a:extLst>
          </p:cNvPr>
          <p:cNvSpPr>
            <a:spLocks noGrp="1"/>
          </p:cNvSpPr>
          <p:nvPr>
            <p:ph type="sldNum" sz="quarter" idx="10"/>
          </p:nvPr>
        </p:nvSpPr>
        <p:spPr/>
        <p:txBody>
          <a:bodyPr/>
          <a:lstStyle/>
          <a:p>
            <a:fld id="{84E72597-5FA9-473E-9DF2-B958DF9446F5}" type="slidenum">
              <a:rPr lang="fr-FR" smtClean="0"/>
              <a:pPr/>
              <a:t>21</a:t>
            </a:fld>
            <a:endParaRPr lang="fr-FR" dirty="0"/>
          </a:p>
        </p:txBody>
      </p:sp>
      <p:sp>
        <p:nvSpPr>
          <p:cNvPr id="3" name="Title 2">
            <a:extLst>
              <a:ext uri="{FF2B5EF4-FFF2-40B4-BE49-F238E27FC236}">
                <a16:creationId xmlns:a16="http://schemas.microsoft.com/office/drawing/2014/main" id="{7E6766EE-09D5-47D6-52FE-94FC5B093A27}"/>
              </a:ext>
            </a:extLst>
          </p:cNvPr>
          <p:cNvSpPr>
            <a:spLocks noGrp="1"/>
          </p:cNvSpPr>
          <p:nvPr>
            <p:ph type="title"/>
          </p:nvPr>
        </p:nvSpPr>
        <p:spPr/>
        <p:txBody>
          <a:bodyPr/>
          <a:lstStyle/>
          <a:p>
            <a:r>
              <a:rPr lang="en-US" dirty="0"/>
              <a:t>Conclusions </a:t>
            </a:r>
          </a:p>
        </p:txBody>
      </p:sp>
      <p:sp>
        <p:nvSpPr>
          <p:cNvPr id="4" name="Rectangle 3">
            <a:extLst>
              <a:ext uri="{FF2B5EF4-FFF2-40B4-BE49-F238E27FC236}">
                <a16:creationId xmlns:a16="http://schemas.microsoft.com/office/drawing/2014/main" id="{67D26217-0547-7D0A-2AF5-EDFD13906E68}"/>
              </a:ext>
            </a:extLst>
          </p:cNvPr>
          <p:cNvSpPr/>
          <p:nvPr/>
        </p:nvSpPr>
        <p:spPr>
          <a:xfrm>
            <a:off x="0" y="1364973"/>
            <a:ext cx="12192000" cy="87060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a:ea typeface="+mn-ea"/>
              <a:cs typeface="+mn-cs"/>
            </a:endParaRPr>
          </a:p>
        </p:txBody>
      </p:sp>
      <p:cxnSp>
        <p:nvCxnSpPr>
          <p:cNvPr id="5" name="Straight Connector 4">
            <a:extLst>
              <a:ext uri="{FF2B5EF4-FFF2-40B4-BE49-F238E27FC236}">
                <a16:creationId xmlns:a16="http://schemas.microsoft.com/office/drawing/2014/main" id="{C00F935C-8165-1178-BB68-7D36CFFB3BCE}"/>
              </a:ext>
            </a:extLst>
          </p:cNvPr>
          <p:cNvCxnSpPr>
            <a:cxnSpLocks/>
          </p:cNvCxnSpPr>
          <p:nvPr/>
        </p:nvCxnSpPr>
        <p:spPr>
          <a:xfrm>
            <a:off x="20470" y="1816100"/>
            <a:ext cx="2001277" cy="0"/>
          </a:xfrm>
          <a:prstGeom prst="line">
            <a:avLst/>
          </a:prstGeom>
          <a:ln w="57150" cap="rnd">
            <a:gradFill flip="none" rotWithShape="1">
              <a:gsLst>
                <a:gs pos="18000">
                  <a:schemeClr val="accent2"/>
                </a:gs>
                <a:gs pos="100000">
                  <a:schemeClr val="tx2"/>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63AAD00-DC8F-674A-558F-65C814000E57}"/>
              </a:ext>
            </a:extLst>
          </p:cNvPr>
          <p:cNvSpPr txBox="1"/>
          <p:nvPr/>
        </p:nvSpPr>
        <p:spPr>
          <a:xfrm>
            <a:off x="1999226" y="1492934"/>
            <a:ext cx="9764785" cy="707886"/>
          </a:xfrm>
          <a:prstGeom prst="rect">
            <a:avLst/>
          </a:prstGeom>
          <a:noFill/>
        </p:spPr>
        <p:txBody>
          <a:bodyPr wrap="square" rtlCol="0">
            <a:spAutoFit/>
          </a:bodyPr>
          <a:lstStyle/>
          <a:p>
            <a:r>
              <a:rPr lang="en-US" sz="2000" dirty="0"/>
              <a:t>NAFLD is a multi-system disease that increases risk of T2DM and CVD due to insulin resistance and atherogenic lipoprotein phenotype</a:t>
            </a:r>
          </a:p>
        </p:txBody>
      </p:sp>
      <p:sp>
        <p:nvSpPr>
          <p:cNvPr id="7" name="Oval 6">
            <a:extLst>
              <a:ext uri="{FF2B5EF4-FFF2-40B4-BE49-F238E27FC236}">
                <a16:creationId xmlns:a16="http://schemas.microsoft.com/office/drawing/2014/main" id="{AD526C72-9B7D-797D-312E-AAC1D839F10A}"/>
              </a:ext>
            </a:extLst>
          </p:cNvPr>
          <p:cNvSpPr/>
          <p:nvPr/>
        </p:nvSpPr>
        <p:spPr>
          <a:xfrm>
            <a:off x="503150" y="1364971"/>
            <a:ext cx="914590" cy="870609"/>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a:extLst>
              <a:ext uri="{FF2B5EF4-FFF2-40B4-BE49-F238E27FC236}">
                <a16:creationId xmlns:a16="http://schemas.microsoft.com/office/drawing/2014/main" id="{E864D9F6-DC6B-8F65-CD8D-17DA419092AD}"/>
              </a:ext>
            </a:extLst>
          </p:cNvPr>
          <p:cNvSpPr/>
          <p:nvPr/>
        </p:nvSpPr>
        <p:spPr>
          <a:xfrm>
            <a:off x="0" y="2572100"/>
            <a:ext cx="12192000" cy="87060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Rectangle 10">
            <a:extLst>
              <a:ext uri="{FF2B5EF4-FFF2-40B4-BE49-F238E27FC236}">
                <a16:creationId xmlns:a16="http://schemas.microsoft.com/office/drawing/2014/main" id="{B0C110C9-0D74-EEC7-93A7-0E77C91B2AFE}"/>
              </a:ext>
            </a:extLst>
          </p:cNvPr>
          <p:cNvSpPr/>
          <p:nvPr/>
        </p:nvSpPr>
        <p:spPr>
          <a:xfrm>
            <a:off x="-25943" y="3847759"/>
            <a:ext cx="12217943" cy="87060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a:ea typeface="+mn-ea"/>
              <a:cs typeface="+mn-cs"/>
            </a:endParaRPr>
          </a:p>
        </p:txBody>
      </p:sp>
      <p:cxnSp>
        <p:nvCxnSpPr>
          <p:cNvPr id="12" name="Straight Connector 11">
            <a:extLst>
              <a:ext uri="{FF2B5EF4-FFF2-40B4-BE49-F238E27FC236}">
                <a16:creationId xmlns:a16="http://schemas.microsoft.com/office/drawing/2014/main" id="{C28F2BA4-EC7D-BBD7-5675-7E99E2FF064C}"/>
              </a:ext>
            </a:extLst>
          </p:cNvPr>
          <p:cNvCxnSpPr>
            <a:cxnSpLocks/>
          </p:cNvCxnSpPr>
          <p:nvPr/>
        </p:nvCxnSpPr>
        <p:spPr>
          <a:xfrm>
            <a:off x="20470" y="3007404"/>
            <a:ext cx="2001277" cy="0"/>
          </a:xfrm>
          <a:prstGeom prst="line">
            <a:avLst/>
          </a:prstGeom>
          <a:ln w="57150" cap="rnd">
            <a:gradFill flip="none" rotWithShape="1">
              <a:gsLst>
                <a:gs pos="18000">
                  <a:schemeClr val="accent2"/>
                </a:gs>
                <a:gs pos="100000">
                  <a:schemeClr val="tx2"/>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71DF876-C84B-8C8C-F2F7-D9FFCD2B31C7}"/>
              </a:ext>
            </a:extLst>
          </p:cNvPr>
          <p:cNvCxnSpPr>
            <a:cxnSpLocks/>
          </p:cNvCxnSpPr>
          <p:nvPr/>
        </p:nvCxnSpPr>
        <p:spPr>
          <a:xfrm>
            <a:off x="55235" y="4264538"/>
            <a:ext cx="2001277" cy="0"/>
          </a:xfrm>
          <a:prstGeom prst="line">
            <a:avLst/>
          </a:prstGeom>
          <a:ln w="57150" cap="rnd">
            <a:gradFill flip="none" rotWithShape="1">
              <a:gsLst>
                <a:gs pos="18000">
                  <a:schemeClr val="accent2"/>
                </a:gs>
                <a:gs pos="100000">
                  <a:schemeClr val="tx2"/>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9C61C40-8C3D-C60D-F104-C9F3252BBAB1}"/>
              </a:ext>
            </a:extLst>
          </p:cNvPr>
          <p:cNvSpPr txBox="1"/>
          <p:nvPr/>
        </p:nvSpPr>
        <p:spPr>
          <a:xfrm>
            <a:off x="2008518" y="2790076"/>
            <a:ext cx="9831897" cy="400110"/>
          </a:xfrm>
          <a:prstGeom prst="rect">
            <a:avLst/>
          </a:prstGeom>
          <a:noFill/>
        </p:spPr>
        <p:txBody>
          <a:bodyPr wrap="square" rtlCol="0">
            <a:spAutoFit/>
          </a:bodyPr>
          <a:lstStyle/>
          <a:p>
            <a:r>
              <a:rPr lang="en-US" sz="2000" dirty="0"/>
              <a:t>In patients with NAFLD the metabolic risk factors should be actively searched and monitored</a:t>
            </a:r>
          </a:p>
        </p:txBody>
      </p:sp>
      <p:sp>
        <p:nvSpPr>
          <p:cNvPr id="15" name="TextBox 14">
            <a:extLst>
              <a:ext uri="{FF2B5EF4-FFF2-40B4-BE49-F238E27FC236}">
                <a16:creationId xmlns:a16="http://schemas.microsoft.com/office/drawing/2014/main" id="{42162C85-D1B9-E3CB-586D-AB73A522E3A7}"/>
              </a:ext>
            </a:extLst>
          </p:cNvPr>
          <p:cNvSpPr txBox="1"/>
          <p:nvPr/>
        </p:nvSpPr>
        <p:spPr>
          <a:xfrm>
            <a:off x="2114348" y="3963025"/>
            <a:ext cx="9870952" cy="707886"/>
          </a:xfrm>
          <a:prstGeom prst="rect">
            <a:avLst/>
          </a:prstGeom>
          <a:noFill/>
        </p:spPr>
        <p:txBody>
          <a:bodyPr wrap="square" rtlCol="0">
            <a:spAutoFit/>
          </a:bodyPr>
          <a:lstStyle/>
          <a:p>
            <a:r>
              <a:rPr lang="en-US" sz="2000" dirty="0"/>
              <a:t>Statins, anti-diabetic drugs and weight loss interventions are of proven efficacy in decreasing the metabolic risk factors of NAFLD and may have a beneficial effect on liver pathology</a:t>
            </a:r>
            <a:r>
              <a:rPr lang="en-US" sz="2000" baseline="30000" dirty="0"/>
              <a:t>1</a:t>
            </a:r>
          </a:p>
        </p:txBody>
      </p:sp>
      <p:sp>
        <p:nvSpPr>
          <p:cNvPr id="16" name="Oval 15">
            <a:extLst>
              <a:ext uri="{FF2B5EF4-FFF2-40B4-BE49-F238E27FC236}">
                <a16:creationId xmlns:a16="http://schemas.microsoft.com/office/drawing/2014/main" id="{F2652A16-3DD6-05A3-2203-A5E5CBF16B6C}"/>
              </a:ext>
            </a:extLst>
          </p:cNvPr>
          <p:cNvSpPr/>
          <p:nvPr/>
        </p:nvSpPr>
        <p:spPr>
          <a:xfrm>
            <a:off x="476843" y="2572100"/>
            <a:ext cx="914590" cy="870609"/>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16">
            <a:extLst>
              <a:ext uri="{FF2B5EF4-FFF2-40B4-BE49-F238E27FC236}">
                <a16:creationId xmlns:a16="http://schemas.microsoft.com/office/drawing/2014/main" id="{EDBC82D1-84C2-C13F-B8D5-71B31CAE8361}"/>
              </a:ext>
            </a:extLst>
          </p:cNvPr>
          <p:cNvSpPr/>
          <p:nvPr/>
        </p:nvSpPr>
        <p:spPr>
          <a:xfrm>
            <a:off x="476843" y="3847759"/>
            <a:ext cx="914590" cy="870609"/>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TextBox 17">
            <a:extLst>
              <a:ext uri="{FF2B5EF4-FFF2-40B4-BE49-F238E27FC236}">
                <a16:creationId xmlns:a16="http://schemas.microsoft.com/office/drawing/2014/main" id="{99CB724D-D73F-17DE-D35F-94B9B92380BA}"/>
              </a:ext>
            </a:extLst>
          </p:cNvPr>
          <p:cNvSpPr txBox="1"/>
          <p:nvPr/>
        </p:nvSpPr>
        <p:spPr>
          <a:xfrm>
            <a:off x="730412" y="1431073"/>
            <a:ext cx="460066" cy="707886"/>
          </a:xfrm>
          <a:prstGeom prst="rect">
            <a:avLst/>
          </a:prstGeom>
          <a:noFill/>
        </p:spPr>
        <p:txBody>
          <a:bodyPr wrap="square" rtlCol="0">
            <a:spAutoFit/>
          </a:bodyPr>
          <a:lstStyle/>
          <a:p>
            <a:r>
              <a:rPr lang="en-US" sz="4000" dirty="0">
                <a:solidFill>
                  <a:schemeClr val="bg1"/>
                </a:solidFill>
              </a:rPr>
              <a:t>1</a:t>
            </a:r>
          </a:p>
        </p:txBody>
      </p:sp>
      <p:sp>
        <p:nvSpPr>
          <p:cNvPr id="19" name="TextBox 18">
            <a:extLst>
              <a:ext uri="{FF2B5EF4-FFF2-40B4-BE49-F238E27FC236}">
                <a16:creationId xmlns:a16="http://schemas.microsoft.com/office/drawing/2014/main" id="{B0FDBEBE-9D4F-CEB2-7C53-52E021BB1A3F}"/>
              </a:ext>
            </a:extLst>
          </p:cNvPr>
          <p:cNvSpPr txBox="1"/>
          <p:nvPr/>
        </p:nvSpPr>
        <p:spPr>
          <a:xfrm>
            <a:off x="704105" y="2657988"/>
            <a:ext cx="460066" cy="707886"/>
          </a:xfrm>
          <a:prstGeom prst="rect">
            <a:avLst/>
          </a:prstGeom>
          <a:noFill/>
        </p:spPr>
        <p:txBody>
          <a:bodyPr wrap="square" rtlCol="0">
            <a:spAutoFit/>
          </a:bodyPr>
          <a:lstStyle/>
          <a:p>
            <a:r>
              <a:rPr lang="en-US" sz="4000" dirty="0">
                <a:solidFill>
                  <a:schemeClr val="bg1"/>
                </a:solidFill>
              </a:rPr>
              <a:t>2</a:t>
            </a:r>
          </a:p>
        </p:txBody>
      </p:sp>
      <p:sp>
        <p:nvSpPr>
          <p:cNvPr id="20" name="TextBox 19">
            <a:extLst>
              <a:ext uri="{FF2B5EF4-FFF2-40B4-BE49-F238E27FC236}">
                <a16:creationId xmlns:a16="http://schemas.microsoft.com/office/drawing/2014/main" id="{86EA43F5-6AF7-75E0-CB82-0F4F228AF9EF}"/>
              </a:ext>
            </a:extLst>
          </p:cNvPr>
          <p:cNvSpPr txBox="1"/>
          <p:nvPr/>
        </p:nvSpPr>
        <p:spPr>
          <a:xfrm>
            <a:off x="704105" y="3945477"/>
            <a:ext cx="460066" cy="707886"/>
          </a:xfrm>
          <a:prstGeom prst="rect">
            <a:avLst/>
          </a:prstGeom>
          <a:noFill/>
        </p:spPr>
        <p:txBody>
          <a:bodyPr wrap="square" rtlCol="0">
            <a:spAutoFit/>
          </a:bodyPr>
          <a:lstStyle/>
          <a:p>
            <a:r>
              <a:rPr lang="en-US" sz="4000" dirty="0">
                <a:solidFill>
                  <a:schemeClr val="bg1"/>
                </a:solidFill>
              </a:rPr>
              <a:t>3</a:t>
            </a:r>
          </a:p>
        </p:txBody>
      </p:sp>
      <p:sp>
        <p:nvSpPr>
          <p:cNvPr id="22" name="TextBox 21">
            <a:extLst>
              <a:ext uri="{FF2B5EF4-FFF2-40B4-BE49-F238E27FC236}">
                <a16:creationId xmlns:a16="http://schemas.microsoft.com/office/drawing/2014/main" id="{29DA93A6-334B-D0C2-3B87-DE3B9ADB51DE}"/>
              </a:ext>
            </a:extLst>
          </p:cNvPr>
          <p:cNvSpPr txBox="1"/>
          <p:nvPr/>
        </p:nvSpPr>
        <p:spPr>
          <a:xfrm>
            <a:off x="1417739" y="6433153"/>
            <a:ext cx="10276514" cy="338554"/>
          </a:xfrm>
          <a:prstGeom prst="rect">
            <a:avLst/>
          </a:prstGeom>
          <a:noFill/>
        </p:spPr>
        <p:txBody>
          <a:bodyPr wrap="square" rtlCol="0">
            <a:spAutoFit/>
          </a:bodyPr>
          <a:lstStyle/>
          <a:p>
            <a:r>
              <a:rPr lang="en-US" sz="800" dirty="0"/>
              <a:t>CVD, cardiovascular disease; NAFLD, non-alcoholic fatty liver disease; T2DM, type 2 diabetes mellitus.</a:t>
            </a:r>
          </a:p>
          <a:p>
            <a:r>
              <a:rPr lang="en-US" sz="800" dirty="0"/>
              <a:t>1. </a:t>
            </a:r>
            <a:r>
              <a:rPr lang="en-US" sz="800" dirty="0" err="1"/>
              <a:t>Manikat</a:t>
            </a:r>
            <a:r>
              <a:rPr lang="en-US" sz="800" dirty="0"/>
              <a:t> R and Nguyen MH Clin Mol Hepatol 2023;29(Suppl):s86–s102.</a:t>
            </a:r>
          </a:p>
        </p:txBody>
      </p:sp>
      <p:sp>
        <p:nvSpPr>
          <p:cNvPr id="21" name="Rectangle 10">
            <a:extLst>
              <a:ext uri="{FF2B5EF4-FFF2-40B4-BE49-F238E27FC236}">
                <a16:creationId xmlns:a16="http://schemas.microsoft.com/office/drawing/2014/main" id="{B0C110C9-0D74-EEC7-93A7-0E77C91B2AFE}"/>
              </a:ext>
            </a:extLst>
          </p:cNvPr>
          <p:cNvSpPr/>
          <p:nvPr/>
        </p:nvSpPr>
        <p:spPr>
          <a:xfrm>
            <a:off x="40202" y="4965935"/>
            <a:ext cx="12217943" cy="87060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spcAft>
                <a:spcPts val="1200"/>
              </a:spcAft>
            </a:pPr>
            <a:r>
              <a:rPr lang="en-US" dirty="0">
                <a:solidFill>
                  <a:schemeClr val="tx1"/>
                </a:solidFill>
                <a:latin typeface="Verdana"/>
                <a:cs typeface="Verdana"/>
              </a:rPr>
              <a:t>                         </a:t>
            </a:r>
            <a:r>
              <a:rPr lang="en-US" sz="2000" dirty="0">
                <a:solidFill>
                  <a:schemeClr val="tx1"/>
                </a:solidFill>
                <a:cs typeface="Verdana"/>
              </a:rPr>
              <a:t>NAFLD needs a holistic multi-disciplinary approach extending far beyond the liver</a:t>
            </a:r>
          </a:p>
        </p:txBody>
      </p:sp>
      <p:cxnSp>
        <p:nvCxnSpPr>
          <p:cNvPr id="23" name="Straight Connector 12">
            <a:extLst>
              <a:ext uri="{FF2B5EF4-FFF2-40B4-BE49-F238E27FC236}">
                <a16:creationId xmlns:a16="http://schemas.microsoft.com/office/drawing/2014/main" id="{771DF876-C84B-8C8C-F2F7-D9FFCD2B31C7}"/>
              </a:ext>
            </a:extLst>
          </p:cNvPr>
          <p:cNvCxnSpPr>
            <a:cxnSpLocks/>
          </p:cNvCxnSpPr>
          <p:nvPr/>
        </p:nvCxnSpPr>
        <p:spPr>
          <a:xfrm>
            <a:off x="55235" y="5422404"/>
            <a:ext cx="2001277" cy="0"/>
          </a:xfrm>
          <a:prstGeom prst="line">
            <a:avLst/>
          </a:prstGeom>
          <a:ln w="57150" cap="rnd">
            <a:gradFill flip="none" rotWithShape="1">
              <a:gsLst>
                <a:gs pos="18000">
                  <a:schemeClr val="accent2"/>
                </a:gs>
                <a:gs pos="100000">
                  <a:schemeClr val="tx2"/>
                </a:gs>
              </a:gsLst>
              <a:lin ang="0" scaled="1"/>
              <a:tileRect/>
            </a:gradFill>
            <a:prstDash val="sysDot"/>
            <a:round/>
          </a:ln>
        </p:spPr>
        <p:style>
          <a:lnRef idx="1">
            <a:schemeClr val="accent1"/>
          </a:lnRef>
          <a:fillRef idx="0">
            <a:schemeClr val="accent1"/>
          </a:fillRef>
          <a:effectRef idx="0">
            <a:schemeClr val="accent1"/>
          </a:effectRef>
          <a:fontRef idx="minor">
            <a:schemeClr val="tx1"/>
          </a:fontRef>
        </p:style>
      </p:cxnSp>
      <p:sp>
        <p:nvSpPr>
          <p:cNvPr id="25" name="Oval 16">
            <a:extLst>
              <a:ext uri="{FF2B5EF4-FFF2-40B4-BE49-F238E27FC236}">
                <a16:creationId xmlns:a16="http://schemas.microsoft.com/office/drawing/2014/main" id="{EDBC82D1-84C2-C13F-B8D5-71B31CAE8361}"/>
              </a:ext>
            </a:extLst>
          </p:cNvPr>
          <p:cNvSpPr/>
          <p:nvPr/>
        </p:nvSpPr>
        <p:spPr>
          <a:xfrm>
            <a:off x="476843" y="5005625"/>
            <a:ext cx="914590" cy="870609"/>
          </a:xfrm>
          <a:prstGeom prst="ellipse">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TextBox 19">
            <a:extLst>
              <a:ext uri="{FF2B5EF4-FFF2-40B4-BE49-F238E27FC236}">
                <a16:creationId xmlns:a16="http://schemas.microsoft.com/office/drawing/2014/main" id="{86EA43F5-6AF7-75E0-CB82-0F4F228AF9EF}"/>
              </a:ext>
            </a:extLst>
          </p:cNvPr>
          <p:cNvSpPr txBox="1"/>
          <p:nvPr/>
        </p:nvSpPr>
        <p:spPr>
          <a:xfrm>
            <a:off x="704105" y="5103343"/>
            <a:ext cx="460066" cy="707886"/>
          </a:xfrm>
          <a:prstGeom prst="rect">
            <a:avLst/>
          </a:prstGeom>
          <a:noFill/>
        </p:spPr>
        <p:txBody>
          <a:bodyPr wrap="square" rtlCol="0">
            <a:spAutoFit/>
          </a:bodyPr>
          <a:lstStyle/>
          <a:p>
            <a:r>
              <a:rPr lang="en-US" sz="4000" dirty="0">
                <a:solidFill>
                  <a:schemeClr val="bg1"/>
                </a:solidFill>
              </a:rPr>
              <a:t>4</a:t>
            </a:r>
          </a:p>
        </p:txBody>
      </p:sp>
    </p:spTree>
    <p:extLst>
      <p:ext uri="{BB962C8B-B14F-4D97-AF65-F5344CB8AC3E}">
        <p14:creationId xmlns:p14="http://schemas.microsoft.com/office/powerpoint/2010/main" val="1428336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Table 67">
            <a:extLst>
              <a:ext uri="{FF2B5EF4-FFF2-40B4-BE49-F238E27FC236}">
                <a16:creationId xmlns:a16="http://schemas.microsoft.com/office/drawing/2014/main" id="{1997D540-4C5A-49AA-BBFB-7A16EC3381FA}"/>
              </a:ext>
            </a:extLst>
          </p:cNvPr>
          <p:cNvGraphicFramePr>
            <a:graphicFrameLocks noGrp="1"/>
          </p:cNvGraphicFramePr>
          <p:nvPr/>
        </p:nvGraphicFramePr>
        <p:xfrm>
          <a:off x="8202917" y="2433169"/>
          <a:ext cx="2883969" cy="2220111"/>
        </p:xfrm>
        <a:graphic>
          <a:graphicData uri="http://schemas.openxmlformats.org/drawingml/2006/table">
            <a:tbl>
              <a:tblPr firstRow="1" bandRow="1">
                <a:tableStyleId>{5940675A-B579-460E-94D1-54222C63F5DA}</a:tableStyleId>
              </a:tblPr>
              <a:tblGrid>
                <a:gridCol w="961323">
                  <a:extLst>
                    <a:ext uri="{9D8B030D-6E8A-4147-A177-3AD203B41FA5}">
                      <a16:colId xmlns:a16="http://schemas.microsoft.com/office/drawing/2014/main" val="3991603125"/>
                    </a:ext>
                  </a:extLst>
                </a:gridCol>
                <a:gridCol w="961323">
                  <a:extLst>
                    <a:ext uri="{9D8B030D-6E8A-4147-A177-3AD203B41FA5}">
                      <a16:colId xmlns:a16="http://schemas.microsoft.com/office/drawing/2014/main" val="260087705"/>
                    </a:ext>
                  </a:extLst>
                </a:gridCol>
                <a:gridCol w="961323">
                  <a:extLst>
                    <a:ext uri="{9D8B030D-6E8A-4147-A177-3AD203B41FA5}">
                      <a16:colId xmlns:a16="http://schemas.microsoft.com/office/drawing/2014/main" val="1083795365"/>
                    </a:ext>
                  </a:extLst>
                </a:gridCol>
              </a:tblGrid>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6873908"/>
                  </a:ext>
                </a:extLst>
              </a:tr>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2298756"/>
                  </a:ext>
                </a:extLst>
              </a:tr>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2522987"/>
                  </a:ext>
                </a:extLst>
              </a:tr>
            </a:tbl>
          </a:graphicData>
        </a:graphic>
      </p:graphicFrame>
      <p:sp>
        <p:nvSpPr>
          <p:cNvPr id="56" name="Flowchart: Decision 55">
            <a:extLst>
              <a:ext uri="{FF2B5EF4-FFF2-40B4-BE49-F238E27FC236}">
                <a16:creationId xmlns:a16="http://schemas.microsoft.com/office/drawing/2014/main" id="{3F20D09F-B59A-4CD8-BAD8-1787A65119AB}"/>
              </a:ext>
            </a:extLst>
          </p:cNvPr>
          <p:cNvSpPr/>
          <p:nvPr/>
        </p:nvSpPr>
        <p:spPr>
          <a:xfrm>
            <a:off x="10309807" y="4211600"/>
            <a:ext cx="180000" cy="180000"/>
          </a:xfrm>
          <a:prstGeom prst="flowChartDecision">
            <a:avLst/>
          </a:prstGeom>
          <a:solidFill>
            <a:schemeClr val="accent4"/>
          </a:solidFill>
          <a:ln>
            <a:solidFill>
              <a:srgbClr val="F7BE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3" name="Title 2">
            <a:extLst>
              <a:ext uri="{FF2B5EF4-FFF2-40B4-BE49-F238E27FC236}">
                <a16:creationId xmlns:a16="http://schemas.microsoft.com/office/drawing/2014/main" id="{8B71DAEB-3A16-A831-E588-2C0A245F2EAF}"/>
              </a:ext>
            </a:extLst>
          </p:cNvPr>
          <p:cNvSpPr>
            <a:spLocks noGrp="1"/>
          </p:cNvSpPr>
          <p:nvPr>
            <p:ph type="title"/>
          </p:nvPr>
        </p:nvSpPr>
        <p:spPr>
          <a:xfrm>
            <a:off x="401351" y="65519"/>
            <a:ext cx="10331419" cy="1112612"/>
          </a:xfrm>
        </p:spPr>
        <p:txBody>
          <a:bodyPr/>
          <a:lstStyle/>
          <a:p>
            <a:r>
              <a:rPr lang="en-GB" sz="2600" dirty="0"/>
              <a:t>RESTORE study results: ranking of the five most commonly recommended adjunctive treatments by the top three criteria</a:t>
            </a:r>
          </a:p>
        </p:txBody>
      </p:sp>
      <p:sp>
        <p:nvSpPr>
          <p:cNvPr id="6" name="TextBox 5">
            <a:extLst>
              <a:ext uri="{FF2B5EF4-FFF2-40B4-BE49-F238E27FC236}">
                <a16:creationId xmlns:a16="http://schemas.microsoft.com/office/drawing/2014/main" id="{39F5BEDC-838E-4880-8659-B2AB0165A29D}"/>
              </a:ext>
            </a:extLst>
          </p:cNvPr>
          <p:cNvSpPr txBox="1"/>
          <p:nvPr/>
        </p:nvSpPr>
        <p:spPr>
          <a:xfrm>
            <a:off x="1064634" y="1746854"/>
            <a:ext cx="4285047" cy="307777"/>
          </a:xfrm>
          <a:prstGeom prst="rect">
            <a:avLst/>
          </a:prstGeom>
          <a:noFill/>
        </p:spPr>
        <p:txBody>
          <a:bodyPr wrap="square" rtlCol="0">
            <a:spAutoFit/>
          </a:bodyPr>
          <a:lstStyle/>
          <a:p>
            <a:pP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Average score, n=95 GEs, scale 1</a:t>
            </a:r>
            <a:r>
              <a:rPr lang="en-GB" sz="1400" dirty="0">
                <a:solidFill>
                  <a:schemeClr val="tx1">
                    <a:lumMod val="75000"/>
                    <a:lumOff val="25000"/>
                  </a:schemeClr>
                </a:solidFill>
                <a:latin typeface="Verdana" panose="020B0604030504040204" pitchFamily="34" charset="0"/>
                <a:ea typeface="Verdana" panose="020B0604030504040204" pitchFamily="34" charset="0"/>
                <a:cs typeface="Arial" panose="020B0604020202020204" pitchFamily="34" charset="0"/>
              </a:rPr>
              <a:t>–</a:t>
            </a:r>
            <a:r>
              <a:rPr lang="en-GB" sz="1400" dirty="0">
                <a:solidFill>
                  <a:schemeClr val="tx1">
                    <a:lumMod val="75000"/>
                    <a:lumOff val="25000"/>
                  </a:schemeClr>
                </a:solidFill>
                <a:latin typeface="Verdana" panose="020B0604030504040204" pitchFamily="34" charset="0"/>
                <a:ea typeface="Verdana" panose="020B0604030504040204" pitchFamily="34" charset="0"/>
              </a:rPr>
              <a:t>5</a:t>
            </a:r>
          </a:p>
        </p:txBody>
      </p:sp>
      <p:sp>
        <p:nvSpPr>
          <p:cNvPr id="7" name="TextBox 6">
            <a:extLst>
              <a:ext uri="{FF2B5EF4-FFF2-40B4-BE49-F238E27FC236}">
                <a16:creationId xmlns:a16="http://schemas.microsoft.com/office/drawing/2014/main" id="{6A08009B-90D9-46F5-B8DE-BBF8FB2B04FA}"/>
              </a:ext>
            </a:extLst>
          </p:cNvPr>
          <p:cNvSpPr txBox="1"/>
          <p:nvPr/>
        </p:nvSpPr>
        <p:spPr>
          <a:xfrm>
            <a:off x="838333" y="2439276"/>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Efficacy</a:t>
            </a:r>
          </a:p>
        </p:txBody>
      </p:sp>
      <p:sp>
        <p:nvSpPr>
          <p:cNvPr id="8" name="TextBox 7">
            <a:extLst>
              <a:ext uri="{FF2B5EF4-FFF2-40B4-BE49-F238E27FC236}">
                <a16:creationId xmlns:a16="http://schemas.microsoft.com/office/drawing/2014/main" id="{51F82AB7-5C4B-4788-8C20-0D4C27352515}"/>
              </a:ext>
            </a:extLst>
          </p:cNvPr>
          <p:cNvSpPr txBox="1"/>
          <p:nvPr/>
        </p:nvSpPr>
        <p:spPr>
          <a:xfrm>
            <a:off x="838933" y="3185609"/>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Tolerability</a:t>
            </a:r>
          </a:p>
        </p:txBody>
      </p:sp>
      <p:sp>
        <p:nvSpPr>
          <p:cNvPr id="9" name="TextBox 8">
            <a:extLst>
              <a:ext uri="{FF2B5EF4-FFF2-40B4-BE49-F238E27FC236}">
                <a16:creationId xmlns:a16="http://schemas.microsoft.com/office/drawing/2014/main" id="{6BC9B12F-B8D7-4327-A29B-C41961D9FCE8}"/>
              </a:ext>
            </a:extLst>
          </p:cNvPr>
          <p:cNvSpPr txBox="1"/>
          <p:nvPr/>
        </p:nvSpPr>
        <p:spPr>
          <a:xfrm>
            <a:off x="838933" y="3945737"/>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Effect on the</a:t>
            </a:r>
            <a:br>
              <a:rPr lang="en-GB" sz="1400" dirty="0">
                <a:solidFill>
                  <a:schemeClr val="tx1">
                    <a:lumMod val="75000"/>
                    <a:lumOff val="25000"/>
                  </a:schemeClr>
                </a:solidFill>
                <a:latin typeface="Verdana" panose="020B0604030504040204" pitchFamily="34" charset="0"/>
                <a:ea typeface="Verdana" panose="020B0604030504040204" pitchFamily="34" charset="0"/>
              </a:rPr>
            </a:br>
            <a:r>
              <a:rPr lang="en-GB" sz="1400" dirty="0">
                <a:solidFill>
                  <a:schemeClr val="tx1">
                    <a:lumMod val="75000"/>
                    <a:lumOff val="25000"/>
                  </a:schemeClr>
                </a:solidFill>
                <a:latin typeface="Verdana" panose="020B0604030504040204" pitchFamily="34" charset="0"/>
                <a:ea typeface="Verdana" panose="020B0604030504040204" pitchFamily="34" charset="0"/>
              </a:rPr>
              <a:t>improvement of the QoL</a:t>
            </a:r>
          </a:p>
        </p:txBody>
      </p:sp>
      <p:graphicFrame>
        <p:nvGraphicFramePr>
          <p:cNvPr id="11" name="Table 67">
            <a:extLst>
              <a:ext uri="{FF2B5EF4-FFF2-40B4-BE49-F238E27FC236}">
                <a16:creationId xmlns:a16="http://schemas.microsoft.com/office/drawing/2014/main" id="{4BE1017F-FD78-4007-981F-1BB599C0606B}"/>
              </a:ext>
            </a:extLst>
          </p:cNvPr>
          <p:cNvGraphicFramePr>
            <a:graphicFrameLocks noGrp="1"/>
          </p:cNvGraphicFramePr>
          <p:nvPr/>
        </p:nvGraphicFramePr>
        <p:xfrm>
          <a:off x="2441454" y="2447796"/>
          <a:ext cx="2883969" cy="2220111"/>
        </p:xfrm>
        <a:graphic>
          <a:graphicData uri="http://schemas.openxmlformats.org/drawingml/2006/table">
            <a:tbl>
              <a:tblPr firstRow="1" bandRow="1">
                <a:tableStyleId>{5940675A-B579-460E-94D1-54222C63F5DA}</a:tableStyleId>
              </a:tblPr>
              <a:tblGrid>
                <a:gridCol w="961323">
                  <a:extLst>
                    <a:ext uri="{9D8B030D-6E8A-4147-A177-3AD203B41FA5}">
                      <a16:colId xmlns:a16="http://schemas.microsoft.com/office/drawing/2014/main" val="3991603125"/>
                    </a:ext>
                  </a:extLst>
                </a:gridCol>
                <a:gridCol w="961323">
                  <a:extLst>
                    <a:ext uri="{9D8B030D-6E8A-4147-A177-3AD203B41FA5}">
                      <a16:colId xmlns:a16="http://schemas.microsoft.com/office/drawing/2014/main" val="260087705"/>
                    </a:ext>
                  </a:extLst>
                </a:gridCol>
                <a:gridCol w="961323">
                  <a:extLst>
                    <a:ext uri="{9D8B030D-6E8A-4147-A177-3AD203B41FA5}">
                      <a16:colId xmlns:a16="http://schemas.microsoft.com/office/drawing/2014/main" val="1083795365"/>
                    </a:ext>
                  </a:extLst>
                </a:gridCol>
              </a:tblGrid>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6873908"/>
                  </a:ext>
                </a:extLst>
              </a:tr>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2298756"/>
                  </a:ext>
                </a:extLst>
              </a:tr>
              <a:tr h="740037">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2522987"/>
                  </a:ext>
                </a:extLst>
              </a:tr>
            </a:tbl>
          </a:graphicData>
        </a:graphic>
      </p:graphicFrame>
      <p:sp>
        <p:nvSpPr>
          <p:cNvPr id="12" name="TextBox 11">
            <a:extLst>
              <a:ext uri="{FF2B5EF4-FFF2-40B4-BE49-F238E27FC236}">
                <a16:creationId xmlns:a16="http://schemas.microsoft.com/office/drawing/2014/main" id="{54D71D97-6266-4AE0-95EC-E27692941C38}"/>
              </a:ext>
            </a:extLst>
          </p:cNvPr>
          <p:cNvSpPr txBox="1"/>
          <p:nvPr/>
        </p:nvSpPr>
        <p:spPr>
          <a:xfrm>
            <a:off x="2296853" y="2190215"/>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2</a:t>
            </a:r>
          </a:p>
        </p:txBody>
      </p:sp>
      <p:sp>
        <p:nvSpPr>
          <p:cNvPr id="13" name="TextBox 12">
            <a:extLst>
              <a:ext uri="{FF2B5EF4-FFF2-40B4-BE49-F238E27FC236}">
                <a16:creationId xmlns:a16="http://schemas.microsoft.com/office/drawing/2014/main" id="{AEC9CA8C-95B5-4527-A218-67AA8F5C64C1}"/>
              </a:ext>
            </a:extLst>
          </p:cNvPr>
          <p:cNvSpPr txBox="1"/>
          <p:nvPr/>
        </p:nvSpPr>
        <p:spPr>
          <a:xfrm>
            <a:off x="3252617" y="2190215"/>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3</a:t>
            </a:r>
          </a:p>
        </p:txBody>
      </p:sp>
      <p:sp>
        <p:nvSpPr>
          <p:cNvPr id="14" name="TextBox 13">
            <a:extLst>
              <a:ext uri="{FF2B5EF4-FFF2-40B4-BE49-F238E27FC236}">
                <a16:creationId xmlns:a16="http://schemas.microsoft.com/office/drawing/2014/main" id="{1EC13197-B515-4445-9D03-DD57E0E0D49F}"/>
              </a:ext>
            </a:extLst>
          </p:cNvPr>
          <p:cNvSpPr txBox="1"/>
          <p:nvPr/>
        </p:nvSpPr>
        <p:spPr>
          <a:xfrm>
            <a:off x="4224781" y="2190215"/>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4</a:t>
            </a:r>
          </a:p>
        </p:txBody>
      </p:sp>
      <p:sp>
        <p:nvSpPr>
          <p:cNvPr id="15" name="TextBox 14">
            <a:extLst>
              <a:ext uri="{FF2B5EF4-FFF2-40B4-BE49-F238E27FC236}">
                <a16:creationId xmlns:a16="http://schemas.microsoft.com/office/drawing/2014/main" id="{BA042C7F-809A-4F2E-9EED-AAC3CCF98154}"/>
              </a:ext>
            </a:extLst>
          </p:cNvPr>
          <p:cNvSpPr txBox="1"/>
          <p:nvPr/>
        </p:nvSpPr>
        <p:spPr>
          <a:xfrm>
            <a:off x="5163943" y="2190215"/>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5</a:t>
            </a:r>
          </a:p>
        </p:txBody>
      </p:sp>
      <p:sp>
        <p:nvSpPr>
          <p:cNvPr id="16" name="Rectangle 15">
            <a:extLst>
              <a:ext uri="{FF2B5EF4-FFF2-40B4-BE49-F238E27FC236}">
                <a16:creationId xmlns:a16="http://schemas.microsoft.com/office/drawing/2014/main" id="{5B7E8271-F91A-4AC9-AFA1-64FB3DE32B99}"/>
              </a:ext>
            </a:extLst>
          </p:cNvPr>
          <p:cNvSpPr/>
          <p:nvPr/>
        </p:nvSpPr>
        <p:spPr>
          <a:xfrm>
            <a:off x="3323255" y="2758180"/>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17" name="Oval 16">
            <a:extLst>
              <a:ext uri="{FF2B5EF4-FFF2-40B4-BE49-F238E27FC236}">
                <a16:creationId xmlns:a16="http://schemas.microsoft.com/office/drawing/2014/main" id="{C53E9337-1D6C-4107-A288-40AB172BAD2E}"/>
              </a:ext>
            </a:extLst>
          </p:cNvPr>
          <p:cNvSpPr/>
          <p:nvPr/>
        </p:nvSpPr>
        <p:spPr>
          <a:xfrm>
            <a:off x="3460293" y="2758180"/>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19" name="Flowchart: Decision 18">
            <a:extLst>
              <a:ext uri="{FF2B5EF4-FFF2-40B4-BE49-F238E27FC236}">
                <a16:creationId xmlns:a16="http://schemas.microsoft.com/office/drawing/2014/main" id="{A6B99AE4-195E-46CB-917F-F8377B0E1C19}"/>
              </a:ext>
            </a:extLst>
          </p:cNvPr>
          <p:cNvSpPr/>
          <p:nvPr/>
        </p:nvSpPr>
        <p:spPr>
          <a:xfrm>
            <a:off x="3969533" y="2752864"/>
            <a:ext cx="144000" cy="144000"/>
          </a:xfrm>
          <a:prstGeom prst="flowChartDecisi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0" name="Oval 19">
            <a:extLst>
              <a:ext uri="{FF2B5EF4-FFF2-40B4-BE49-F238E27FC236}">
                <a16:creationId xmlns:a16="http://schemas.microsoft.com/office/drawing/2014/main" id="{EDDE8B12-38F2-4C20-B94B-4FFBD28D1328}"/>
              </a:ext>
            </a:extLst>
          </p:cNvPr>
          <p:cNvSpPr/>
          <p:nvPr/>
        </p:nvSpPr>
        <p:spPr>
          <a:xfrm>
            <a:off x="4241694" y="2752864"/>
            <a:ext cx="144000" cy="144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1" name="Oval 20">
            <a:extLst>
              <a:ext uri="{FF2B5EF4-FFF2-40B4-BE49-F238E27FC236}">
                <a16:creationId xmlns:a16="http://schemas.microsoft.com/office/drawing/2014/main" id="{A2C8825D-627A-497B-AFFE-42EEDC8EFB86}"/>
              </a:ext>
            </a:extLst>
          </p:cNvPr>
          <p:cNvSpPr/>
          <p:nvPr/>
        </p:nvSpPr>
        <p:spPr>
          <a:xfrm>
            <a:off x="4376453" y="3500609"/>
            <a:ext cx="144000" cy="144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2" name="Rectangle 21">
            <a:extLst>
              <a:ext uri="{FF2B5EF4-FFF2-40B4-BE49-F238E27FC236}">
                <a16:creationId xmlns:a16="http://schemas.microsoft.com/office/drawing/2014/main" id="{9D8A82A4-4C40-4CF3-A917-E863006C8883}"/>
              </a:ext>
            </a:extLst>
          </p:cNvPr>
          <p:cNvSpPr/>
          <p:nvPr/>
        </p:nvSpPr>
        <p:spPr>
          <a:xfrm>
            <a:off x="4591983" y="3500609"/>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3" name="Isosceles Triangle 22">
            <a:extLst>
              <a:ext uri="{FF2B5EF4-FFF2-40B4-BE49-F238E27FC236}">
                <a16:creationId xmlns:a16="http://schemas.microsoft.com/office/drawing/2014/main" id="{EFF7FEBF-8E74-4DE4-8247-FE0BE99C96AB}"/>
              </a:ext>
            </a:extLst>
          </p:cNvPr>
          <p:cNvSpPr/>
          <p:nvPr/>
        </p:nvSpPr>
        <p:spPr>
          <a:xfrm>
            <a:off x="4666305" y="3498941"/>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5" name="Flowchart: Decision 24">
            <a:extLst>
              <a:ext uri="{FF2B5EF4-FFF2-40B4-BE49-F238E27FC236}">
                <a16:creationId xmlns:a16="http://schemas.microsoft.com/office/drawing/2014/main" id="{1670344E-C725-493D-BC0B-5BB201648D41}"/>
              </a:ext>
            </a:extLst>
          </p:cNvPr>
          <p:cNvSpPr/>
          <p:nvPr/>
        </p:nvSpPr>
        <p:spPr>
          <a:xfrm>
            <a:off x="4796282" y="3489941"/>
            <a:ext cx="144000" cy="144000"/>
          </a:xfrm>
          <a:prstGeom prst="flowChartDecisi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6" name="Rectangle 25">
            <a:extLst>
              <a:ext uri="{FF2B5EF4-FFF2-40B4-BE49-F238E27FC236}">
                <a16:creationId xmlns:a16="http://schemas.microsoft.com/office/drawing/2014/main" id="{FD33A29C-FF41-4F55-B52A-001F06A29081}"/>
              </a:ext>
            </a:extLst>
          </p:cNvPr>
          <p:cNvSpPr/>
          <p:nvPr/>
        </p:nvSpPr>
        <p:spPr>
          <a:xfrm>
            <a:off x="3486829" y="4260737"/>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7" name="Oval 26">
            <a:extLst>
              <a:ext uri="{FF2B5EF4-FFF2-40B4-BE49-F238E27FC236}">
                <a16:creationId xmlns:a16="http://schemas.microsoft.com/office/drawing/2014/main" id="{634523CC-AF9E-40DF-8BFD-0EAEFF80FF83}"/>
              </a:ext>
            </a:extLst>
          </p:cNvPr>
          <p:cNvSpPr/>
          <p:nvPr/>
        </p:nvSpPr>
        <p:spPr>
          <a:xfrm>
            <a:off x="3550293" y="4260737"/>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8" name="Isosceles Triangle 27">
            <a:extLst>
              <a:ext uri="{FF2B5EF4-FFF2-40B4-BE49-F238E27FC236}">
                <a16:creationId xmlns:a16="http://schemas.microsoft.com/office/drawing/2014/main" id="{9011EE34-822C-43C8-A647-CC8F0EE04940}"/>
              </a:ext>
            </a:extLst>
          </p:cNvPr>
          <p:cNvSpPr/>
          <p:nvPr/>
        </p:nvSpPr>
        <p:spPr>
          <a:xfrm>
            <a:off x="3793437" y="4260737"/>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9" name="Flowchart: Decision 28">
            <a:extLst>
              <a:ext uri="{FF2B5EF4-FFF2-40B4-BE49-F238E27FC236}">
                <a16:creationId xmlns:a16="http://schemas.microsoft.com/office/drawing/2014/main" id="{4D656E77-E125-4F1D-B07D-17CB6E51D83F}"/>
              </a:ext>
            </a:extLst>
          </p:cNvPr>
          <p:cNvSpPr/>
          <p:nvPr/>
        </p:nvSpPr>
        <p:spPr>
          <a:xfrm>
            <a:off x="3861533" y="4251737"/>
            <a:ext cx="180000" cy="180000"/>
          </a:xfrm>
          <a:prstGeom prst="flowChartDecisi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30" name="Oval 29">
            <a:extLst>
              <a:ext uri="{FF2B5EF4-FFF2-40B4-BE49-F238E27FC236}">
                <a16:creationId xmlns:a16="http://schemas.microsoft.com/office/drawing/2014/main" id="{2F31F80F-0895-421A-8713-C163A0494612}"/>
              </a:ext>
            </a:extLst>
          </p:cNvPr>
          <p:cNvSpPr/>
          <p:nvPr/>
        </p:nvSpPr>
        <p:spPr>
          <a:xfrm>
            <a:off x="3910139" y="4260854"/>
            <a:ext cx="180000" cy="180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32" name="TextBox 31">
            <a:extLst>
              <a:ext uri="{FF2B5EF4-FFF2-40B4-BE49-F238E27FC236}">
                <a16:creationId xmlns:a16="http://schemas.microsoft.com/office/drawing/2014/main" id="{6684EA3C-69C3-4334-8083-5306C1D0379D}"/>
              </a:ext>
            </a:extLst>
          </p:cNvPr>
          <p:cNvSpPr txBox="1"/>
          <p:nvPr/>
        </p:nvSpPr>
        <p:spPr>
          <a:xfrm>
            <a:off x="6540347" y="1746854"/>
            <a:ext cx="4587019" cy="307777"/>
          </a:xfrm>
          <a:prstGeom prst="rect">
            <a:avLst/>
          </a:prstGeom>
          <a:noFill/>
        </p:spPr>
        <p:txBody>
          <a:bodyPr wrap="square" rtlCol="0">
            <a:spAutoFit/>
          </a:bodyPr>
          <a:lstStyle/>
          <a:p>
            <a:pP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Average score, n=115 GPs, scale 1</a:t>
            </a:r>
            <a:r>
              <a:rPr lang="en-GB" sz="1400" dirty="0">
                <a:solidFill>
                  <a:schemeClr val="tx1">
                    <a:lumMod val="75000"/>
                    <a:lumOff val="25000"/>
                  </a:schemeClr>
                </a:solidFill>
                <a:latin typeface="Verdana" panose="020B0604030504040204" pitchFamily="34" charset="0"/>
                <a:ea typeface="Verdana" panose="020B0604030504040204" pitchFamily="34" charset="0"/>
                <a:cs typeface="Arial" panose="020B0604020202020204" pitchFamily="34" charset="0"/>
              </a:rPr>
              <a:t>–</a:t>
            </a:r>
            <a:r>
              <a:rPr lang="en-GB" sz="1400" dirty="0">
                <a:solidFill>
                  <a:schemeClr val="tx1">
                    <a:lumMod val="75000"/>
                    <a:lumOff val="25000"/>
                  </a:schemeClr>
                </a:solidFill>
                <a:latin typeface="Verdana" panose="020B0604030504040204" pitchFamily="34" charset="0"/>
                <a:ea typeface="Verdana" panose="020B0604030504040204" pitchFamily="34" charset="0"/>
              </a:rPr>
              <a:t>5</a:t>
            </a:r>
          </a:p>
        </p:txBody>
      </p:sp>
      <p:sp>
        <p:nvSpPr>
          <p:cNvPr id="33" name="TextBox 32">
            <a:extLst>
              <a:ext uri="{FF2B5EF4-FFF2-40B4-BE49-F238E27FC236}">
                <a16:creationId xmlns:a16="http://schemas.microsoft.com/office/drawing/2014/main" id="{466FA711-D1E1-4F58-99BE-C017AB0AC7A8}"/>
              </a:ext>
            </a:extLst>
          </p:cNvPr>
          <p:cNvSpPr txBox="1"/>
          <p:nvPr/>
        </p:nvSpPr>
        <p:spPr>
          <a:xfrm>
            <a:off x="6599796" y="2424649"/>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Efficacy</a:t>
            </a:r>
          </a:p>
        </p:txBody>
      </p:sp>
      <p:sp>
        <p:nvSpPr>
          <p:cNvPr id="34" name="TextBox 33">
            <a:extLst>
              <a:ext uri="{FF2B5EF4-FFF2-40B4-BE49-F238E27FC236}">
                <a16:creationId xmlns:a16="http://schemas.microsoft.com/office/drawing/2014/main" id="{4DC9930D-7BF8-41B5-A2DA-3A5A8B0DAC0C}"/>
              </a:ext>
            </a:extLst>
          </p:cNvPr>
          <p:cNvSpPr txBox="1"/>
          <p:nvPr/>
        </p:nvSpPr>
        <p:spPr>
          <a:xfrm>
            <a:off x="6600396" y="3170982"/>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Tolerability</a:t>
            </a:r>
          </a:p>
        </p:txBody>
      </p:sp>
      <p:sp>
        <p:nvSpPr>
          <p:cNvPr id="35" name="TextBox 34">
            <a:extLst>
              <a:ext uri="{FF2B5EF4-FFF2-40B4-BE49-F238E27FC236}">
                <a16:creationId xmlns:a16="http://schemas.microsoft.com/office/drawing/2014/main" id="{16C7DBFB-1858-49FF-B953-0115EF9A82CC}"/>
              </a:ext>
            </a:extLst>
          </p:cNvPr>
          <p:cNvSpPr txBox="1"/>
          <p:nvPr/>
        </p:nvSpPr>
        <p:spPr>
          <a:xfrm>
            <a:off x="6600396" y="3931110"/>
            <a:ext cx="1476000" cy="720000"/>
          </a:xfrm>
          <a:prstGeom prst="rect">
            <a:avLst/>
          </a:prstGeom>
          <a:noFill/>
        </p:spPr>
        <p:txBody>
          <a:bodyPr wrap="square" lIns="36000" tIns="36000" rIns="36000" bIns="36000" rtlCol="0" anchor="ctr" anchorCtr="0">
            <a:noAutofit/>
          </a:bodyPr>
          <a:lstStyle/>
          <a:p>
            <a:pPr algn="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Effect on the</a:t>
            </a:r>
            <a:br>
              <a:rPr lang="en-GB" sz="1400" dirty="0">
                <a:solidFill>
                  <a:schemeClr val="tx1">
                    <a:lumMod val="75000"/>
                    <a:lumOff val="25000"/>
                  </a:schemeClr>
                </a:solidFill>
                <a:latin typeface="Verdana" panose="020B0604030504040204" pitchFamily="34" charset="0"/>
                <a:ea typeface="Verdana" panose="020B0604030504040204" pitchFamily="34" charset="0"/>
              </a:rPr>
            </a:br>
            <a:r>
              <a:rPr lang="en-GB" sz="1400" dirty="0">
                <a:solidFill>
                  <a:schemeClr val="tx1">
                    <a:lumMod val="75000"/>
                    <a:lumOff val="25000"/>
                  </a:schemeClr>
                </a:solidFill>
                <a:latin typeface="Verdana" panose="020B0604030504040204" pitchFamily="34" charset="0"/>
                <a:ea typeface="Verdana" panose="020B0604030504040204" pitchFamily="34" charset="0"/>
              </a:rPr>
              <a:t>improvement of the QoL</a:t>
            </a:r>
          </a:p>
        </p:txBody>
      </p:sp>
      <p:sp>
        <p:nvSpPr>
          <p:cNvPr id="38" name="TextBox 37">
            <a:extLst>
              <a:ext uri="{FF2B5EF4-FFF2-40B4-BE49-F238E27FC236}">
                <a16:creationId xmlns:a16="http://schemas.microsoft.com/office/drawing/2014/main" id="{9252CE02-6F0F-418D-80E9-14139277424E}"/>
              </a:ext>
            </a:extLst>
          </p:cNvPr>
          <p:cNvSpPr txBox="1"/>
          <p:nvPr/>
        </p:nvSpPr>
        <p:spPr>
          <a:xfrm>
            <a:off x="8058317" y="2175589"/>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2</a:t>
            </a:r>
          </a:p>
        </p:txBody>
      </p:sp>
      <p:sp>
        <p:nvSpPr>
          <p:cNvPr id="39" name="TextBox 38">
            <a:extLst>
              <a:ext uri="{FF2B5EF4-FFF2-40B4-BE49-F238E27FC236}">
                <a16:creationId xmlns:a16="http://schemas.microsoft.com/office/drawing/2014/main" id="{552BCB11-DFBD-432E-B2B6-DEEFA85F4D34}"/>
              </a:ext>
            </a:extLst>
          </p:cNvPr>
          <p:cNvSpPr txBox="1"/>
          <p:nvPr/>
        </p:nvSpPr>
        <p:spPr>
          <a:xfrm>
            <a:off x="9014080" y="2175589"/>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3</a:t>
            </a:r>
          </a:p>
        </p:txBody>
      </p:sp>
      <p:sp>
        <p:nvSpPr>
          <p:cNvPr id="40" name="TextBox 39">
            <a:extLst>
              <a:ext uri="{FF2B5EF4-FFF2-40B4-BE49-F238E27FC236}">
                <a16:creationId xmlns:a16="http://schemas.microsoft.com/office/drawing/2014/main" id="{3C3B0FBE-F6A9-4D0C-AB7D-3CB46DF48BA5}"/>
              </a:ext>
            </a:extLst>
          </p:cNvPr>
          <p:cNvSpPr txBox="1"/>
          <p:nvPr/>
        </p:nvSpPr>
        <p:spPr>
          <a:xfrm>
            <a:off x="9986245" y="2175589"/>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4</a:t>
            </a:r>
          </a:p>
        </p:txBody>
      </p:sp>
      <p:sp>
        <p:nvSpPr>
          <p:cNvPr id="41" name="TextBox 40">
            <a:extLst>
              <a:ext uri="{FF2B5EF4-FFF2-40B4-BE49-F238E27FC236}">
                <a16:creationId xmlns:a16="http://schemas.microsoft.com/office/drawing/2014/main" id="{56A6569A-CC9D-44E5-B7AA-D40B8C11252F}"/>
              </a:ext>
            </a:extLst>
          </p:cNvPr>
          <p:cNvSpPr txBox="1"/>
          <p:nvPr/>
        </p:nvSpPr>
        <p:spPr>
          <a:xfrm>
            <a:off x="10925407" y="2175589"/>
            <a:ext cx="288000" cy="288147"/>
          </a:xfrm>
          <a:prstGeom prst="rect">
            <a:avLst/>
          </a:prstGeom>
          <a:noFill/>
        </p:spPr>
        <p:txBody>
          <a:bodyPr wrap="square" lIns="36000" tIns="36000" rIns="36000" bIns="36000" rtlCol="0">
            <a:spAutoFit/>
          </a:bodyPr>
          <a:lstStyle/>
          <a:p>
            <a:pPr algn="ctr" defTabSz="914377">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5</a:t>
            </a:r>
          </a:p>
        </p:txBody>
      </p:sp>
      <p:sp>
        <p:nvSpPr>
          <p:cNvPr id="42" name="Rectangle 41">
            <a:extLst>
              <a:ext uri="{FF2B5EF4-FFF2-40B4-BE49-F238E27FC236}">
                <a16:creationId xmlns:a16="http://schemas.microsoft.com/office/drawing/2014/main" id="{9CBB5F9E-61EB-4F08-BC41-E96B520F8C91}"/>
              </a:ext>
            </a:extLst>
          </p:cNvPr>
          <p:cNvSpPr/>
          <p:nvPr/>
        </p:nvSpPr>
        <p:spPr>
          <a:xfrm>
            <a:off x="9473611" y="2747333"/>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3" name="Oval 42">
            <a:extLst>
              <a:ext uri="{FF2B5EF4-FFF2-40B4-BE49-F238E27FC236}">
                <a16:creationId xmlns:a16="http://schemas.microsoft.com/office/drawing/2014/main" id="{A3923D4C-8A24-4F21-A5DB-0F1FF92D6B9D}"/>
              </a:ext>
            </a:extLst>
          </p:cNvPr>
          <p:cNvSpPr/>
          <p:nvPr/>
        </p:nvSpPr>
        <p:spPr>
          <a:xfrm>
            <a:off x="8867609" y="2747333"/>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4" name="Isosceles Triangle 43">
            <a:extLst>
              <a:ext uri="{FF2B5EF4-FFF2-40B4-BE49-F238E27FC236}">
                <a16:creationId xmlns:a16="http://schemas.microsoft.com/office/drawing/2014/main" id="{D8E3D245-54F4-41F1-92EC-8299456076A6}"/>
              </a:ext>
            </a:extLst>
          </p:cNvPr>
          <p:cNvSpPr/>
          <p:nvPr/>
        </p:nvSpPr>
        <p:spPr>
          <a:xfrm>
            <a:off x="10393991" y="2747333"/>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5" name="Flowchart: Decision 44">
            <a:extLst>
              <a:ext uri="{FF2B5EF4-FFF2-40B4-BE49-F238E27FC236}">
                <a16:creationId xmlns:a16="http://schemas.microsoft.com/office/drawing/2014/main" id="{DE08165E-5F0B-4605-9F29-02BDE259E327}"/>
              </a:ext>
            </a:extLst>
          </p:cNvPr>
          <p:cNvSpPr/>
          <p:nvPr/>
        </p:nvSpPr>
        <p:spPr>
          <a:xfrm>
            <a:off x="10262865" y="2747333"/>
            <a:ext cx="180000" cy="180000"/>
          </a:xfrm>
          <a:prstGeom prst="flowChartDecisi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6" name="Oval 45">
            <a:extLst>
              <a:ext uri="{FF2B5EF4-FFF2-40B4-BE49-F238E27FC236}">
                <a16:creationId xmlns:a16="http://schemas.microsoft.com/office/drawing/2014/main" id="{FD956C22-08D3-49A0-BCDE-8125AE6A62C2}"/>
              </a:ext>
            </a:extLst>
          </p:cNvPr>
          <p:cNvSpPr/>
          <p:nvPr/>
        </p:nvSpPr>
        <p:spPr>
          <a:xfrm>
            <a:off x="9734313" y="2747333"/>
            <a:ext cx="144000" cy="144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7" name="Oval 46">
            <a:extLst>
              <a:ext uri="{FF2B5EF4-FFF2-40B4-BE49-F238E27FC236}">
                <a16:creationId xmlns:a16="http://schemas.microsoft.com/office/drawing/2014/main" id="{1654CFE4-BA8B-491C-AF13-D5F7E1089D39}"/>
              </a:ext>
            </a:extLst>
          </p:cNvPr>
          <p:cNvSpPr/>
          <p:nvPr/>
        </p:nvSpPr>
        <p:spPr>
          <a:xfrm>
            <a:off x="9751731" y="3492732"/>
            <a:ext cx="144000" cy="144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49" name="Rectangle 48">
            <a:extLst>
              <a:ext uri="{FF2B5EF4-FFF2-40B4-BE49-F238E27FC236}">
                <a16:creationId xmlns:a16="http://schemas.microsoft.com/office/drawing/2014/main" id="{1214C1E6-3884-499A-ADE9-090AE66B431F}"/>
              </a:ext>
            </a:extLst>
          </p:cNvPr>
          <p:cNvSpPr/>
          <p:nvPr/>
        </p:nvSpPr>
        <p:spPr>
          <a:xfrm>
            <a:off x="10452717" y="3492732"/>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0" name="Isosceles Triangle 49">
            <a:extLst>
              <a:ext uri="{FF2B5EF4-FFF2-40B4-BE49-F238E27FC236}">
                <a16:creationId xmlns:a16="http://schemas.microsoft.com/office/drawing/2014/main" id="{766EFB1E-D8EC-4695-B7BC-06F418A3A6FC}"/>
              </a:ext>
            </a:extLst>
          </p:cNvPr>
          <p:cNvSpPr/>
          <p:nvPr/>
        </p:nvSpPr>
        <p:spPr>
          <a:xfrm>
            <a:off x="10525547" y="3492732"/>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1" name="Oval 50">
            <a:extLst>
              <a:ext uri="{FF2B5EF4-FFF2-40B4-BE49-F238E27FC236}">
                <a16:creationId xmlns:a16="http://schemas.microsoft.com/office/drawing/2014/main" id="{12F9E6EB-8718-480C-8D95-3DD22D67DB34}"/>
              </a:ext>
            </a:extLst>
          </p:cNvPr>
          <p:cNvSpPr/>
          <p:nvPr/>
        </p:nvSpPr>
        <p:spPr>
          <a:xfrm>
            <a:off x="10335293" y="3492732"/>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2" name="Flowchart: Decision 51">
            <a:extLst>
              <a:ext uri="{FF2B5EF4-FFF2-40B4-BE49-F238E27FC236}">
                <a16:creationId xmlns:a16="http://schemas.microsoft.com/office/drawing/2014/main" id="{44837962-2C3B-4B8B-82DF-00C750FA3107}"/>
              </a:ext>
            </a:extLst>
          </p:cNvPr>
          <p:cNvSpPr/>
          <p:nvPr/>
        </p:nvSpPr>
        <p:spPr>
          <a:xfrm>
            <a:off x="10679668" y="3492732"/>
            <a:ext cx="180000" cy="180000"/>
          </a:xfrm>
          <a:prstGeom prst="flowChartDecision">
            <a:avLst/>
          </a:prstGeom>
          <a:solidFill>
            <a:srgbClr val="F7BE15"/>
          </a:solidFill>
          <a:ln>
            <a:solidFill>
              <a:srgbClr val="F7BE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3" name="Rectangle 52">
            <a:extLst>
              <a:ext uri="{FF2B5EF4-FFF2-40B4-BE49-F238E27FC236}">
                <a16:creationId xmlns:a16="http://schemas.microsoft.com/office/drawing/2014/main" id="{48439EDF-008C-4C59-BEA6-AC700334B876}"/>
              </a:ext>
            </a:extLst>
          </p:cNvPr>
          <p:cNvSpPr/>
          <p:nvPr/>
        </p:nvSpPr>
        <p:spPr>
          <a:xfrm>
            <a:off x="9678071" y="4238017"/>
            <a:ext cx="144000" cy="144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4" name="Oval 53">
            <a:extLst>
              <a:ext uri="{FF2B5EF4-FFF2-40B4-BE49-F238E27FC236}">
                <a16:creationId xmlns:a16="http://schemas.microsoft.com/office/drawing/2014/main" id="{A4DD8893-3504-4FE5-B88B-8675135A5948}"/>
              </a:ext>
            </a:extLst>
          </p:cNvPr>
          <p:cNvSpPr/>
          <p:nvPr/>
        </p:nvSpPr>
        <p:spPr>
          <a:xfrm>
            <a:off x="9113081" y="4238017"/>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5" name="Isosceles Triangle 54">
            <a:extLst>
              <a:ext uri="{FF2B5EF4-FFF2-40B4-BE49-F238E27FC236}">
                <a16:creationId xmlns:a16="http://schemas.microsoft.com/office/drawing/2014/main" id="{20FC4E72-534E-49A6-8B9D-1B827F34B1D7}"/>
              </a:ext>
            </a:extLst>
          </p:cNvPr>
          <p:cNvSpPr/>
          <p:nvPr/>
        </p:nvSpPr>
        <p:spPr>
          <a:xfrm>
            <a:off x="10312700" y="4238132"/>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57" name="Oval 56">
            <a:extLst>
              <a:ext uri="{FF2B5EF4-FFF2-40B4-BE49-F238E27FC236}">
                <a16:creationId xmlns:a16="http://schemas.microsoft.com/office/drawing/2014/main" id="{52DC5FB8-C445-4CFA-A514-B9B834E7C204}"/>
              </a:ext>
            </a:extLst>
          </p:cNvPr>
          <p:cNvSpPr/>
          <p:nvPr/>
        </p:nvSpPr>
        <p:spPr>
          <a:xfrm>
            <a:off x="9730624" y="4229600"/>
            <a:ext cx="144000" cy="144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18" name="Isosceles Triangle 17">
            <a:extLst>
              <a:ext uri="{FF2B5EF4-FFF2-40B4-BE49-F238E27FC236}">
                <a16:creationId xmlns:a16="http://schemas.microsoft.com/office/drawing/2014/main" id="{1CF2AAAC-200C-4E33-B1DC-55825A50A427}"/>
              </a:ext>
            </a:extLst>
          </p:cNvPr>
          <p:cNvSpPr/>
          <p:nvPr/>
        </p:nvSpPr>
        <p:spPr>
          <a:xfrm>
            <a:off x="3907586" y="2758180"/>
            <a:ext cx="144000" cy="144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sp>
        <p:nvSpPr>
          <p:cNvPr id="24" name="Oval 23">
            <a:extLst>
              <a:ext uri="{FF2B5EF4-FFF2-40B4-BE49-F238E27FC236}">
                <a16:creationId xmlns:a16="http://schemas.microsoft.com/office/drawing/2014/main" id="{0BDCF207-130A-4F45-82AB-D288456C3818}"/>
              </a:ext>
            </a:extLst>
          </p:cNvPr>
          <p:cNvSpPr/>
          <p:nvPr/>
        </p:nvSpPr>
        <p:spPr>
          <a:xfrm>
            <a:off x="4717513" y="3498941"/>
            <a:ext cx="144000" cy="144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800" dirty="0">
              <a:solidFill>
                <a:schemeClr val="tx1">
                  <a:lumMod val="75000"/>
                  <a:lumOff val="25000"/>
                </a:schemeClr>
              </a:solidFill>
              <a:latin typeface="Calibri"/>
            </a:endParaRPr>
          </a:p>
        </p:txBody>
      </p:sp>
      <p:grpSp>
        <p:nvGrpSpPr>
          <p:cNvPr id="77" name="Group 76">
            <a:extLst>
              <a:ext uri="{FF2B5EF4-FFF2-40B4-BE49-F238E27FC236}">
                <a16:creationId xmlns:a16="http://schemas.microsoft.com/office/drawing/2014/main" id="{FE71BA0A-6951-8156-BC72-4E9611953B54}"/>
              </a:ext>
            </a:extLst>
          </p:cNvPr>
          <p:cNvGrpSpPr/>
          <p:nvPr/>
        </p:nvGrpSpPr>
        <p:grpSpPr>
          <a:xfrm>
            <a:off x="2081673" y="4978615"/>
            <a:ext cx="8028654" cy="290970"/>
            <a:chOff x="2699525" y="5164677"/>
            <a:chExt cx="6182436" cy="290970"/>
          </a:xfrm>
        </p:grpSpPr>
        <p:grpSp>
          <p:nvGrpSpPr>
            <p:cNvPr id="59" name="Group 58">
              <a:extLst>
                <a:ext uri="{FF2B5EF4-FFF2-40B4-BE49-F238E27FC236}">
                  <a16:creationId xmlns:a16="http://schemas.microsoft.com/office/drawing/2014/main" id="{11535AF8-31E9-40DB-AE47-A53D61A18F3E}"/>
                </a:ext>
              </a:extLst>
            </p:cNvPr>
            <p:cNvGrpSpPr/>
            <p:nvPr/>
          </p:nvGrpSpPr>
          <p:grpSpPr>
            <a:xfrm>
              <a:off x="2699525" y="5169413"/>
              <a:ext cx="1428931" cy="286232"/>
              <a:chOff x="594874" y="2120993"/>
              <a:chExt cx="1428930" cy="286231"/>
            </a:xfrm>
          </p:grpSpPr>
          <p:sp>
            <p:nvSpPr>
              <p:cNvPr id="75" name="TextBox 74">
                <a:extLst>
                  <a:ext uri="{FF2B5EF4-FFF2-40B4-BE49-F238E27FC236}">
                    <a16:creationId xmlns:a16="http://schemas.microsoft.com/office/drawing/2014/main" id="{6F43725C-2BDB-4D72-AFF9-4606075B1C6D}"/>
                  </a:ext>
                </a:extLst>
              </p:cNvPr>
              <p:cNvSpPr txBox="1"/>
              <p:nvPr/>
            </p:nvSpPr>
            <p:spPr>
              <a:xfrm>
                <a:off x="732529" y="2120993"/>
                <a:ext cx="1291275" cy="286231"/>
              </a:xfrm>
              <a:prstGeom prst="rect">
                <a:avLst/>
              </a:prstGeom>
              <a:noFill/>
              <a:ln w="12700">
                <a:noFill/>
              </a:ln>
            </p:spPr>
            <p:txBody>
              <a:bodyPr wrap="square" lIns="36000" rIns="36000" rtlCol="0" anchor="ctr" anchorCtr="0">
                <a:spAutoFit/>
              </a:bodyPr>
              <a:lstStyle/>
              <a:p>
                <a:pPr defTabSz="914377">
                  <a:lnSpc>
                    <a:spcPct val="90000"/>
                  </a:lnSpc>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Essentiale</a:t>
                </a:r>
                <a:r>
                  <a:rPr lang="en-GB" sz="1400" baseline="30000" dirty="0">
                    <a:solidFill>
                      <a:schemeClr val="tx1">
                        <a:lumMod val="75000"/>
                        <a:lumOff val="25000"/>
                      </a:schemeClr>
                    </a:solidFill>
                    <a:latin typeface="Verdana" panose="020B0604030504040204" pitchFamily="34" charset="0"/>
                    <a:ea typeface="Verdana" panose="020B0604030504040204" pitchFamily="34" charset="0"/>
                  </a:rPr>
                  <a:t>® </a:t>
                </a:r>
                <a:r>
                  <a:rPr lang="en-GB" sz="1400" dirty="0">
                    <a:solidFill>
                      <a:schemeClr val="tx1">
                        <a:lumMod val="75000"/>
                        <a:lumOff val="25000"/>
                      </a:schemeClr>
                    </a:solidFill>
                    <a:latin typeface="Verdana" panose="020B0604030504040204" pitchFamily="34" charset="0"/>
                    <a:ea typeface="Verdana" panose="020B0604030504040204" pitchFamily="34" charset="0"/>
                  </a:rPr>
                  <a:t>(EPL)</a:t>
                </a:r>
              </a:p>
            </p:txBody>
          </p:sp>
          <p:sp>
            <p:nvSpPr>
              <p:cNvPr id="76" name="Flowchart: Decision 75">
                <a:extLst>
                  <a:ext uri="{FF2B5EF4-FFF2-40B4-BE49-F238E27FC236}">
                    <a16:creationId xmlns:a16="http://schemas.microsoft.com/office/drawing/2014/main" id="{E6017D88-C238-4E47-A475-2FD1C2006F9E}"/>
                  </a:ext>
                </a:extLst>
              </p:cNvPr>
              <p:cNvSpPr/>
              <p:nvPr/>
            </p:nvSpPr>
            <p:spPr>
              <a:xfrm>
                <a:off x="594874" y="2187877"/>
                <a:ext cx="126000" cy="126000"/>
              </a:xfrm>
              <a:prstGeom prst="flowChartDecision">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4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nvGrpSpPr>
            <p:cNvPr id="60" name="Group 59">
              <a:extLst>
                <a:ext uri="{FF2B5EF4-FFF2-40B4-BE49-F238E27FC236}">
                  <a16:creationId xmlns:a16="http://schemas.microsoft.com/office/drawing/2014/main" id="{B7051F00-CF8A-4418-ABBC-B653F8FC60DA}"/>
                </a:ext>
              </a:extLst>
            </p:cNvPr>
            <p:cNvGrpSpPr/>
            <p:nvPr/>
          </p:nvGrpSpPr>
          <p:grpSpPr>
            <a:xfrm>
              <a:off x="4324900" y="5169415"/>
              <a:ext cx="1045979" cy="286232"/>
              <a:chOff x="4385375" y="2120994"/>
              <a:chExt cx="1045979" cy="286231"/>
            </a:xfrm>
          </p:grpSpPr>
          <p:sp>
            <p:nvSpPr>
              <p:cNvPr id="73" name="TextBox 72">
                <a:extLst>
                  <a:ext uri="{FF2B5EF4-FFF2-40B4-BE49-F238E27FC236}">
                    <a16:creationId xmlns:a16="http://schemas.microsoft.com/office/drawing/2014/main" id="{0EE23ECB-D133-4272-B854-84A72DDCF535}"/>
                  </a:ext>
                </a:extLst>
              </p:cNvPr>
              <p:cNvSpPr txBox="1"/>
              <p:nvPr/>
            </p:nvSpPr>
            <p:spPr>
              <a:xfrm>
                <a:off x="4530626" y="2120994"/>
                <a:ext cx="900728" cy="286231"/>
              </a:xfrm>
              <a:prstGeom prst="rect">
                <a:avLst/>
              </a:prstGeom>
              <a:noFill/>
              <a:ln w="12700">
                <a:noFill/>
              </a:ln>
            </p:spPr>
            <p:txBody>
              <a:bodyPr wrap="square" lIns="36000" rIns="36000" rtlCol="0" anchor="ctr" anchorCtr="0">
                <a:spAutoFit/>
              </a:bodyPr>
              <a:lstStyle/>
              <a:p>
                <a:pPr defTabSz="914377">
                  <a:lnSpc>
                    <a:spcPct val="90000"/>
                  </a:lnSpc>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Hepatil</a:t>
                </a:r>
              </a:p>
            </p:txBody>
          </p:sp>
          <p:sp>
            <p:nvSpPr>
              <p:cNvPr id="74" name="Rectangle 73">
                <a:extLst>
                  <a:ext uri="{FF2B5EF4-FFF2-40B4-BE49-F238E27FC236}">
                    <a16:creationId xmlns:a16="http://schemas.microsoft.com/office/drawing/2014/main" id="{1F3D83D5-A2CD-4E35-98B9-D5B3681AB0EE}"/>
                  </a:ext>
                </a:extLst>
              </p:cNvPr>
              <p:cNvSpPr/>
              <p:nvPr/>
            </p:nvSpPr>
            <p:spPr>
              <a:xfrm>
                <a:off x="4385375" y="2187877"/>
                <a:ext cx="126000" cy="126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4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nvGrpSpPr>
            <p:cNvPr id="61" name="Group 60">
              <a:extLst>
                <a:ext uri="{FF2B5EF4-FFF2-40B4-BE49-F238E27FC236}">
                  <a16:creationId xmlns:a16="http://schemas.microsoft.com/office/drawing/2014/main" id="{837EC09B-9892-4D8B-9E9B-701C28EBCD97}"/>
                </a:ext>
              </a:extLst>
            </p:cNvPr>
            <p:cNvGrpSpPr/>
            <p:nvPr/>
          </p:nvGrpSpPr>
          <p:grpSpPr>
            <a:xfrm>
              <a:off x="5349681" y="5169413"/>
              <a:ext cx="1285439" cy="286232"/>
              <a:chOff x="7761478" y="2120993"/>
              <a:chExt cx="1285438" cy="286231"/>
            </a:xfrm>
          </p:grpSpPr>
          <p:sp>
            <p:nvSpPr>
              <p:cNvPr id="71" name="TextBox 70">
                <a:extLst>
                  <a:ext uri="{FF2B5EF4-FFF2-40B4-BE49-F238E27FC236}">
                    <a16:creationId xmlns:a16="http://schemas.microsoft.com/office/drawing/2014/main" id="{F44DC36C-94A7-41F3-8882-522BF6CBFE53}"/>
                  </a:ext>
                </a:extLst>
              </p:cNvPr>
              <p:cNvSpPr txBox="1"/>
              <p:nvPr/>
            </p:nvSpPr>
            <p:spPr>
              <a:xfrm>
                <a:off x="7903321" y="2120993"/>
                <a:ext cx="1143595" cy="286231"/>
              </a:xfrm>
              <a:prstGeom prst="rect">
                <a:avLst/>
              </a:prstGeom>
              <a:noFill/>
              <a:ln w="12700">
                <a:noFill/>
              </a:ln>
            </p:spPr>
            <p:txBody>
              <a:bodyPr wrap="square" lIns="36000" rIns="36000" rtlCol="0" anchor="ctr" anchorCtr="0">
                <a:spAutoFit/>
              </a:bodyPr>
              <a:lstStyle/>
              <a:p>
                <a:pPr defTabSz="914377">
                  <a:lnSpc>
                    <a:spcPct val="90000"/>
                  </a:lnSpc>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Heparegen</a:t>
                </a:r>
              </a:p>
            </p:txBody>
          </p:sp>
          <p:sp>
            <p:nvSpPr>
              <p:cNvPr id="72" name="Isosceles Triangle 71">
                <a:extLst>
                  <a:ext uri="{FF2B5EF4-FFF2-40B4-BE49-F238E27FC236}">
                    <a16:creationId xmlns:a16="http://schemas.microsoft.com/office/drawing/2014/main" id="{B9C222FA-20BE-4C8B-908D-2694DB5FA16E}"/>
                  </a:ext>
                </a:extLst>
              </p:cNvPr>
              <p:cNvSpPr/>
              <p:nvPr/>
            </p:nvSpPr>
            <p:spPr>
              <a:xfrm>
                <a:off x="7761478" y="2188800"/>
                <a:ext cx="126000" cy="126000"/>
              </a:xfrm>
              <a:prstGeom prst="triangl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4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nvGrpSpPr>
            <p:cNvPr id="62" name="Group 61">
              <a:extLst>
                <a:ext uri="{FF2B5EF4-FFF2-40B4-BE49-F238E27FC236}">
                  <a16:creationId xmlns:a16="http://schemas.microsoft.com/office/drawing/2014/main" id="{7E91C760-1A32-46F1-BE80-9BCDE188A7DC}"/>
                </a:ext>
              </a:extLst>
            </p:cNvPr>
            <p:cNvGrpSpPr/>
            <p:nvPr/>
          </p:nvGrpSpPr>
          <p:grpSpPr>
            <a:xfrm>
              <a:off x="6761989" y="5164677"/>
              <a:ext cx="965576" cy="286232"/>
              <a:chOff x="2186830" y="2397379"/>
              <a:chExt cx="965576" cy="286231"/>
            </a:xfrm>
          </p:grpSpPr>
          <p:sp>
            <p:nvSpPr>
              <p:cNvPr id="69" name="TextBox 68">
                <a:extLst>
                  <a:ext uri="{FF2B5EF4-FFF2-40B4-BE49-F238E27FC236}">
                    <a16:creationId xmlns:a16="http://schemas.microsoft.com/office/drawing/2014/main" id="{A1B3D6FB-91A6-4766-BF4E-BE778A5DD3A7}"/>
                  </a:ext>
                </a:extLst>
              </p:cNvPr>
              <p:cNvSpPr txBox="1"/>
              <p:nvPr/>
            </p:nvSpPr>
            <p:spPr>
              <a:xfrm>
                <a:off x="2328621" y="2397379"/>
                <a:ext cx="823785" cy="286231"/>
              </a:xfrm>
              <a:prstGeom prst="rect">
                <a:avLst/>
              </a:prstGeom>
              <a:noFill/>
              <a:ln w="12700">
                <a:noFill/>
              </a:ln>
            </p:spPr>
            <p:txBody>
              <a:bodyPr wrap="square" lIns="36000" rIns="36000" rtlCol="0" anchor="ctr" anchorCtr="0">
                <a:spAutoFit/>
              </a:bodyPr>
              <a:lstStyle/>
              <a:p>
                <a:pPr defTabSz="914377">
                  <a:lnSpc>
                    <a:spcPct val="90000"/>
                  </a:lnSpc>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Proursan</a:t>
                </a:r>
              </a:p>
            </p:txBody>
          </p:sp>
          <p:sp>
            <p:nvSpPr>
              <p:cNvPr id="70" name="Oval 69">
                <a:extLst>
                  <a:ext uri="{FF2B5EF4-FFF2-40B4-BE49-F238E27FC236}">
                    <a16:creationId xmlns:a16="http://schemas.microsoft.com/office/drawing/2014/main" id="{15A5C561-AD0B-44D5-B4EC-208B9EE427D8}"/>
                  </a:ext>
                </a:extLst>
              </p:cNvPr>
              <p:cNvSpPr/>
              <p:nvPr/>
            </p:nvSpPr>
            <p:spPr>
              <a:xfrm>
                <a:off x="2186830" y="2466331"/>
                <a:ext cx="126000" cy="126000"/>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4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nvGrpSpPr>
            <p:cNvPr id="63" name="Group 62">
              <a:extLst>
                <a:ext uri="{FF2B5EF4-FFF2-40B4-BE49-F238E27FC236}">
                  <a16:creationId xmlns:a16="http://schemas.microsoft.com/office/drawing/2014/main" id="{2AA395AE-F2C1-45FB-AA86-02C1A2653061}"/>
                </a:ext>
              </a:extLst>
            </p:cNvPr>
            <p:cNvGrpSpPr/>
            <p:nvPr/>
          </p:nvGrpSpPr>
          <p:grpSpPr>
            <a:xfrm>
              <a:off x="7836738" y="5164677"/>
              <a:ext cx="1045223" cy="286232"/>
              <a:chOff x="4966930" y="2397379"/>
              <a:chExt cx="1045223" cy="286231"/>
            </a:xfrm>
          </p:grpSpPr>
          <p:sp>
            <p:nvSpPr>
              <p:cNvPr id="67" name="TextBox 66">
                <a:extLst>
                  <a:ext uri="{FF2B5EF4-FFF2-40B4-BE49-F238E27FC236}">
                    <a16:creationId xmlns:a16="http://schemas.microsoft.com/office/drawing/2014/main" id="{315B9123-0448-48C0-BD2D-391815DD0E7E}"/>
                  </a:ext>
                </a:extLst>
              </p:cNvPr>
              <p:cNvSpPr txBox="1"/>
              <p:nvPr/>
            </p:nvSpPr>
            <p:spPr>
              <a:xfrm>
                <a:off x="5110631" y="2397379"/>
                <a:ext cx="901522" cy="286231"/>
              </a:xfrm>
              <a:prstGeom prst="rect">
                <a:avLst/>
              </a:prstGeom>
              <a:noFill/>
              <a:ln w="12700">
                <a:noFill/>
              </a:ln>
            </p:spPr>
            <p:txBody>
              <a:bodyPr wrap="square" lIns="36000" rIns="36000" rtlCol="0" anchor="ctr" anchorCtr="0">
                <a:spAutoFit/>
              </a:bodyPr>
              <a:lstStyle/>
              <a:p>
                <a:pPr defTabSz="914377">
                  <a:lnSpc>
                    <a:spcPct val="90000"/>
                  </a:lnSpc>
                  <a:defRPr/>
                </a:pPr>
                <a:r>
                  <a:rPr lang="en-GB" sz="1400" dirty="0">
                    <a:solidFill>
                      <a:schemeClr val="tx1">
                        <a:lumMod val="75000"/>
                        <a:lumOff val="25000"/>
                      </a:schemeClr>
                    </a:solidFill>
                    <a:latin typeface="Verdana" panose="020B0604030504040204" pitchFamily="34" charset="0"/>
                    <a:ea typeface="Verdana" panose="020B0604030504040204" pitchFamily="34" charset="0"/>
                  </a:rPr>
                  <a:t>Sylimarol</a:t>
                </a:r>
              </a:p>
            </p:txBody>
          </p:sp>
          <p:sp>
            <p:nvSpPr>
              <p:cNvPr id="68" name="Oval 67">
                <a:extLst>
                  <a:ext uri="{FF2B5EF4-FFF2-40B4-BE49-F238E27FC236}">
                    <a16:creationId xmlns:a16="http://schemas.microsoft.com/office/drawing/2014/main" id="{B4F16C00-35E5-4076-9B89-2F6B24258E7C}"/>
                  </a:ext>
                </a:extLst>
              </p:cNvPr>
              <p:cNvSpPr/>
              <p:nvPr/>
            </p:nvSpPr>
            <p:spPr>
              <a:xfrm>
                <a:off x="4966930" y="2466000"/>
                <a:ext cx="126000" cy="1260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en-GB" sz="14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sp>
        <p:nvSpPr>
          <p:cNvPr id="64" name="TextBox 63">
            <a:extLst>
              <a:ext uri="{FF2B5EF4-FFF2-40B4-BE49-F238E27FC236}">
                <a16:creationId xmlns:a16="http://schemas.microsoft.com/office/drawing/2014/main" id="{AAD152AB-A16F-1F7E-9251-84164385754B}"/>
              </a:ext>
            </a:extLst>
          </p:cNvPr>
          <p:cNvSpPr txBox="1"/>
          <p:nvPr/>
        </p:nvSpPr>
        <p:spPr>
          <a:xfrm>
            <a:off x="544108" y="1245573"/>
            <a:ext cx="5400000" cy="468000"/>
          </a:xfrm>
          <a:prstGeom prst="rect">
            <a:avLst/>
          </a:prstGeom>
          <a:solidFill>
            <a:schemeClr val="accent2">
              <a:lumMod val="40000"/>
              <a:lumOff val="60000"/>
            </a:schemeClr>
          </a:solidFill>
        </p:spPr>
        <p:txBody>
          <a:bodyPr wrap="square" lIns="0" tIns="0" rIns="0" bIns="0" rtlCol="0" anchor="ctr" anchorCtr="0">
            <a:noAutofit/>
          </a:bodyPr>
          <a:lstStyle/>
          <a:p>
            <a:pPr algn="ctr" defTabSz="914377">
              <a:defRPr/>
            </a:pPr>
            <a:r>
              <a:rPr lang="en-GB" sz="2000" b="1" dirty="0">
                <a:solidFill>
                  <a:schemeClr val="tx1">
                    <a:lumMod val="75000"/>
                    <a:lumOff val="25000"/>
                  </a:schemeClr>
                </a:solidFill>
                <a:latin typeface="Verdana" panose="020B0604030504040204" pitchFamily="34" charset="0"/>
                <a:ea typeface="Verdana" panose="020B0604030504040204" pitchFamily="34" charset="0"/>
              </a:rPr>
              <a:t>GEs</a:t>
            </a:r>
          </a:p>
        </p:txBody>
      </p:sp>
      <p:sp>
        <p:nvSpPr>
          <p:cNvPr id="66" name="TextBox 65">
            <a:extLst>
              <a:ext uri="{FF2B5EF4-FFF2-40B4-BE49-F238E27FC236}">
                <a16:creationId xmlns:a16="http://schemas.microsoft.com/office/drawing/2014/main" id="{BB8DC62A-F6B8-2B59-9B58-B064DE7BC96D}"/>
              </a:ext>
            </a:extLst>
          </p:cNvPr>
          <p:cNvSpPr txBox="1"/>
          <p:nvPr/>
        </p:nvSpPr>
        <p:spPr>
          <a:xfrm>
            <a:off x="6288756" y="1245573"/>
            <a:ext cx="5400000" cy="468000"/>
          </a:xfrm>
          <a:prstGeom prst="rect">
            <a:avLst/>
          </a:prstGeom>
          <a:solidFill>
            <a:schemeClr val="accent1">
              <a:lumMod val="40000"/>
              <a:lumOff val="60000"/>
            </a:schemeClr>
          </a:solidFill>
        </p:spPr>
        <p:txBody>
          <a:bodyPr wrap="square" lIns="0" tIns="0" rIns="0" bIns="0" rtlCol="0" anchor="ctr" anchorCtr="0">
            <a:noAutofit/>
          </a:bodyPr>
          <a:lstStyle/>
          <a:p>
            <a:pPr algn="ctr" defTabSz="914377">
              <a:defRPr/>
            </a:pPr>
            <a:r>
              <a:rPr lang="en-GB" sz="2000" b="1" dirty="0">
                <a:solidFill>
                  <a:schemeClr val="tx1">
                    <a:lumMod val="75000"/>
                    <a:lumOff val="25000"/>
                  </a:schemeClr>
                </a:solidFill>
                <a:latin typeface="Verdana" panose="020B0604030504040204" pitchFamily="34" charset="0"/>
                <a:ea typeface="Verdana" panose="020B0604030504040204" pitchFamily="34" charset="0"/>
              </a:rPr>
              <a:t>GPs</a:t>
            </a:r>
          </a:p>
        </p:txBody>
      </p:sp>
      <p:sp>
        <p:nvSpPr>
          <p:cNvPr id="78" name="TextBox 77">
            <a:extLst>
              <a:ext uri="{FF2B5EF4-FFF2-40B4-BE49-F238E27FC236}">
                <a16:creationId xmlns:a16="http://schemas.microsoft.com/office/drawing/2014/main" id="{A8ECF5E5-12DA-4B6A-A120-C383EF9ED3CF}"/>
              </a:ext>
            </a:extLst>
          </p:cNvPr>
          <p:cNvSpPr txBox="1"/>
          <p:nvPr/>
        </p:nvSpPr>
        <p:spPr>
          <a:xfrm>
            <a:off x="0" y="5378597"/>
            <a:ext cx="12192000" cy="707886"/>
          </a:xfrm>
          <a:prstGeom prst="rect">
            <a:avLst/>
          </a:prstGeom>
          <a:solidFill>
            <a:schemeClr val="accent5"/>
          </a:solidFill>
        </p:spPr>
        <p:txBody>
          <a:bodyPr wrap="square" rtlCol="0" anchor="ctr">
            <a:spAutoFit/>
          </a:bodyPr>
          <a:lstStyle/>
          <a:p>
            <a:pPr algn="ctr"/>
            <a:r>
              <a:rPr lang="en-GB" sz="2000" b="1" dirty="0">
                <a:solidFill>
                  <a:schemeClr val="bg1"/>
                </a:solidFill>
                <a:latin typeface="Verdana" panose="020B0604030504040204" pitchFamily="34" charset="0"/>
                <a:ea typeface="Verdana" panose="020B0604030504040204" pitchFamily="34" charset="0"/>
              </a:rPr>
              <a:t>EPL was regarded as having a good efficacy and tolerability </a:t>
            </a:r>
            <a:br>
              <a:rPr lang="en-GB" sz="2000" b="1" dirty="0">
                <a:solidFill>
                  <a:schemeClr val="bg1"/>
                </a:solidFill>
                <a:latin typeface="Verdana" panose="020B0604030504040204" pitchFamily="34" charset="0"/>
                <a:ea typeface="Verdana" panose="020B0604030504040204" pitchFamily="34" charset="0"/>
              </a:rPr>
            </a:br>
            <a:r>
              <a:rPr lang="en-GB" sz="2000" b="1" dirty="0">
                <a:solidFill>
                  <a:schemeClr val="bg1"/>
                </a:solidFill>
                <a:latin typeface="Verdana" panose="020B0604030504040204" pitchFamily="34" charset="0"/>
                <a:ea typeface="Verdana" panose="020B0604030504040204" pitchFamily="34" charset="0"/>
              </a:rPr>
              <a:t>in comparison with other interventions</a:t>
            </a:r>
            <a:endParaRPr lang="en-US" sz="2000" b="1" dirty="0">
              <a:solidFill>
                <a:schemeClr val="bg1"/>
              </a:solidFill>
              <a:latin typeface="Verdana" panose="020B0604030504040204" pitchFamily="34" charset="0"/>
              <a:ea typeface="Verdana" panose="020B0604030504040204" pitchFamily="34" charset="0"/>
            </a:endParaRPr>
          </a:p>
        </p:txBody>
      </p:sp>
      <p:sp>
        <p:nvSpPr>
          <p:cNvPr id="2" name="Footer Placeholder 47">
            <a:extLst>
              <a:ext uri="{FF2B5EF4-FFF2-40B4-BE49-F238E27FC236}">
                <a16:creationId xmlns:a16="http://schemas.microsoft.com/office/drawing/2014/main" id="{7D29C132-77E6-881C-E4B5-890A8E19DDD1}"/>
              </a:ext>
            </a:extLst>
          </p:cNvPr>
          <p:cNvSpPr txBox="1">
            <a:spLocks/>
          </p:cNvSpPr>
          <p:nvPr/>
        </p:nvSpPr>
        <p:spPr>
          <a:xfrm>
            <a:off x="1678583" y="6187673"/>
            <a:ext cx="935397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800"/>
              <a:t>Physicians ranked each drug against each criterion using a scale of 1 (not relevant at all) to 5 (extremely relevant). </a:t>
            </a:r>
            <a:br>
              <a:rPr lang="en-GB" sz="800"/>
            </a:br>
            <a:r>
              <a:rPr lang="en-GB" sz="800"/>
              <a:t>Essentiale</a:t>
            </a:r>
            <a:r>
              <a:rPr lang="en-GB" sz="800" baseline="30000"/>
              <a:t>® </a:t>
            </a:r>
            <a:r>
              <a:rPr lang="en-GB" sz="800"/>
              <a:t>(EPL); Hepatil</a:t>
            </a:r>
            <a:r>
              <a:rPr lang="en-GB" sz="800" baseline="30000"/>
              <a:t>®</a:t>
            </a:r>
            <a:r>
              <a:rPr lang="en-GB" sz="800"/>
              <a:t> (ornithine + choline); Heparegen</a:t>
            </a:r>
            <a:r>
              <a:rPr lang="en-GB" sz="800" baseline="30000"/>
              <a:t>®</a:t>
            </a:r>
            <a:r>
              <a:rPr lang="en-GB" sz="800"/>
              <a:t> (timonacic); Proursan</a:t>
            </a:r>
            <a:r>
              <a:rPr lang="en-GB" sz="800" baseline="30000"/>
              <a:t>®</a:t>
            </a:r>
            <a:r>
              <a:rPr lang="en-GB" sz="800"/>
              <a:t> (ursodeoxycholic acid); Sylimarol</a:t>
            </a:r>
            <a:r>
              <a:rPr lang="en-GB" sz="800" baseline="30000"/>
              <a:t>®</a:t>
            </a:r>
            <a:r>
              <a:rPr lang="en-GB" sz="800"/>
              <a:t> (silybinin/silymarin)</a:t>
            </a:r>
          </a:p>
          <a:p>
            <a:r>
              <a:rPr lang="en-GB" sz="800"/>
              <a:t>EPL, essential phospholipids; GE, gastroenterologist; GP, general practitioner; QoL, quality of life</a:t>
            </a:r>
            <a:br>
              <a:rPr lang="en-GB" sz="800"/>
            </a:br>
            <a:r>
              <a:rPr lang="nl-NL" sz="800"/>
              <a:t>Hartleb M, et al. Eur J Gastroenterol Hepatol 2021;34(4):426–34</a:t>
            </a:r>
            <a:endParaRPr lang="en-GB" sz="800" dirty="0"/>
          </a:p>
        </p:txBody>
      </p:sp>
    </p:spTree>
    <p:extLst>
      <p:ext uri="{BB962C8B-B14F-4D97-AF65-F5344CB8AC3E}">
        <p14:creationId xmlns:p14="http://schemas.microsoft.com/office/powerpoint/2010/main" val="1361741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p:cNvGraphicFramePr>
            <a:graphicFrameLocks noGrp="1"/>
          </p:cNvGraphicFramePr>
          <p:nvPr>
            <p:extLst>
              <p:ext uri="{D42A27DB-BD31-4B8C-83A1-F6EECF244321}">
                <p14:modId xmlns:p14="http://schemas.microsoft.com/office/powerpoint/2010/main" val="2261250925"/>
              </p:ext>
            </p:extLst>
          </p:nvPr>
        </p:nvGraphicFramePr>
        <p:xfrm>
          <a:off x="626210" y="1666559"/>
          <a:ext cx="11052000" cy="3379536"/>
        </p:xfrm>
        <a:graphic>
          <a:graphicData uri="http://schemas.openxmlformats.org/drawingml/2006/table">
            <a:tbl>
              <a:tblPr firstRow="1" bandRow="1">
                <a:tableStyleId>{2D5ABB26-0587-4C30-8999-92F81FD0307C}</a:tableStyleId>
              </a:tblPr>
              <a:tblGrid>
                <a:gridCol w="4392000">
                  <a:extLst>
                    <a:ext uri="{9D8B030D-6E8A-4147-A177-3AD203B41FA5}">
                      <a16:colId xmlns:a16="http://schemas.microsoft.com/office/drawing/2014/main" val="20000"/>
                    </a:ext>
                  </a:extLst>
                </a:gridCol>
                <a:gridCol w="1332000">
                  <a:extLst>
                    <a:ext uri="{9D8B030D-6E8A-4147-A177-3AD203B41FA5}">
                      <a16:colId xmlns:a16="http://schemas.microsoft.com/office/drawing/2014/main" val="20002"/>
                    </a:ext>
                  </a:extLst>
                </a:gridCol>
                <a:gridCol w="1332000">
                  <a:extLst>
                    <a:ext uri="{9D8B030D-6E8A-4147-A177-3AD203B41FA5}">
                      <a16:colId xmlns:a16="http://schemas.microsoft.com/office/drawing/2014/main" val="20003"/>
                    </a:ext>
                  </a:extLst>
                </a:gridCol>
                <a:gridCol w="1332000">
                  <a:extLst>
                    <a:ext uri="{9D8B030D-6E8A-4147-A177-3AD203B41FA5}">
                      <a16:colId xmlns:a16="http://schemas.microsoft.com/office/drawing/2014/main" val="4206971850"/>
                    </a:ext>
                  </a:extLst>
                </a:gridCol>
                <a:gridCol w="1332000">
                  <a:extLst>
                    <a:ext uri="{9D8B030D-6E8A-4147-A177-3AD203B41FA5}">
                      <a16:colId xmlns:a16="http://schemas.microsoft.com/office/drawing/2014/main" val="3321425917"/>
                    </a:ext>
                  </a:extLst>
                </a:gridCol>
                <a:gridCol w="1332000">
                  <a:extLst>
                    <a:ext uri="{9D8B030D-6E8A-4147-A177-3AD203B41FA5}">
                      <a16:colId xmlns:a16="http://schemas.microsoft.com/office/drawing/2014/main" val="1891230722"/>
                    </a:ext>
                  </a:extLst>
                </a:gridCol>
              </a:tblGrid>
              <a:tr h="468851">
                <a:tc>
                  <a:txBody>
                    <a:bodyPr/>
                    <a:lstStyle/>
                    <a:p>
                      <a:pP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solidFill>
                      <a:srgbClr val="B05217"/>
                    </a:solidFill>
                  </a:tcPr>
                </a:tc>
                <a:tc>
                  <a:txBody>
                    <a:bodyPr/>
                    <a:lstStyle/>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Essentiale</a:t>
                      </a:r>
                    </a:p>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a:t>
                      </a:r>
                    </a:p>
                  </a:txBody>
                  <a:tcPr marT="43200" marB="43200">
                    <a:lnT w="19050" cap="flat" cmpd="sng" algn="ctr">
                      <a:noFill/>
                      <a:prstDash val="solid"/>
                      <a:round/>
                      <a:headEnd type="none" w="med" len="med"/>
                      <a:tailEnd type="none" w="med" len="med"/>
                    </a:lnT>
                    <a:solidFill>
                      <a:srgbClr val="B05217"/>
                    </a:solidFill>
                  </a:tcPr>
                </a:tc>
                <a:tc>
                  <a:txBody>
                    <a:bodyPr/>
                    <a:lstStyle/>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Heparegen</a:t>
                      </a:r>
                    </a:p>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(b)</a:t>
                      </a:r>
                    </a:p>
                  </a:txBody>
                  <a:tcPr marT="43200" marB="43200">
                    <a:lnT w="19050" cap="flat" cmpd="sng" algn="ctr">
                      <a:noFill/>
                      <a:prstDash val="solid"/>
                      <a:round/>
                      <a:headEnd type="none" w="med" len="med"/>
                      <a:tailEnd type="none" w="med" len="med"/>
                    </a:lnT>
                    <a:solidFill>
                      <a:srgbClr val="B05217"/>
                    </a:solidFill>
                  </a:tcPr>
                </a:tc>
                <a:tc>
                  <a:txBody>
                    <a:bodyPr/>
                    <a:lstStyle/>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Hepatil</a:t>
                      </a:r>
                    </a:p>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(c)</a:t>
                      </a:r>
                    </a:p>
                  </a:txBody>
                  <a:tcPr marT="43200" marB="43200">
                    <a:lnT w="19050" cap="flat" cmpd="sng" algn="ctr">
                      <a:noFill/>
                      <a:prstDash val="solid"/>
                      <a:round/>
                      <a:headEnd type="none" w="med" len="med"/>
                      <a:tailEnd type="none" w="med" len="med"/>
                    </a:lnT>
                    <a:solidFill>
                      <a:srgbClr val="B05217"/>
                    </a:solidFill>
                  </a:tcPr>
                </a:tc>
                <a:tc>
                  <a:txBody>
                    <a:bodyPr/>
                    <a:lstStyle/>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Proursan</a:t>
                      </a:r>
                    </a:p>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lnT w="19050" cap="flat" cmpd="sng" algn="ctr">
                      <a:noFill/>
                      <a:prstDash val="solid"/>
                      <a:round/>
                      <a:headEnd type="none" w="med" len="med"/>
                      <a:tailEnd type="none" w="med" len="med"/>
                    </a:lnT>
                    <a:solidFill>
                      <a:srgbClr val="B05217"/>
                    </a:solidFill>
                  </a:tcPr>
                </a:tc>
                <a:tc>
                  <a:txBody>
                    <a:bodyPr/>
                    <a:lstStyle/>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Sylimarol</a:t>
                      </a:r>
                    </a:p>
                    <a:p>
                      <a:pPr algn="ctr">
                        <a:lnSpc>
                          <a:spcPct val="90000"/>
                        </a:lnSpc>
                        <a:spcAft>
                          <a:spcPts val="0"/>
                        </a:spcAft>
                      </a:pPr>
                      <a:r>
                        <a:rPr lang="en-GB" sz="1400" b="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(e)</a:t>
                      </a:r>
                    </a:p>
                  </a:txBody>
                  <a:tcPr marT="43200" marB="43200">
                    <a:lnT w="19050" cap="flat" cmpd="sng" algn="ctr">
                      <a:noFill/>
                      <a:prstDash val="solid"/>
                      <a:round/>
                      <a:headEnd type="none" w="med" len="med"/>
                      <a:tailEnd type="none" w="med" len="med"/>
                    </a:lnT>
                    <a:solidFill>
                      <a:srgbClr val="B05217"/>
                    </a:solidFill>
                  </a:tcPr>
                </a:tc>
                <a:extLst>
                  <a:ext uri="{0D108BD9-81ED-4DB2-BD59-A6C34878D82A}">
                    <a16:rowId xmlns:a16="http://schemas.microsoft.com/office/drawing/2014/main" val="10001"/>
                  </a:ext>
                </a:extLst>
              </a:tr>
              <a:tr h="277479">
                <a:tc>
                  <a:txBody>
                    <a:bodyPr/>
                    <a:lstStyle/>
                    <a:p>
                      <a:pPr>
                        <a:lnSpc>
                          <a:spcPct val="90000"/>
                        </a:lnSpc>
                        <a:spcAft>
                          <a:spcPts val="0"/>
                        </a:spcAft>
                      </a:pPr>
                      <a:r>
                        <a:rPr lang="en-GB" sz="1400" b="1" dirty="0">
                          <a:effectLst/>
                          <a:latin typeface="Verdana" panose="020B0604030504040204" pitchFamily="34" charset="0"/>
                          <a:ea typeface="Verdana" panose="020B0604030504040204" pitchFamily="34" charset="0"/>
                          <a:cs typeface="Times New Roman" panose="02020603050405020304" pitchFamily="18" charset="0"/>
                        </a:rPr>
                        <a:t>GEs </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T="43200" marB="43200">
                    <a:noFill/>
                  </a:tcPr>
                </a:tc>
                <a:tc>
                  <a:txBody>
                    <a:bodyPr/>
                    <a:lstStyle/>
                    <a:p>
                      <a:pP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oFill/>
                  </a:tcPr>
                </a:tc>
                <a:tc>
                  <a:txBody>
                    <a:bodyPr/>
                    <a:lstStyle/>
                    <a:p>
                      <a:pP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oFill/>
                  </a:tcPr>
                </a:tc>
                <a:tc>
                  <a:txBody>
                    <a:bodyPr/>
                    <a:lstStyle/>
                    <a:p>
                      <a:pP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oFill/>
                  </a:tcPr>
                </a:tc>
                <a:tc>
                  <a:txBody>
                    <a:bodyPr/>
                    <a:lstStyle/>
                    <a:p>
                      <a:pP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oFill/>
                  </a:tcPr>
                </a:tc>
                <a:tc>
                  <a:txBody>
                    <a:bodyPr/>
                    <a:lstStyle/>
                    <a:p>
                      <a:pP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oFill/>
                  </a:tcPr>
                </a:tc>
                <a:extLst>
                  <a:ext uri="{0D108BD9-81ED-4DB2-BD59-A6C34878D82A}">
                    <a16:rowId xmlns:a16="http://schemas.microsoft.com/office/drawing/2014/main" val="10002"/>
                  </a:ext>
                </a:extLst>
              </a:tr>
              <a:tr h="468851">
                <a:tc>
                  <a:txBody>
                    <a:bodyPr/>
                    <a:lstStyle/>
                    <a:p>
                      <a:pPr marL="107950">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Efficacy</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3.7</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3.6</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3.0</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d)</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3.9</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3.1</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d)</a:t>
                      </a:r>
                    </a:p>
                  </a:txBody>
                  <a:tcPr marT="43200" marB="43200" anchor="ctr">
                    <a:noFill/>
                  </a:tcPr>
                </a:tc>
                <a:extLst>
                  <a:ext uri="{0D108BD9-81ED-4DB2-BD59-A6C34878D82A}">
                    <a16:rowId xmlns:a16="http://schemas.microsoft.com/office/drawing/2014/main" val="10003"/>
                  </a:ext>
                </a:extLst>
              </a:tr>
              <a:tr h="468851">
                <a:tc>
                  <a:txBody>
                    <a:bodyPr/>
                    <a:lstStyle/>
                    <a:p>
                      <a:pPr marL="107950">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Tolerability</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4.5</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4.4</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4.3</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4.1</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4.4</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noFill/>
                  </a:tcPr>
                </a:tc>
                <a:extLst>
                  <a:ext uri="{0D108BD9-81ED-4DB2-BD59-A6C34878D82A}">
                    <a16:rowId xmlns:a16="http://schemas.microsoft.com/office/drawing/2014/main" val="10004"/>
                  </a:ext>
                </a:extLst>
              </a:tr>
              <a:tr h="468851">
                <a:tc>
                  <a:txBody>
                    <a:bodyPr/>
                    <a:lstStyle/>
                    <a:p>
                      <a:pPr marL="107950">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Improvement of the QoL</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3.5</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3.5</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3.1</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d)</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3.6</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e)</a:t>
                      </a:r>
                    </a:p>
                  </a:txBody>
                  <a:tcPr marT="43200" marB="43200" anchor="ctr">
                    <a:no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3.2</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d)</a:t>
                      </a:r>
                    </a:p>
                  </a:txBody>
                  <a:tcPr marT="43200" marB="43200" anchor="ctr">
                    <a:noFill/>
                  </a:tcPr>
                </a:tc>
                <a:extLst>
                  <a:ext uri="{0D108BD9-81ED-4DB2-BD59-A6C34878D82A}">
                    <a16:rowId xmlns:a16="http://schemas.microsoft.com/office/drawing/2014/main" val="10005"/>
                  </a:ext>
                </a:extLst>
              </a:tr>
              <a:tr h="277479">
                <a:tc>
                  <a:txBody>
                    <a:bodyPr/>
                    <a:lstStyle/>
                    <a:p>
                      <a:pPr>
                        <a:lnSpc>
                          <a:spcPct val="90000"/>
                        </a:lnSpc>
                        <a:spcAft>
                          <a:spcPts val="0"/>
                        </a:spcAft>
                      </a:pPr>
                      <a:r>
                        <a:rPr lang="en-GB" sz="1400" b="1" dirty="0">
                          <a:effectLst/>
                          <a:latin typeface="Verdana" panose="020B0604030504040204" pitchFamily="34" charset="0"/>
                          <a:ea typeface="Verdana" panose="020B0604030504040204" pitchFamily="34" charset="0"/>
                          <a:cs typeface="Times New Roman" panose="02020603050405020304" pitchFamily="18" charset="0"/>
                        </a:rPr>
                        <a:t>GPs</a:t>
                      </a:r>
                      <a:endParaRPr lang="en-GB" sz="1400" dirty="0">
                        <a:effectLst/>
                        <a:latin typeface="Verdana" panose="020B0604030504040204" pitchFamily="34" charset="0"/>
                        <a:ea typeface="Verdana" panose="020B0604030504040204" pitchFamily="34" charset="0"/>
                        <a:cs typeface="Times New Roman" panose="02020603050405020304" pitchFamily="18" charset="0"/>
                      </a:endParaRP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 </a:t>
                      </a:r>
                    </a:p>
                  </a:txBody>
                  <a:tcPr marT="43200" marB="43200" anchor="ctr">
                    <a:solidFill>
                      <a:srgbClr val="F6EDE7"/>
                    </a:solidFill>
                  </a:tcPr>
                </a:tc>
                <a:extLst>
                  <a:ext uri="{0D108BD9-81ED-4DB2-BD59-A6C34878D82A}">
                    <a16:rowId xmlns:a16="http://schemas.microsoft.com/office/drawing/2014/main" val="10006"/>
                  </a:ext>
                </a:extLst>
              </a:tr>
              <a:tr h="468851">
                <a:tc>
                  <a:txBody>
                    <a:bodyPr/>
                    <a:lstStyle/>
                    <a:p>
                      <a:pPr marL="107950">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Efficacy</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4.2</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d, e)</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4.3</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(c, d, e)</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3.3</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d, e)</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3.6</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c, e)</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2.7</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c, d)</a:t>
                      </a:r>
                    </a:p>
                  </a:txBody>
                  <a:tcPr marT="43200" marB="43200" anchor="ctr">
                    <a:solidFill>
                      <a:srgbClr val="F6EDE7"/>
                    </a:solidFill>
                  </a:tcPr>
                </a:tc>
                <a:extLst>
                  <a:ext uri="{0D108BD9-81ED-4DB2-BD59-A6C34878D82A}">
                    <a16:rowId xmlns:a16="http://schemas.microsoft.com/office/drawing/2014/main" val="2958408474"/>
                  </a:ext>
                </a:extLst>
              </a:tr>
              <a:tr h="468851">
                <a:tc>
                  <a:txBody>
                    <a:bodyPr/>
                    <a:lstStyle/>
                    <a:p>
                      <a:pPr marL="107950">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Tolerability</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4.6</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4.4</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4.3</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3.6</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(a, b, c, e)</a:t>
                      </a:r>
                    </a:p>
                  </a:txBody>
                  <a:tcPr marT="43200" marB="43200" anchor="ctr">
                    <a:solidFill>
                      <a:srgbClr val="F6EDE7"/>
                    </a:solidFill>
                  </a:tcPr>
                </a:tc>
                <a:tc>
                  <a:txBody>
                    <a:bodyPr/>
                    <a:lstStyle/>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4.2</a:t>
                      </a:r>
                    </a:p>
                    <a:p>
                      <a:pPr algn="ctr">
                        <a:lnSpc>
                          <a:spcPct val="90000"/>
                        </a:lnSpc>
                        <a:spcAft>
                          <a:spcPts val="0"/>
                        </a:spcAft>
                      </a:pPr>
                      <a:r>
                        <a:rPr lang="en-GB" sz="1400" dirty="0">
                          <a:effectLst/>
                          <a:latin typeface="Verdana" panose="020B0604030504040204" pitchFamily="34" charset="0"/>
                          <a:ea typeface="Verdana" panose="020B0604030504040204" pitchFamily="34" charset="0"/>
                          <a:cs typeface="Times New Roman" panose="02020603050405020304" pitchFamily="18" charset="0"/>
                        </a:rPr>
                        <a:t>(d)</a:t>
                      </a:r>
                    </a:p>
                  </a:txBody>
                  <a:tcPr marT="43200" marB="43200" anchor="ctr">
                    <a:solidFill>
                      <a:srgbClr val="F6EDE7"/>
                    </a:solidFill>
                  </a:tcPr>
                </a:tc>
                <a:extLst>
                  <a:ext uri="{0D108BD9-81ED-4DB2-BD59-A6C34878D82A}">
                    <a16:rowId xmlns:a16="http://schemas.microsoft.com/office/drawing/2014/main" val="2453424787"/>
                  </a:ext>
                </a:extLst>
              </a:tr>
            </a:tbl>
          </a:graphicData>
        </a:graphic>
      </p:graphicFrame>
      <p:sp>
        <p:nvSpPr>
          <p:cNvPr id="6" name="Rectangle 5">
            <a:extLst>
              <a:ext uri="{FF2B5EF4-FFF2-40B4-BE49-F238E27FC236}">
                <a16:creationId xmlns:a16="http://schemas.microsoft.com/office/drawing/2014/main" id="{A9E266E2-C04C-403E-8F5A-4F553F8A9D97}"/>
              </a:ext>
            </a:extLst>
          </p:cNvPr>
          <p:cNvSpPr/>
          <p:nvPr/>
        </p:nvSpPr>
        <p:spPr>
          <a:xfrm>
            <a:off x="635000" y="2858634"/>
            <a:ext cx="11041062" cy="5040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
        <p:nvSpPr>
          <p:cNvPr id="8" name="Rectangle 7">
            <a:extLst>
              <a:ext uri="{FF2B5EF4-FFF2-40B4-BE49-F238E27FC236}">
                <a16:creationId xmlns:a16="http://schemas.microsoft.com/office/drawing/2014/main" id="{BB032462-C2BA-4676-A54A-5AC608ACA7C1}"/>
              </a:ext>
            </a:extLst>
          </p:cNvPr>
          <p:cNvSpPr/>
          <p:nvPr/>
        </p:nvSpPr>
        <p:spPr>
          <a:xfrm>
            <a:off x="626210" y="4554709"/>
            <a:ext cx="11035951" cy="50730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
        <p:nvSpPr>
          <p:cNvPr id="2" name="Footer Placeholder 47">
            <a:extLst>
              <a:ext uri="{FF2B5EF4-FFF2-40B4-BE49-F238E27FC236}">
                <a16:creationId xmlns:a16="http://schemas.microsoft.com/office/drawing/2014/main" id="{CA4C1689-CA4D-65E2-EE06-7B63A5F92434}"/>
              </a:ext>
            </a:extLst>
          </p:cNvPr>
          <p:cNvSpPr txBox="1">
            <a:spLocks/>
          </p:cNvSpPr>
          <p:nvPr/>
        </p:nvSpPr>
        <p:spPr>
          <a:xfrm>
            <a:off x="1678583" y="6075144"/>
            <a:ext cx="9353974" cy="646331"/>
          </a:xfrm>
          <a:prstGeom prst="rect">
            <a:avLst/>
          </a:prstGeom>
        </p:spPr>
        <p:txBody>
          <a:bodyPr vert="horz" wrap="square" lIns="91440" tIns="45720" rIns="91440" bIns="45720" rtlCol="0" anchor="b">
            <a:spAutoFit/>
          </a:bodyPr>
          <a:lstStyle>
            <a:defPPr>
              <a:defRPr lang="pl-PL"/>
            </a:defPPr>
            <a:lvl1pPr marL="0" indent="-216000" algn="l" defTabSz="609585" rtl="0" eaLnBrk="1" latinLnBrk="0" hangingPunct="1">
              <a:lnSpc>
                <a:spcPct val="90000"/>
              </a:lnSpc>
              <a:spcBef>
                <a:spcPts val="1200"/>
              </a:spcBef>
              <a:buClr>
                <a:schemeClr val="accent2"/>
              </a:buClr>
              <a:buSzPct val="100000"/>
              <a:buFont typeface="Calibri" panose="020F0502020204030204" pitchFamily="34" charset="0"/>
              <a:buChar char="•"/>
              <a:defRPr sz="800" b="0" kern="1200">
                <a:solidFill>
                  <a:srgbClr val="404040"/>
                </a:solidFill>
                <a:latin typeface="Verdana" panose="020B0604030504040204" pitchFamily="34" charset="0"/>
                <a:ea typeface="Verdana" panose="020B0604030504040204" pitchFamily="34" charset="0"/>
                <a:cs typeface="+mn-cs"/>
              </a:defRPr>
            </a:lvl1pPr>
            <a:lvl2pPr marL="609585" indent="-180000" algn="l" defTabSz="609585" rtl="0" eaLnBrk="1" latinLnBrk="0" hangingPunct="1">
              <a:lnSpc>
                <a:spcPct val="90000"/>
              </a:lnSpc>
              <a:spcBef>
                <a:spcPts val="600"/>
              </a:spcBef>
              <a:buClr>
                <a:schemeClr val="accent1"/>
              </a:buClr>
              <a:buFont typeface="Calibri" panose="020F0502020204030204" pitchFamily="34" charset="0"/>
              <a:buChar char="‒"/>
              <a:defRPr sz="2400" b="0" kern="1200">
                <a:solidFill>
                  <a:schemeClr val="tx1"/>
                </a:solidFill>
                <a:latin typeface="+mn-lt"/>
                <a:ea typeface="+mn-ea"/>
                <a:cs typeface="+mn-cs"/>
              </a:defRPr>
            </a:lvl2pPr>
            <a:lvl3pPr marL="1219170" indent="-171450" algn="l" defTabSz="609585" rtl="0" eaLnBrk="1" latinLnBrk="0" hangingPunct="1">
              <a:lnSpc>
                <a:spcPct val="90000"/>
              </a:lnSpc>
              <a:spcBef>
                <a:spcPts val="300"/>
              </a:spcBef>
              <a:buClr>
                <a:schemeClr val="accent1"/>
              </a:buClr>
              <a:buFont typeface="Calibri" panose="020F0502020204030204" pitchFamily="34" charset="0"/>
              <a:buChar char="–"/>
              <a:defRPr sz="2400" b="0" kern="1200">
                <a:solidFill>
                  <a:schemeClr val="tx1"/>
                </a:solidFill>
                <a:latin typeface="+mn-lt"/>
                <a:ea typeface="+mn-ea"/>
                <a:cs typeface="+mn-cs"/>
              </a:defRPr>
            </a:lvl3pPr>
            <a:lvl4pPr marL="1828754" indent="-144000" algn="l" defTabSz="609585" rtl="0" eaLnBrk="1" latinLnBrk="0" hangingPunct="1">
              <a:lnSpc>
                <a:spcPct val="90000"/>
              </a:lnSpc>
              <a:spcBef>
                <a:spcPts val="400"/>
              </a:spcBef>
              <a:buClr>
                <a:schemeClr val="accent1"/>
              </a:buClr>
              <a:buFont typeface="Arial" panose="020B0604020202020204" pitchFamily="34" charset="0"/>
              <a:buChar char="•"/>
              <a:defRPr sz="2400" b="0" kern="1200">
                <a:solidFill>
                  <a:schemeClr val="tx1"/>
                </a:solidFill>
                <a:latin typeface="+mn-lt"/>
                <a:ea typeface="+mn-ea"/>
                <a:cs typeface="+mn-cs"/>
              </a:defRPr>
            </a:lvl4pPr>
            <a:lvl5pPr marL="2438339" indent="-144000" algn="l" defTabSz="609585" rtl="0" eaLnBrk="1" latinLnBrk="0" hangingPunct="1">
              <a:lnSpc>
                <a:spcPct val="90000"/>
              </a:lnSpc>
              <a:spcBef>
                <a:spcPts val="400"/>
              </a:spcBef>
              <a:buClr>
                <a:schemeClr val="accent1"/>
              </a:buClr>
              <a:buFont typeface="Arial" panose="020B0604020202020204" pitchFamily="34" charset="0"/>
              <a:buChar char="•"/>
              <a:defRPr sz="2400" b="0" kern="1200">
                <a:solidFill>
                  <a:schemeClr val="tx1"/>
                </a:solidFill>
                <a:latin typeface="+mn-lt"/>
                <a:ea typeface="+mn-ea"/>
                <a:cs typeface="+mn-cs"/>
              </a:defRPr>
            </a:lvl5pPr>
            <a:lvl6pPr marL="3047924" indent="-171450" algn="l" defTabSz="609585" rtl="0" eaLnBrk="1" latinLnBrk="0" hangingPunct="1">
              <a:lnSpc>
                <a:spcPct val="90000"/>
              </a:lnSpc>
              <a:spcBef>
                <a:spcPts val="375"/>
              </a:spcBef>
              <a:buFont typeface="Arial" panose="020B0604020202020204" pitchFamily="34" charset="0"/>
              <a:buChar char="•"/>
              <a:defRPr sz="2400" kern="1200">
                <a:solidFill>
                  <a:schemeClr val="tx1"/>
                </a:solidFill>
                <a:latin typeface="+mn-lt"/>
                <a:ea typeface="+mn-ea"/>
                <a:cs typeface="+mn-cs"/>
              </a:defRPr>
            </a:lvl6pPr>
            <a:lvl7pPr marL="3657509" indent="-171450" algn="l" defTabSz="609585" rtl="0" eaLnBrk="1" latinLnBrk="0" hangingPunct="1">
              <a:lnSpc>
                <a:spcPct val="90000"/>
              </a:lnSpc>
              <a:spcBef>
                <a:spcPts val="375"/>
              </a:spcBef>
              <a:buFont typeface="Arial" panose="020B0604020202020204" pitchFamily="34" charset="0"/>
              <a:buChar char="•"/>
              <a:defRPr sz="2400" kern="1200">
                <a:solidFill>
                  <a:schemeClr val="tx1"/>
                </a:solidFill>
                <a:latin typeface="+mn-lt"/>
                <a:ea typeface="+mn-ea"/>
                <a:cs typeface="+mn-cs"/>
              </a:defRPr>
            </a:lvl7pPr>
            <a:lvl8pPr marL="4267093" indent="-171450" algn="l" defTabSz="609585" rtl="0" eaLnBrk="1" latinLnBrk="0" hangingPunct="1">
              <a:lnSpc>
                <a:spcPct val="90000"/>
              </a:lnSpc>
              <a:spcBef>
                <a:spcPts val="375"/>
              </a:spcBef>
              <a:buFont typeface="Arial" panose="020B0604020202020204" pitchFamily="34" charset="0"/>
              <a:buChar char="•"/>
              <a:defRPr sz="2400" kern="1200">
                <a:solidFill>
                  <a:schemeClr val="tx1"/>
                </a:solidFill>
                <a:latin typeface="+mn-lt"/>
                <a:ea typeface="+mn-ea"/>
                <a:cs typeface="+mn-cs"/>
              </a:defRPr>
            </a:lvl8pPr>
            <a:lvl9pPr marL="4876678" indent="-171450" algn="l" defTabSz="609585" rtl="0" eaLnBrk="1" latinLnBrk="0" hangingPunct="1">
              <a:lnSpc>
                <a:spcPct val="90000"/>
              </a:lnSpc>
              <a:spcBef>
                <a:spcPts val="375"/>
              </a:spcBef>
              <a:buFont typeface="Arial" panose="020B0604020202020204" pitchFamily="34" charset="0"/>
              <a:buChar char="•"/>
              <a:defRPr sz="2400" kern="1200">
                <a:solidFill>
                  <a:schemeClr val="tx1"/>
                </a:solidFill>
                <a:latin typeface="+mn-lt"/>
                <a:ea typeface="+mn-ea"/>
                <a:cs typeface="+mn-cs"/>
              </a:defRPr>
            </a:lvl9pPr>
          </a:lstStyle>
          <a:p>
            <a:pPr indent="0">
              <a:buNone/>
            </a:pPr>
            <a:r>
              <a:rPr lang="en-GB" dirty="0"/>
              <a:t>Physicians ranked each drug against each criterion using a scale of 1 (not relevant at all) to 5 (extremely relevant). Essentiale® (essential phospholipids); </a:t>
            </a:r>
            <a:r>
              <a:rPr lang="en-GB" dirty="0" err="1"/>
              <a:t>Hepatil</a:t>
            </a:r>
            <a:r>
              <a:rPr lang="en-GB" dirty="0"/>
              <a:t>® (ornithine + choline); </a:t>
            </a:r>
            <a:r>
              <a:rPr lang="en-GB" dirty="0" err="1"/>
              <a:t>Heparegen</a:t>
            </a:r>
            <a:r>
              <a:rPr lang="en-GB" dirty="0"/>
              <a:t>® (</a:t>
            </a:r>
            <a:r>
              <a:rPr lang="en-GB" dirty="0" err="1"/>
              <a:t>timonacic</a:t>
            </a:r>
            <a:r>
              <a:rPr lang="en-GB" dirty="0"/>
              <a:t>); </a:t>
            </a:r>
            <a:r>
              <a:rPr lang="en-GB" dirty="0" err="1"/>
              <a:t>Proursan</a:t>
            </a:r>
            <a:r>
              <a:rPr lang="en-GB" dirty="0"/>
              <a:t>® (</a:t>
            </a:r>
            <a:r>
              <a:rPr lang="en-GB" dirty="0" err="1"/>
              <a:t>ursodeoxycholic</a:t>
            </a:r>
            <a:r>
              <a:rPr lang="en-GB" dirty="0"/>
              <a:t> acid); </a:t>
            </a:r>
            <a:r>
              <a:rPr lang="en-GB" dirty="0" err="1"/>
              <a:t>Sylimarol</a:t>
            </a:r>
            <a:r>
              <a:rPr lang="en-GB" dirty="0"/>
              <a:t>® (</a:t>
            </a:r>
            <a:r>
              <a:rPr lang="en-GB" dirty="0" err="1"/>
              <a:t>silybinin</a:t>
            </a:r>
            <a:r>
              <a:rPr lang="en-GB" dirty="0"/>
              <a:t>/silymarin). The differences between each drug evaluation within a group of physicians are marked with letters. The letter below the average score indicates which drug the marked one significantly differs from. Kruskal -Wallis test p&lt;0.05.</a:t>
            </a:r>
            <a:br>
              <a:rPr lang="en-GB" dirty="0"/>
            </a:br>
            <a:r>
              <a:rPr lang="en-GB" dirty="0"/>
              <a:t>GEs, gastroenterologists; GPs, general practitioners; QoL, quality of life</a:t>
            </a:r>
            <a:br>
              <a:rPr lang="en-GB" dirty="0"/>
            </a:br>
            <a:r>
              <a:rPr lang="en-GB" dirty="0"/>
              <a:t>Hartleb M, et al. Eur J Gastroenterol Hepatol 2021. [</a:t>
            </a:r>
            <a:r>
              <a:rPr lang="en-GB" dirty="0" err="1"/>
              <a:t>ePub</a:t>
            </a:r>
            <a:r>
              <a:rPr lang="en-GB" dirty="0"/>
              <a:t> ahead of print]. </a:t>
            </a:r>
            <a:r>
              <a:rPr lang="en-GB" dirty="0" err="1"/>
              <a:t>doi</a:t>
            </a:r>
            <a:r>
              <a:rPr lang="en-GB" dirty="0"/>
              <a:t>: 10.1097/MEG.0000000000002288</a:t>
            </a:r>
          </a:p>
        </p:txBody>
      </p:sp>
      <p:sp>
        <p:nvSpPr>
          <p:cNvPr id="4" name="Title 2">
            <a:extLst>
              <a:ext uri="{FF2B5EF4-FFF2-40B4-BE49-F238E27FC236}">
                <a16:creationId xmlns:a16="http://schemas.microsoft.com/office/drawing/2014/main" id="{96F80393-053A-4898-8CAD-25ACC2B72822}"/>
              </a:ext>
            </a:extLst>
          </p:cNvPr>
          <p:cNvSpPr txBox="1">
            <a:spLocks/>
          </p:cNvSpPr>
          <p:nvPr/>
        </p:nvSpPr>
        <p:spPr>
          <a:xfrm>
            <a:off x="401351" y="235565"/>
            <a:ext cx="10331419" cy="772519"/>
          </a:xfrm>
          <a:prstGeom prst="rect">
            <a:avLst/>
          </a:prstGeom>
        </p:spPr>
        <p:txBody>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en-GB" sz="2600" dirty="0"/>
              <a:t>RESTORE study results: Ranking of the five most commonly </a:t>
            </a:r>
            <a:r>
              <a:rPr lang="en-GB" sz="2600"/>
              <a:t>recommended adjunctive treatments </a:t>
            </a:r>
            <a:r>
              <a:rPr lang="en-GB" sz="2600" dirty="0"/>
              <a:t>by the top three criteria </a:t>
            </a:r>
          </a:p>
        </p:txBody>
      </p:sp>
    </p:spTree>
    <p:extLst>
      <p:ext uri="{BB962C8B-B14F-4D97-AF65-F5344CB8AC3E}">
        <p14:creationId xmlns:p14="http://schemas.microsoft.com/office/powerpoint/2010/main" val="1462358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oleTekstowe 20"/>
          <p:cNvSpPr txBox="1"/>
          <p:nvPr/>
        </p:nvSpPr>
        <p:spPr>
          <a:xfrm>
            <a:off x="8346992" y="1596789"/>
            <a:ext cx="3373039" cy="2062103"/>
          </a:xfrm>
          <a:prstGeom prst="rect">
            <a:avLst/>
          </a:prstGeom>
          <a:noFill/>
        </p:spPr>
        <p:txBody>
          <a:bodyPr wrap="none" rtlCol="0">
            <a:spAutoFit/>
          </a:bodyPr>
          <a:lstStyle/>
          <a:p>
            <a:r>
              <a:rPr lang="en-US" sz="1600" b="1" dirty="0">
                <a:solidFill>
                  <a:schemeClr val="tx1">
                    <a:lumMod val="75000"/>
                    <a:lumOff val="25000"/>
                  </a:schemeClr>
                </a:solidFill>
                <a:latin typeface="Verdana"/>
                <a:cs typeface="Verdana"/>
              </a:rPr>
              <a:t>Treat T2DM and </a:t>
            </a:r>
            <a:br>
              <a:rPr lang="en-US" sz="1600" b="1" dirty="0">
                <a:solidFill>
                  <a:schemeClr val="tx1">
                    <a:lumMod val="75000"/>
                    <a:lumOff val="25000"/>
                  </a:schemeClr>
                </a:solidFill>
                <a:latin typeface="Verdana"/>
                <a:cs typeface="Verdana"/>
              </a:rPr>
            </a:br>
            <a:r>
              <a:rPr lang="en-US" sz="1600" b="1" dirty="0">
                <a:solidFill>
                  <a:schemeClr val="tx1">
                    <a:lumMod val="75000"/>
                    <a:lumOff val="25000"/>
                  </a:schemeClr>
                </a:solidFill>
                <a:latin typeface="Verdana"/>
                <a:cs typeface="Verdana"/>
              </a:rPr>
              <a:t>cardiovascular risk factors</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Hyperglycemia </a:t>
            </a:r>
          </a:p>
          <a:p>
            <a:pPr>
              <a:tabLst>
                <a:tab pos="116414" algn="l"/>
              </a:tabLst>
            </a:pPr>
            <a:r>
              <a:rPr lang="en-US" sz="1600" dirty="0">
                <a:solidFill>
                  <a:schemeClr val="tx1">
                    <a:lumMod val="75000"/>
                    <a:lumOff val="25000"/>
                  </a:schemeClr>
                </a:solidFill>
                <a:latin typeface="Verdana"/>
                <a:cs typeface="Verdana"/>
              </a:rPr>
              <a:t>   (GLP-1RA and/or SGLT2i)  </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Dyslipidaemia (statin)</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Hypertension (ACEi/sartans)</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Smoking cessation </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Antiplatelet drugs</a:t>
            </a:r>
          </a:p>
        </p:txBody>
      </p:sp>
      <p:sp>
        <p:nvSpPr>
          <p:cNvPr id="18" name="PoleTekstowe 17"/>
          <p:cNvSpPr txBox="1"/>
          <p:nvPr/>
        </p:nvSpPr>
        <p:spPr>
          <a:xfrm>
            <a:off x="478800" y="1596830"/>
            <a:ext cx="2871876" cy="1323439"/>
          </a:xfrm>
          <a:prstGeom prst="rect">
            <a:avLst/>
          </a:prstGeom>
          <a:noFill/>
        </p:spPr>
        <p:txBody>
          <a:bodyPr wrap="none" rtlCol="0">
            <a:spAutoFit/>
          </a:bodyPr>
          <a:lstStyle/>
          <a:p>
            <a:r>
              <a:rPr lang="en-US" sz="1600" b="1" dirty="0">
                <a:solidFill>
                  <a:schemeClr val="tx1">
                    <a:lumMod val="75000"/>
                    <a:lumOff val="25000"/>
                  </a:schemeClr>
                </a:solidFill>
                <a:latin typeface="Verdana"/>
                <a:cs typeface="Verdana"/>
              </a:rPr>
              <a:t>Weight loss</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Lifestyle (diet, </a:t>
            </a:r>
            <a:br>
              <a:rPr lang="en-US" sz="1600" dirty="0">
                <a:solidFill>
                  <a:schemeClr val="tx1">
                    <a:lumMod val="75000"/>
                    <a:lumOff val="25000"/>
                  </a:schemeClr>
                </a:solidFill>
                <a:latin typeface="Verdana"/>
                <a:cs typeface="Verdana"/>
              </a:rPr>
            </a:br>
            <a:r>
              <a:rPr lang="en-US" sz="1600" dirty="0">
                <a:solidFill>
                  <a:schemeClr val="tx1">
                    <a:lumMod val="75000"/>
                    <a:lumOff val="25000"/>
                  </a:schemeClr>
                </a:solidFill>
                <a:latin typeface="Verdana"/>
                <a:cs typeface="Verdana"/>
              </a:rPr>
              <a:t>physical activity)</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GLP-1RA and/or SGLT2i</a:t>
            </a:r>
          </a:p>
          <a:p>
            <a:pPr marL="241294" indent="-241294">
              <a:buFont typeface="Arial"/>
              <a:buChar char="•"/>
              <a:tabLst>
                <a:tab pos="116414" algn="l"/>
              </a:tabLst>
            </a:pPr>
            <a:r>
              <a:rPr lang="en-US" sz="1600" dirty="0">
                <a:solidFill>
                  <a:schemeClr val="tx1">
                    <a:lumMod val="75000"/>
                    <a:lumOff val="25000"/>
                  </a:schemeClr>
                </a:solidFill>
                <a:latin typeface="Verdana"/>
                <a:cs typeface="Verdana"/>
              </a:rPr>
              <a:t>Bariatric surgery</a:t>
            </a:r>
          </a:p>
        </p:txBody>
      </p:sp>
      <p:sp>
        <p:nvSpPr>
          <p:cNvPr id="19" name="PoleTekstowe 18"/>
          <p:cNvSpPr txBox="1"/>
          <p:nvPr/>
        </p:nvSpPr>
        <p:spPr>
          <a:xfrm>
            <a:off x="477978" y="4406562"/>
            <a:ext cx="3393165" cy="1323439"/>
          </a:xfrm>
          <a:prstGeom prst="rect">
            <a:avLst/>
          </a:prstGeom>
          <a:noFill/>
        </p:spPr>
        <p:txBody>
          <a:bodyPr wrap="square" rtlCol="0">
            <a:spAutoFit/>
          </a:bodyPr>
          <a:lstStyle/>
          <a:p>
            <a:r>
              <a:rPr lang="en-US" sz="1600" b="1" dirty="0">
                <a:solidFill>
                  <a:schemeClr val="tx1">
                    <a:lumMod val="75000"/>
                    <a:lumOff val="25000"/>
                  </a:schemeClr>
                </a:solidFill>
                <a:latin typeface="Verdana"/>
                <a:cs typeface="Verdana"/>
              </a:rPr>
              <a:t>Other approaches</a:t>
            </a:r>
          </a:p>
          <a:p>
            <a:pPr marL="228594" indent="-228594">
              <a:buFont typeface="Arial"/>
              <a:buChar char="•"/>
            </a:pPr>
            <a:r>
              <a:rPr lang="en-US" sz="1600" dirty="0">
                <a:solidFill>
                  <a:schemeClr val="tx1">
                    <a:lumMod val="75000"/>
                    <a:lumOff val="25000"/>
                  </a:schemeClr>
                </a:solidFill>
                <a:latin typeface="Verdana"/>
                <a:cs typeface="Verdana"/>
              </a:rPr>
              <a:t>Statin (reducing </a:t>
            </a:r>
          </a:p>
          <a:p>
            <a:r>
              <a:rPr lang="en-US" sz="1600" dirty="0">
                <a:solidFill>
                  <a:schemeClr val="tx1">
                    <a:lumMod val="75000"/>
                    <a:lumOff val="25000"/>
                  </a:schemeClr>
                </a:solidFill>
                <a:latin typeface="Verdana"/>
                <a:cs typeface="Verdana"/>
              </a:rPr>
              <a:t>   portal hypertension)</a:t>
            </a:r>
          </a:p>
          <a:p>
            <a:pPr marL="228594" indent="-228594">
              <a:buFont typeface="Arial"/>
              <a:buChar char="•"/>
            </a:pPr>
            <a:r>
              <a:rPr lang="en-US" sz="1600" dirty="0">
                <a:solidFill>
                  <a:schemeClr val="tx1">
                    <a:lumMod val="75000"/>
                    <a:lumOff val="25000"/>
                  </a:schemeClr>
                </a:solidFill>
                <a:latin typeface="Verdana"/>
                <a:cs typeface="Verdana"/>
              </a:rPr>
              <a:t>Metformin (decrease of </a:t>
            </a:r>
          </a:p>
          <a:p>
            <a:r>
              <a:rPr lang="en-US" sz="1600" dirty="0">
                <a:solidFill>
                  <a:schemeClr val="tx1">
                    <a:lumMod val="75000"/>
                    <a:lumOff val="25000"/>
                  </a:schemeClr>
                </a:solidFill>
                <a:latin typeface="Verdana"/>
                <a:cs typeface="Verdana"/>
              </a:rPr>
              <a:t>   HCC risk)</a:t>
            </a:r>
          </a:p>
        </p:txBody>
      </p:sp>
      <p:sp>
        <p:nvSpPr>
          <p:cNvPr id="20" name="PoleTekstowe 19"/>
          <p:cNvSpPr txBox="1"/>
          <p:nvPr/>
        </p:nvSpPr>
        <p:spPr>
          <a:xfrm>
            <a:off x="8346992" y="4602991"/>
            <a:ext cx="3098925" cy="1077218"/>
          </a:xfrm>
          <a:prstGeom prst="rect">
            <a:avLst/>
          </a:prstGeom>
          <a:noFill/>
        </p:spPr>
        <p:txBody>
          <a:bodyPr wrap="none" rtlCol="0">
            <a:spAutoFit/>
          </a:bodyPr>
          <a:lstStyle/>
          <a:p>
            <a:r>
              <a:rPr lang="en-US" sz="1600" b="1" dirty="0">
                <a:solidFill>
                  <a:schemeClr val="tx1">
                    <a:lumMod val="75000"/>
                    <a:lumOff val="25000"/>
                  </a:schemeClr>
                </a:solidFill>
                <a:latin typeface="Verdana"/>
                <a:cs typeface="Verdana"/>
              </a:rPr>
              <a:t>Liver-directed treatment </a:t>
            </a:r>
          </a:p>
          <a:p>
            <a:pPr marL="228594" indent="-228594">
              <a:buFont typeface="Arial"/>
              <a:buChar char="•"/>
            </a:pPr>
            <a:r>
              <a:rPr lang="en-US" sz="1600" dirty="0">
                <a:solidFill>
                  <a:schemeClr val="tx1">
                    <a:lumMod val="75000"/>
                    <a:lumOff val="25000"/>
                  </a:schemeClr>
                </a:solidFill>
                <a:latin typeface="Verdana"/>
                <a:cs typeface="Verdana"/>
              </a:rPr>
              <a:t>Vitamin E</a:t>
            </a:r>
          </a:p>
          <a:p>
            <a:pPr marL="228594" indent="-228594">
              <a:buFont typeface="Arial"/>
              <a:buChar char="•"/>
            </a:pPr>
            <a:r>
              <a:rPr lang="en-US" sz="1600" dirty="0">
                <a:solidFill>
                  <a:schemeClr val="tx1">
                    <a:lumMod val="75000"/>
                    <a:lumOff val="25000"/>
                  </a:schemeClr>
                </a:solidFill>
                <a:latin typeface="Verdana"/>
                <a:cs typeface="Verdana"/>
              </a:rPr>
              <a:t>Pioglitazone</a:t>
            </a:r>
          </a:p>
          <a:p>
            <a:pPr marL="228594" indent="-228594">
              <a:buFont typeface="Arial"/>
              <a:buChar char="•"/>
            </a:pPr>
            <a:r>
              <a:rPr lang="en-US" sz="1600" dirty="0">
                <a:solidFill>
                  <a:schemeClr val="tx1">
                    <a:lumMod val="75000"/>
                    <a:lumOff val="25000"/>
                  </a:schemeClr>
                </a:solidFill>
                <a:latin typeface="Verdana"/>
                <a:cs typeface="Verdana"/>
              </a:rPr>
              <a:t>Semaglutide </a:t>
            </a:r>
          </a:p>
        </p:txBody>
      </p:sp>
      <p:sp>
        <p:nvSpPr>
          <p:cNvPr id="23" name="Objaśnienie liniowe 1 22"/>
          <p:cNvSpPr/>
          <p:nvPr/>
        </p:nvSpPr>
        <p:spPr>
          <a:xfrm>
            <a:off x="8323382" y="4610791"/>
            <a:ext cx="3420000" cy="1127953"/>
          </a:xfrm>
          <a:prstGeom prst="borderCallout1">
            <a:avLst>
              <a:gd name="adj1" fmla="val 50433"/>
              <a:gd name="adj2" fmla="val -74"/>
              <a:gd name="adj3" fmla="val 3130"/>
              <a:gd name="adj4" fmla="val -9625"/>
            </a:avLst>
          </a:prstGeom>
          <a:noFill/>
          <a:ln w="28575"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25" name="Objaśnienie liniowe 1 24"/>
          <p:cNvSpPr/>
          <p:nvPr/>
        </p:nvSpPr>
        <p:spPr>
          <a:xfrm rot="10800000">
            <a:off x="448617" y="4384527"/>
            <a:ext cx="3420000" cy="1354217"/>
          </a:xfrm>
          <a:prstGeom prst="borderCallout1">
            <a:avLst>
              <a:gd name="adj1" fmla="val 50768"/>
              <a:gd name="adj2" fmla="val 46"/>
              <a:gd name="adj3" fmla="val 90092"/>
              <a:gd name="adj4" fmla="val -15997"/>
            </a:avLst>
          </a:prstGeom>
          <a:no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2" name="Title 1">
            <a:extLst>
              <a:ext uri="{FF2B5EF4-FFF2-40B4-BE49-F238E27FC236}">
                <a16:creationId xmlns:a16="http://schemas.microsoft.com/office/drawing/2014/main" id="{C59E0F75-FDB9-3AB9-4491-A075C713CD2C}"/>
              </a:ext>
            </a:extLst>
          </p:cNvPr>
          <p:cNvSpPr>
            <a:spLocks noGrp="1"/>
          </p:cNvSpPr>
          <p:nvPr>
            <p:ph type="title"/>
          </p:nvPr>
        </p:nvSpPr>
        <p:spPr>
          <a:xfrm>
            <a:off x="401351" y="209404"/>
            <a:ext cx="10152349" cy="824841"/>
          </a:xfrm>
        </p:spPr>
        <p:txBody>
          <a:bodyPr/>
          <a:lstStyle/>
          <a:p>
            <a:r>
              <a:rPr lang="en-US" sz="2800" dirty="0">
                <a:latin typeface="Verdana"/>
                <a:cs typeface="Verdana"/>
              </a:rPr>
              <a:t>There exist several therapeutic approaches for managing MAFLD and associated comorbidities</a:t>
            </a:r>
            <a:endParaRPr lang="en-GB" dirty="0"/>
          </a:p>
        </p:txBody>
      </p:sp>
      <p:sp>
        <p:nvSpPr>
          <p:cNvPr id="22" name="Objaśnienie liniowe 1 21"/>
          <p:cNvSpPr/>
          <p:nvPr/>
        </p:nvSpPr>
        <p:spPr>
          <a:xfrm>
            <a:off x="8323382" y="1573811"/>
            <a:ext cx="3420000" cy="2088000"/>
          </a:xfrm>
          <a:prstGeom prst="borderCallout1">
            <a:avLst>
              <a:gd name="adj1" fmla="val 50433"/>
              <a:gd name="adj2" fmla="val -74"/>
              <a:gd name="adj3" fmla="val 88955"/>
              <a:gd name="adj4" fmla="val -9172"/>
            </a:avLst>
          </a:prstGeom>
          <a:noFill/>
          <a:ln w="28575"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a:p>
        </p:txBody>
      </p:sp>
      <p:sp>
        <p:nvSpPr>
          <p:cNvPr id="24" name="Objaśnienie liniowe 1 23"/>
          <p:cNvSpPr/>
          <p:nvPr/>
        </p:nvSpPr>
        <p:spPr>
          <a:xfrm rot="10800000">
            <a:off x="448618" y="1573811"/>
            <a:ext cx="3420000" cy="1354217"/>
          </a:xfrm>
          <a:prstGeom prst="borderCallout1">
            <a:avLst>
              <a:gd name="adj1" fmla="val 50433"/>
              <a:gd name="adj2" fmla="val -74"/>
              <a:gd name="adj3" fmla="val 3687"/>
              <a:gd name="adj4" fmla="val -9737"/>
            </a:avLst>
          </a:prstGeom>
          <a:noFill/>
          <a:ln w="28575" cmpd="sng">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sz="3200" dirty="0"/>
          </a:p>
        </p:txBody>
      </p:sp>
      <p:grpSp>
        <p:nvGrpSpPr>
          <p:cNvPr id="4" name="Group 3">
            <a:extLst>
              <a:ext uri="{FF2B5EF4-FFF2-40B4-BE49-F238E27FC236}">
                <a16:creationId xmlns:a16="http://schemas.microsoft.com/office/drawing/2014/main" id="{1B018A4C-87E4-9CB5-64A3-346C9329E8CC}"/>
              </a:ext>
            </a:extLst>
          </p:cNvPr>
          <p:cNvGrpSpPr/>
          <p:nvPr/>
        </p:nvGrpSpPr>
        <p:grpSpPr>
          <a:xfrm>
            <a:off x="4033491" y="2188323"/>
            <a:ext cx="4125017" cy="2935909"/>
            <a:chOff x="3756889" y="2497037"/>
            <a:chExt cx="4125017" cy="2935909"/>
          </a:xfrm>
        </p:grpSpPr>
        <p:sp>
          <p:nvSpPr>
            <p:cNvPr id="9" name="Ramka 8"/>
            <p:cNvSpPr/>
            <p:nvPr/>
          </p:nvSpPr>
          <p:spPr>
            <a:xfrm>
              <a:off x="3756889" y="2497037"/>
              <a:ext cx="2016000" cy="1404000"/>
            </a:xfrm>
            <a:prstGeom prst="rect">
              <a:avLst/>
            </a:prstGeom>
            <a:solidFill>
              <a:schemeClr val="accent2"/>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r>
                <a:rPr lang="en-US" sz="1800" b="1" dirty="0">
                  <a:solidFill>
                    <a:schemeClr val="bg1"/>
                  </a:solidFill>
                  <a:latin typeface="Verdana"/>
                  <a:cs typeface="Verdana"/>
                </a:rPr>
                <a:t>Control </a:t>
              </a:r>
            </a:p>
            <a:p>
              <a:pPr algn="ctr">
                <a:lnSpc>
                  <a:spcPct val="90000"/>
                </a:lnSpc>
              </a:pPr>
              <a:r>
                <a:rPr lang="en-US" sz="1800" b="1" dirty="0">
                  <a:solidFill>
                    <a:schemeClr val="bg1"/>
                  </a:solidFill>
                  <a:latin typeface="Verdana"/>
                  <a:cs typeface="Verdana"/>
                </a:rPr>
                <a:t>obesity</a:t>
              </a:r>
            </a:p>
          </p:txBody>
        </p:sp>
        <p:sp>
          <p:nvSpPr>
            <p:cNvPr id="10" name="Ramka 9"/>
            <p:cNvSpPr/>
            <p:nvPr/>
          </p:nvSpPr>
          <p:spPr>
            <a:xfrm>
              <a:off x="5865906" y="2497037"/>
              <a:ext cx="2016000" cy="1404000"/>
            </a:xfrm>
            <a:prstGeom prst="rect">
              <a:avLst/>
            </a:prstGeom>
            <a:solidFill>
              <a:schemeClr val="accent3"/>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r>
                <a:rPr lang="en-US" sz="1800" b="1" dirty="0">
                  <a:solidFill>
                    <a:schemeClr val="bg1"/>
                  </a:solidFill>
                  <a:latin typeface="Verdana"/>
                  <a:cs typeface="Verdana"/>
                </a:rPr>
                <a:t>Reduce </a:t>
              </a:r>
            </a:p>
            <a:p>
              <a:pPr algn="ctr">
                <a:lnSpc>
                  <a:spcPct val="90000"/>
                </a:lnSpc>
              </a:pPr>
              <a:r>
                <a:rPr lang="en-US" sz="1800" b="1" dirty="0">
                  <a:solidFill>
                    <a:schemeClr val="bg1"/>
                  </a:solidFill>
                  <a:latin typeface="Verdana"/>
                  <a:cs typeface="Verdana"/>
                </a:rPr>
                <a:t>CVD risk</a:t>
              </a:r>
            </a:p>
          </p:txBody>
        </p:sp>
        <p:sp>
          <p:nvSpPr>
            <p:cNvPr id="11" name="Ramka 10"/>
            <p:cNvSpPr/>
            <p:nvPr/>
          </p:nvSpPr>
          <p:spPr>
            <a:xfrm>
              <a:off x="3756889" y="4028946"/>
              <a:ext cx="2016000" cy="1404000"/>
            </a:xfrm>
            <a:prstGeom prst="rect">
              <a:avLst/>
            </a:prstGeom>
            <a:solidFill>
              <a:schemeClr val="accent4"/>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80000"/>
                </a:lnSpc>
              </a:pPr>
              <a:r>
                <a:rPr lang="en-US" sz="1800" b="1" dirty="0">
                  <a:solidFill>
                    <a:schemeClr val="bg1"/>
                  </a:solidFill>
                  <a:latin typeface="Verdana"/>
                  <a:cs typeface="Verdana"/>
                </a:rPr>
                <a:t>Reduce</a:t>
              </a:r>
            </a:p>
            <a:p>
              <a:pPr algn="ctr">
                <a:lnSpc>
                  <a:spcPct val="80000"/>
                </a:lnSpc>
              </a:pPr>
              <a:r>
                <a:rPr lang="en-US" sz="1800" b="1" dirty="0">
                  <a:solidFill>
                    <a:schemeClr val="bg1"/>
                  </a:solidFill>
                  <a:latin typeface="Verdana"/>
                  <a:cs typeface="Verdana"/>
                </a:rPr>
                <a:t>end-stage </a:t>
              </a:r>
            </a:p>
            <a:p>
              <a:pPr algn="ctr">
                <a:lnSpc>
                  <a:spcPct val="80000"/>
                </a:lnSpc>
              </a:pPr>
              <a:r>
                <a:rPr lang="en-US" sz="1800" b="1" dirty="0">
                  <a:solidFill>
                    <a:schemeClr val="bg1"/>
                  </a:solidFill>
                  <a:latin typeface="Verdana"/>
                  <a:cs typeface="Verdana"/>
                </a:rPr>
                <a:t>complications</a:t>
              </a:r>
            </a:p>
          </p:txBody>
        </p:sp>
        <p:sp>
          <p:nvSpPr>
            <p:cNvPr id="12" name="Ramka 11"/>
            <p:cNvSpPr/>
            <p:nvPr/>
          </p:nvSpPr>
          <p:spPr>
            <a:xfrm>
              <a:off x="5865906" y="4028946"/>
              <a:ext cx="2016000" cy="1404000"/>
            </a:xfrm>
            <a:prstGeom prst="rect">
              <a:avLst/>
            </a:prstGeom>
            <a:solidFill>
              <a:schemeClr val="accent6"/>
            </a:solid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r>
                <a:rPr lang="en-US" sz="1800" b="1" dirty="0">
                  <a:solidFill>
                    <a:schemeClr val="bg1"/>
                  </a:solidFill>
                  <a:latin typeface="Verdana"/>
                  <a:cs typeface="Verdana"/>
                </a:rPr>
                <a:t>Target </a:t>
              </a:r>
            </a:p>
            <a:p>
              <a:pPr algn="ctr">
                <a:lnSpc>
                  <a:spcPct val="90000"/>
                </a:lnSpc>
              </a:pPr>
              <a:r>
                <a:rPr lang="en-US" sz="1800" b="1" dirty="0">
                  <a:solidFill>
                    <a:schemeClr val="bg1"/>
                  </a:solidFill>
                  <a:latin typeface="Verdana"/>
                  <a:cs typeface="Verdana"/>
                </a:rPr>
                <a:t>NASH</a:t>
              </a:r>
            </a:p>
          </p:txBody>
        </p:sp>
      </p:grpSp>
      <p:sp>
        <p:nvSpPr>
          <p:cNvPr id="5" name="Footer Placeholder 2">
            <a:extLst>
              <a:ext uri="{FF2B5EF4-FFF2-40B4-BE49-F238E27FC236}">
                <a16:creationId xmlns:a16="http://schemas.microsoft.com/office/drawing/2014/main" id="{68D31930-BD27-82C1-99F1-B96F5FDCB2D5}"/>
              </a:ext>
            </a:extLst>
          </p:cNvPr>
          <p:cNvSpPr txBox="1">
            <a:spLocks/>
          </p:cNvSpPr>
          <p:nvPr/>
        </p:nvSpPr>
        <p:spPr>
          <a:xfrm>
            <a:off x="1678583" y="6356350"/>
            <a:ext cx="9767334" cy="5016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800" dirty="0" err="1">
                <a:solidFill>
                  <a:schemeClr val="tx1">
                    <a:lumMod val="75000"/>
                    <a:lumOff val="25000"/>
                  </a:schemeClr>
                </a:solidFill>
                <a:latin typeface="Verdana"/>
              </a:rPr>
              <a:t>ACEi</a:t>
            </a:r>
            <a:r>
              <a:rPr lang="en-GB" sz="800" dirty="0">
                <a:solidFill>
                  <a:schemeClr val="tx1">
                    <a:lumMod val="75000"/>
                    <a:lumOff val="25000"/>
                  </a:schemeClr>
                </a:solidFill>
                <a:latin typeface="Verdana"/>
              </a:rPr>
              <a:t>, angiotensin-converting enzyme inhibitors; CVD, cardiovascular disease; GLP-1RA, glucagon-like peptide-1 receptor agonist; HCC, hepatocellular carcinoma; </a:t>
            </a:r>
            <a:br>
              <a:rPr lang="en-GB" dirty="0">
                <a:solidFill>
                  <a:schemeClr val="tx1">
                    <a:lumMod val="75000"/>
                    <a:lumOff val="25000"/>
                  </a:schemeClr>
                </a:solidFill>
                <a:latin typeface="Verdana"/>
              </a:rPr>
            </a:br>
            <a:r>
              <a:rPr lang="en-GB" sz="800" dirty="0">
                <a:latin typeface="Verdana"/>
              </a:rPr>
              <a:t>MAFLD, metabolic dysfunction-associated fatty liver disease; </a:t>
            </a:r>
            <a:r>
              <a:rPr lang="en-GB" sz="800" dirty="0">
                <a:solidFill>
                  <a:schemeClr val="tx1">
                    <a:lumMod val="75000"/>
                    <a:lumOff val="25000"/>
                  </a:schemeClr>
                </a:solidFill>
                <a:latin typeface="Verdana"/>
              </a:rPr>
              <a:t>NASH, non-alcoholic </a:t>
            </a:r>
            <a:r>
              <a:rPr lang="en-GB" sz="800" dirty="0">
                <a:solidFill>
                  <a:schemeClr val="tx1">
                    <a:lumMod val="75000"/>
                    <a:lumOff val="25000"/>
                  </a:schemeClr>
                </a:solidFill>
              </a:rPr>
              <a:t>steatohepatitis</a:t>
            </a:r>
            <a:r>
              <a:rPr lang="en-GB" sz="800" dirty="0">
                <a:solidFill>
                  <a:schemeClr val="tx1">
                    <a:lumMod val="75000"/>
                    <a:lumOff val="25000"/>
                  </a:schemeClr>
                </a:solidFill>
                <a:latin typeface="Verdana"/>
              </a:rPr>
              <a:t>; SGLT2i, sodium/glucose cotransporter-2 inhibitor; T2DM, type 2 diabetes mellitus</a:t>
            </a:r>
            <a:br>
              <a:rPr lang="en-GB" sz="800" dirty="0">
                <a:solidFill>
                  <a:schemeClr val="tx1">
                    <a:lumMod val="75000"/>
                    <a:lumOff val="25000"/>
                  </a:schemeClr>
                </a:solidFill>
                <a:latin typeface="Verdana"/>
              </a:rPr>
            </a:br>
            <a:r>
              <a:rPr lang="fr-FR" sz="800" dirty="0">
                <a:solidFill>
                  <a:schemeClr val="tx1">
                    <a:lumMod val="75000"/>
                    <a:lumOff val="25000"/>
                  </a:schemeClr>
                </a:solidFill>
                <a:latin typeface="Verdana"/>
              </a:rPr>
              <a:t>Fu Y, et al. Front. </a:t>
            </a:r>
            <a:r>
              <a:rPr lang="fr-FR" sz="800" dirty="0" err="1">
                <a:solidFill>
                  <a:schemeClr val="tx1">
                    <a:lumMod val="75000"/>
                    <a:lumOff val="25000"/>
                  </a:schemeClr>
                </a:solidFill>
                <a:latin typeface="Verdana"/>
              </a:rPr>
              <a:t>Pharmacol</a:t>
            </a:r>
            <a:r>
              <a:rPr lang="fr-FR" sz="800" dirty="0">
                <a:solidFill>
                  <a:schemeClr val="tx1">
                    <a:lumMod val="75000"/>
                    <a:lumOff val="25000"/>
                  </a:schemeClr>
                </a:solidFill>
                <a:latin typeface="Verdana"/>
              </a:rPr>
              <a:t> 2022;13:973366; Shi Y, et al. </a:t>
            </a:r>
            <a:r>
              <a:rPr lang="en-GB" sz="800" dirty="0">
                <a:solidFill>
                  <a:schemeClr val="tx1">
                    <a:lumMod val="75000"/>
                    <a:lumOff val="25000"/>
                  </a:schemeClr>
                </a:solidFill>
                <a:latin typeface="Verdana"/>
              </a:rPr>
              <a:t>Chin Med J (Engl) 2022;135:1009–1018; </a:t>
            </a:r>
            <a:r>
              <a:rPr lang="en-GB" sz="800" dirty="0" err="1">
                <a:solidFill>
                  <a:schemeClr val="tx1">
                    <a:lumMod val="75000"/>
                    <a:lumOff val="25000"/>
                  </a:schemeClr>
                </a:solidFill>
                <a:latin typeface="Verdana"/>
              </a:rPr>
              <a:t>Passacquale</a:t>
            </a:r>
            <a:r>
              <a:rPr lang="en-GB" sz="800" dirty="0">
                <a:solidFill>
                  <a:schemeClr val="tx1">
                    <a:lumMod val="75000"/>
                    <a:lumOff val="25000"/>
                  </a:schemeClr>
                </a:solidFill>
                <a:latin typeface="Verdana"/>
              </a:rPr>
              <a:t> G, et al. </a:t>
            </a:r>
            <a:r>
              <a:rPr lang="fr-FR" sz="800" dirty="0">
                <a:solidFill>
                  <a:schemeClr val="tx1">
                    <a:lumMod val="75000"/>
                    <a:lumOff val="25000"/>
                  </a:schemeClr>
                </a:solidFill>
                <a:latin typeface="Verdana"/>
              </a:rPr>
              <a:t>Br J Clin </a:t>
            </a:r>
            <a:r>
              <a:rPr lang="fr-FR" sz="800" dirty="0" err="1">
                <a:solidFill>
                  <a:schemeClr val="tx1">
                    <a:lumMod val="75000"/>
                    <a:lumOff val="25000"/>
                  </a:schemeClr>
                </a:solidFill>
                <a:latin typeface="Verdana"/>
              </a:rPr>
              <a:t>Pharmacol</a:t>
            </a:r>
            <a:r>
              <a:rPr lang="fr-FR" sz="800" dirty="0">
                <a:solidFill>
                  <a:schemeClr val="tx1">
                    <a:lumMod val="75000"/>
                    <a:lumOff val="25000"/>
                  </a:schemeClr>
                </a:solidFill>
                <a:latin typeface="Verdana"/>
              </a:rPr>
              <a:t> 2022;88:2686–2699.</a:t>
            </a:r>
          </a:p>
          <a:p>
            <a:endParaRPr lang="fr-FR" sz="800" dirty="0">
              <a:solidFill>
                <a:schemeClr val="tx1">
                  <a:lumMod val="75000"/>
                  <a:lumOff val="25000"/>
                </a:schemeClr>
              </a:solidFill>
              <a:latin typeface="Verdana"/>
            </a:endParaRPr>
          </a:p>
        </p:txBody>
      </p:sp>
    </p:spTree>
    <p:extLst>
      <p:ext uri="{BB962C8B-B14F-4D97-AF65-F5344CB8AC3E}">
        <p14:creationId xmlns:p14="http://schemas.microsoft.com/office/powerpoint/2010/main" val="327377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34774-060F-33C9-B1B6-E8AD7CA77C7E}"/>
              </a:ext>
            </a:extLst>
          </p:cNvPr>
          <p:cNvSpPr>
            <a:spLocks noGrp="1"/>
          </p:cNvSpPr>
          <p:nvPr>
            <p:ph type="title"/>
          </p:nvPr>
        </p:nvSpPr>
        <p:spPr>
          <a:xfrm>
            <a:off x="401351" y="209403"/>
            <a:ext cx="11362660" cy="824841"/>
          </a:xfrm>
        </p:spPr>
        <p:txBody>
          <a:bodyPr/>
          <a:lstStyle/>
          <a:p>
            <a:r>
              <a:rPr lang="en-US" dirty="0"/>
              <a:t>Classic comorbidities (cardiometabolic risk factors) in NAFLD include features of metabolic syndrome</a:t>
            </a:r>
          </a:p>
        </p:txBody>
      </p:sp>
      <p:sp>
        <p:nvSpPr>
          <p:cNvPr id="6" name="TextBox 5">
            <a:extLst>
              <a:ext uri="{FF2B5EF4-FFF2-40B4-BE49-F238E27FC236}">
                <a16:creationId xmlns:a16="http://schemas.microsoft.com/office/drawing/2014/main" id="{46625154-DF61-2D00-6669-1FCF2656AD67}"/>
              </a:ext>
            </a:extLst>
          </p:cNvPr>
          <p:cNvSpPr txBox="1"/>
          <p:nvPr/>
        </p:nvSpPr>
        <p:spPr>
          <a:xfrm>
            <a:off x="1417739" y="6433153"/>
            <a:ext cx="9974511" cy="338554"/>
          </a:xfrm>
          <a:prstGeom prst="rect">
            <a:avLst/>
          </a:prstGeom>
          <a:noFill/>
        </p:spPr>
        <p:txBody>
          <a:bodyPr wrap="square" rtlCol="0">
            <a:spAutoFit/>
          </a:bodyPr>
          <a:lstStyle/>
          <a:p>
            <a:r>
              <a:rPr lang="en-US" sz="800" dirty="0"/>
              <a:t>T2D, Type 2 diabetes; MAFLD, metabolic dysfunction-associated fatty liver disease; NAFLD, non-alcoholic fatty liver disease; NASH, non-alcoholic steatohepatitis; USA, United Stated of America. </a:t>
            </a:r>
          </a:p>
          <a:p>
            <a:r>
              <a:rPr lang="en-US" sz="800" dirty="0"/>
              <a:t>Sanyal A. NASH in 2021: The Multi-System disease, webinar.</a:t>
            </a:r>
          </a:p>
        </p:txBody>
      </p:sp>
      <p:sp>
        <p:nvSpPr>
          <p:cNvPr id="7" name="Slide Number Placeholder 1">
            <a:extLst>
              <a:ext uri="{FF2B5EF4-FFF2-40B4-BE49-F238E27FC236}">
                <a16:creationId xmlns:a16="http://schemas.microsoft.com/office/drawing/2014/main" id="{108E1931-98BB-A459-0963-BFB08FAB3B15}"/>
              </a:ext>
            </a:extLst>
          </p:cNvPr>
          <p:cNvSpPr txBox="1">
            <a:spLocks/>
          </p:cNvSpPr>
          <p:nvPr/>
        </p:nvSpPr>
        <p:spPr>
          <a:xfrm>
            <a:off x="11591433" y="6533181"/>
            <a:ext cx="525066" cy="23083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4E72597-5FA9-473E-9DF2-B958DF9446F5}" type="slidenum">
              <a:rPr lang="fr-FR" sz="900" smtClean="0">
                <a:latin typeface="Verdana" panose="020B0604030504040204" pitchFamily="34" charset="0"/>
                <a:ea typeface="Verdana" panose="020B0604030504040204" pitchFamily="34" charset="0"/>
              </a:rPr>
              <a:pPr/>
              <a:t>3</a:t>
            </a:fld>
            <a:endParaRPr lang="fr-FR" sz="900" dirty="0">
              <a:latin typeface="Verdana" panose="020B0604030504040204" pitchFamily="34" charset="0"/>
              <a:ea typeface="Verdana" panose="020B0604030504040204" pitchFamily="34" charset="0"/>
            </a:endParaRPr>
          </a:p>
        </p:txBody>
      </p:sp>
      <p:graphicFrame>
        <p:nvGraphicFramePr>
          <p:cNvPr id="11" name="Tabela 3">
            <a:extLst>
              <a:ext uri="{FF2B5EF4-FFF2-40B4-BE49-F238E27FC236}">
                <a16:creationId xmlns:a16="http://schemas.microsoft.com/office/drawing/2014/main" id="{85FC4B0F-6BEB-0ECC-9943-A39640347B09}"/>
              </a:ext>
            </a:extLst>
          </p:cNvPr>
          <p:cNvGraphicFramePr>
            <a:graphicFrameLocks noGrp="1"/>
          </p:cNvGraphicFramePr>
          <p:nvPr>
            <p:extLst>
              <p:ext uri="{D42A27DB-BD31-4B8C-83A1-F6EECF244321}">
                <p14:modId xmlns:p14="http://schemas.microsoft.com/office/powerpoint/2010/main" val="1007890539"/>
              </p:ext>
            </p:extLst>
          </p:nvPr>
        </p:nvGraphicFramePr>
        <p:xfrm>
          <a:off x="452135" y="1564287"/>
          <a:ext cx="11268000" cy="355632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000"/>
                    </a:ext>
                  </a:extLst>
                </a:gridCol>
                <a:gridCol w="2232000">
                  <a:extLst>
                    <a:ext uri="{9D8B030D-6E8A-4147-A177-3AD203B41FA5}">
                      <a16:colId xmlns:a16="http://schemas.microsoft.com/office/drawing/2014/main" val="20001"/>
                    </a:ext>
                  </a:extLst>
                </a:gridCol>
                <a:gridCol w="2232000">
                  <a:extLst>
                    <a:ext uri="{9D8B030D-6E8A-4147-A177-3AD203B41FA5}">
                      <a16:colId xmlns:a16="http://schemas.microsoft.com/office/drawing/2014/main" val="20002"/>
                    </a:ext>
                  </a:extLst>
                </a:gridCol>
                <a:gridCol w="2232000">
                  <a:extLst>
                    <a:ext uri="{9D8B030D-6E8A-4147-A177-3AD203B41FA5}">
                      <a16:colId xmlns:a16="http://schemas.microsoft.com/office/drawing/2014/main" val="20003"/>
                    </a:ext>
                  </a:extLst>
                </a:gridCol>
              </a:tblGrid>
              <a:tr h="0">
                <a:tc>
                  <a:txBody>
                    <a:bodyPr/>
                    <a:lstStyle/>
                    <a:p>
                      <a:pPr>
                        <a:spcAft>
                          <a:spcPts val="0"/>
                        </a:spcAft>
                      </a:pPr>
                      <a:r>
                        <a:rPr lang="en-US" sz="2000" b="1" noProof="0" dirty="0">
                          <a:solidFill>
                            <a:srgbClr val="000000"/>
                          </a:solidFill>
                          <a:effectLst/>
                          <a:latin typeface="Verdana"/>
                          <a:cs typeface="Verdana"/>
                        </a:rPr>
                        <a:t>Cardiometabolic disease (%)</a:t>
                      </a:r>
                    </a:p>
                  </a:txBody>
                  <a:tcPr marL="192000" marR="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spcAft>
                          <a:spcPts val="0"/>
                        </a:spcAft>
                      </a:pPr>
                      <a:r>
                        <a:rPr lang="en-US" sz="2000" b="1" noProof="0" dirty="0">
                          <a:solidFill>
                            <a:srgbClr val="000000"/>
                          </a:solidFill>
                          <a:effectLst/>
                          <a:latin typeface="Verdana"/>
                          <a:cs typeface="Verdana"/>
                        </a:rPr>
                        <a:t>General</a:t>
                      </a:r>
                      <a:r>
                        <a:rPr lang="en-US" sz="2000" b="1" baseline="0" noProof="0" dirty="0">
                          <a:solidFill>
                            <a:srgbClr val="000000"/>
                          </a:solidFill>
                          <a:effectLst/>
                          <a:latin typeface="Verdana"/>
                          <a:cs typeface="Verdana"/>
                        </a:rPr>
                        <a:t> population (USA)</a:t>
                      </a:r>
                      <a:endParaRPr lang="en-US" sz="2000" b="1" noProof="0" dirty="0">
                        <a:solidFill>
                          <a:srgbClr val="000000"/>
                        </a:solidFill>
                        <a:effectLst/>
                        <a:latin typeface="Verdana"/>
                        <a:cs typeface="Verdana"/>
                      </a:endParaRP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spcAft>
                          <a:spcPts val="0"/>
                        </a:spcAft>
                      </a:pPr>
                      <a:r>
                        <a:rPr lang="en-US" sz="2000" b="1" noProof="0" dirty="0">
                          <a:solidFill>
                            <a:srgbClr val="000000"/>
                          </a:solidFill>
                          <a:effectLst/>
                          <a:latin typeface="Verdana"/>
                          <a:cs typeface="Verdana"/>
                        </a:rPr>
                        <a:t>NAFLD</a:t>
                      </a:r>
                    </a:p>
                    <a:p>
                      <a:pPr algn="ctr">
                        <a:spcAft>
                          <a:spcPts val="0"/>
                        </a:spcAft>
                      </a:pPr>
                      <a:r>
                        <a:rPr lang="en-US" sz="2000" b="1" noProof="0" dirty="0">
                          <a:solidFill>
                            <a:srgbClr val="000000"/>
                          </a:solidFill>
                          <a:effectLst/>
                          <a:latin typeface="Verdana"/>
                          <a:cs typeface="Verdana"/>
                        </a:rPr>
                        <a:t>(non-NASH)</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spcAft>
                          <a:spcPts val="0"/>
                        </a:spcAft>
                      </a:pPr>
                      <a:r>
                        <a:rPr lang="en-US" sz="2000" b="1" noProof="0" dirty="0">
                          <a:solidFill>
                            <a:srgbClr val="000000"/>
                          </a:solidFill>
                          <a:effectLst/>
                          <a:latin typeface="Verdana"/>
                          <a:cs typeface="Verdana"/>
                        </a:rPr>
                        <a:t>NASH</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04000">
                <a:tc>
                  <a:txBody>
                    <a:bodyPr/>
                    <a:lstStyle/>
                    <a:p>
                      <a:pPr>
                        <a:lnSpc>
                          <a:spcPct val="130000"/>
                        </a:lnSpc>
                        <a:spcAft>
                          <a:spcPts val="0"/>
                        </a:spcAft>
                      </a:pPr>
                      <a:r>
                        <a:rPr lang="en-US" sz="2000" noProof="0" dirty="0">
                          <a:solidFill>
                            <a:schemeClr val="tx1">
                              <a:lumMod val="75000"/>
                              <a:lumOff val="25000"/>
                            </a:schemeClr>
                          </a:solidFill>
                          <a:latin typeface="Verdana"/>
                          <a:cs typeface="Verdana"/>
                        </a:rPr>
                        <a:t>Obesity</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39.8</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51.3</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81.8</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04000">
                <a:tc>
                  <a:txBody>
                    <a:bodyPr/>
                    <a:lstStyle/>
                    <a:p>
                      <a:pPr>
                        <a:lnSpc>
                          <a:spcPct val="130000"/>
                        </a:lnSpc>
                        <a:spcAft>
                          <a:spcPts val="0"/>
                        </a:spcAft>
                      </a:pPr>
                      <a:r>
                        <a:rPr lang="en-US" sz="2000" noProof="0" dirty="0">
                          <a:solidFill>
                            <a:schemeClr val="tx1">
                              <a:lumMod val="75000"/>
                              <a:lumOff val="25000"/>
                            </a:schemeClr>
                          </a:solidFill>
                          <a:latin typeface="Verdana"/>
                          <a:cs typeface="Verdana"/>
                        </a:rPr>
                        <a:t>T2DM</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14</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22.5</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43.6</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extLst>
                  <a:ext uri="{0D108BD9-81ED-4DB2-BD59-A6C34878D82A}">
                    <a16:rowId xmlns:a16="http://schemas.microsoft.com/office/drawing/2014/main" val="10002"/>
                  </a:ext>
                </a:extLst>
              </a:tr>
              <a:tr h="504000">
                <a:tc>
                  <a:txBody>
                    <a:bodyPr/>
                    <a:lstStyle/>
                    <a:p>
                      <a:pPr>
                        <a:lnSpc>
                          <a:spcPct val="130000"/>
                        </a:lnSpc>
                        <a:spcAft>
                          <a:spcPts val="0"/>
                        </a:spcAft>
                      </a:pPr>
                      <a:r>
                        <a:rPr lang="en-US" sz="2000" noProof="0" dirty="0">
                          <a:solidFill>
                            <a:schemeClr val="tx1">
                              <a:lumMod val="75000"/>
                              <a:lumOff val="25000"/>
                            </a:schemeClr>
                          </a:solidFill>
                          <a:latin typeface="Verdana"/>
                          <a:cs typeface="Verdana"/>
                        </a:rPr>
                        <a:t>Hypertension</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29</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39</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68</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04000">
                <a:tc>
                  <a:txBody>
                    <a:bodyPr/>
                    <a:lstStyle/>
                    <a:p>
                      <a:pPr>
                        <a:lnSpc>
                          <a:spcPct val="130000"/>
                        </a:lnSpc>
                        <a:spcAft>
                          <a:spcPts val="0"/>
                        </a:spcAft>
                      </a:pPr>
                      <a:r>
                        <a:rPr lang="en-US" sz="2000" noProof="0" dirty="0">
                          <a:solidFill>
                            <a:schemeClr val="tx1">
                              <a:lumMod val="75000"/>
                              <a:lumOff val="25000"/>
                            </a:schemeClr>
                          </a:solidFill>
                          <a:latin typeface="Verdana"/>
                          <a:cs typeface="Verdana"/>
                        </a:rPr>
                        <a:t>Hypertriglyceridemia</a:t>
                      </a:r>
                      <a:r>
                        <a:rPr lang="en-US" sz="2000" baseline="0" noProof="0" dirty="0">
                          <a:solidFill>
                            <a:schemeClr val="tx1">
                              <a:lumMod val="75000"/>
                              <a:lumOff val="25000"/>
                            </a:schemeClr>
                          </a:solidFill>
                          <a:latin typeface="Verdana"/>
                          <a:cs typeface="Verdana"/>
                        </a:rPr>
                        <a:t> </a:t>
                      </a:r>
                      <a:endParaRPr lang="en-US" sz="2000" noProof="0" dirty="0">
                        <a:solidFill>
                          <a:schemeClr val="tx1">
                            <a:lumMod val="75000"/>
                            <a:lumOff val="25000"/>
                          </a:schemeClr>
                        </a:solidFill>
                        <a:latin typeface="Verdana"/>
                        <a:cs typeface="Verdana"/>
                      </a:endParaRP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25</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40</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83</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F39325">
                        <a:alpha val="20000"/>
                      </a:srgbClr>
                    </a:solidFill>
                  </a:tcPr>
                </a:tc>
                <a:extLst>
                  <a:ext uri="{0D108BD9-81ED-4DB2-BD59-A6C34878D82A}">
                    <a16:rowId xmlns:a16="http://schemas.microsoft.com/office/drawing/2014/main" val="10004"/>
                  </a:ext>
                </a:extLst>
              </a:tr>
              <a:tr h="504000">
                <a:tc>
                  <a:txBody>
                    <a:bodyPr/>
                    <a:lstStyle/>
                    <a:p>
                      <a:pPr>
                        <a:lnSpc>
                          <a:spcPct val="130000"/>
                        </a:lnSpc>
                        <a:spcAft>
                          <a:spcPts val="0"/>
                        </a:spcAft>
                      </a:pPr>
                      <a:r>
                        <a:rPr lang="en-US" sz="2000" noProof="0" dirty="0">
                          <a:solidFill>
                            <a:schemeClr val="tx1">
                              <a:lumMod val="75000"/>
                              <a:lumOff val="25000"/>
                            </a:schemeClr>
                          </a:solidFill>
                          <a:latin typeface="Verdana"/>
                          <a:cs typeface="Verdana"/>
                        </a:rPr>
                        <a:t>Metabolic syndrome</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34</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42.5</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30000"/>
                        </a:lnSpc>
                        <a:spcAft>
                          <a:spcPts val="0"/>
                        </a:spcAft>
                      </a:pPr>
                      <a:r>
                        <a:rPr lang="en-US" sz="2000" noProof="0" dirty="0">
                          <a:solidFill>
                            <a:schemeClr val="tx1">
                              <a:lumMod val="75000"/>
                              <a:lumOff val="25000"/>
                            </a:schemeClr>
                          </a:solidFill>
                          <a:latin typeface="Verdana"/>
                          <a:cs typeface="Verdana"/>
                        </a:rPr>
                        <a:t>71</a:t>
                      </a:r>
                    </a:p>
                  </a:txBody>
                  <a:tcPr marL="121920" marR="121920" marT="60960" marB="6096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2" name="Rectangle 11">
            <a:extLst>
              <a:ext uri="{FF2B5EF4-FFF2-40B4-BE49-F238E27FC236}">
                <a16:creationId xmlns:a16="http://schemas.microsoft.com/office/drawing/2014/main" id="{06F4B8A3-60FA-1415-71C1-6F06BA798F02}"/>
              </a:ext>
            </a:extLst>
          </p:cNvPr>
          <p:cNvSpPr/>
          <p:nvPr/>
        </p:nvSpPr>
        <p:spPr>
          <a:xfrm>
            <a:off x="461661" y="3118628"/>
            <a:ext cx="11268680" cy="504000"/>
          </a:xfrm>
          <a:prstGeom prst="rect">
            <a:avLst/>
          </a:prstGeom>
          <a:noFill/>
          <a:ln w="19050">
            <a:solidFill>
              <a:srgbClr val="C2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3200" dirty="0"/>
          </a:p>
        </p:txBody>
      </p:sp>
    </p:spTree>
    <p:extLst>
      <p:ext uri="{BB962C8B-B14F-4D97-AF65-F5344CB8AC3E}">
        <p14:creationId xmlns:p14="http://schemas.microsoft.com/office/powerpoint/2010/main" val="198387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3E662-F096-F0EA-B1A0-F6E14C8EB892}"/>
              </a:ext>
            </a:extLst>
          </p:cNvPr>
          <p:cNvSpPr>
            <a:spLocks noGrp="1"/>
          </p:cNvSpPr>
          <p:nvPr>
            <p:ph type="title"/>
          </p:nvPr>
        </p:nvSpPr>
        <p:spPr>
          <a:xfrm>
            <a:off x="401351" y="387145"/>
            <a:ext cx="10152349" cy="469359"/>
          </a:xfrm>
        </p:spPr>
        <p:txBody>
          <a:bodyPr/>
          <a:lstStyle/>
          <a:p>
            <a:r>
              <a:rPr lang="pl-PL" sz="2800" dirty="0">
                <a:latin typeface="Verdana"/>
                <a:cs typeface="Verdana"/>
              </a:rPr>
              <a:t>Decreased </a:t>
            </a:r>
            <a:r>
              <a:rPr lang="pl-PL" sz="2800" dirty="0" err="1">
                <a:latin typeface="Verdana"/>
                <a:cs typeface="Verdana"/>
              </a:rPr>
              <a:t>survival</a:t>
            </a:r>
            <a:r>
              <a:rPr lang="en-GB" sz="2800" dirty="0">
                <a:latin typeface="Verdana"/>
                <a:cs typeface="Verdana"/>
              </a:rPr>
              <a:t> </a:t>
            </a:r>
            <a:r>
              <a:rPr lang="pl-PL" sz="2800" dirty="0">
                <a:latin typeface="Verdana"/>
                <a:cs typeface="Verdana"/>
              </a:rPr>
              <a:t>in </a:t>
            </a:r>
            <a:r>
              <a:rPr lang="en-GB" dirty="0">
                <a:latin typeface="Verdana"/>
                <a:cs typeface="Verdana"/>
              </a:rPr>
              <a:t>patients</a:t>
            </a:r>
            <a:r>
              <a:rPr lang="en-GB" sz="2800" dirty="0">
                <a:latin typeface="Verdana"/>
                <a:cs typeface="Verdana"/>
              </a:rPr>
              <a:t> with </a:t>
            </a:r>
            <a:r>
              <a:rPr lang="pl-PL" dirty="0">
                <a:latin typeface="Verdana"/>
                <a:cs typeface="Verdana"/>
              </a:rPr>
              <a:t>N</a:t>
            </a:r>
            <a:r>
              <a:rPr lang="pl-PL" sz="2800" dirty="0">
                <a:latin typeface="Verdana"/>
                <a:cs typeface="Verdana"/>
              </a:rPr>
              <a:t>AFLD/NASH</a:t>
            </a:r>
            <a:endParaRPr lang="en-GB" dirty="0"/>
          </a:p>
        </p:txBody>
      </p:sp>
      <p:sp>
        <p:nvSpPr>
          <p:cNvPr id="22534" name="pole tekstowe 5"/>
          <p:cNvSpPr txBox="1">
            <a:spLocks noChangeArrowheads="1"/>
          </p:cNvSpPr>
          <p:nvPr/>
        </p:nvSpPr>
        <p:spPr bwMode="auto">
          <a:xfrm>
            <a:off x="2669360" y="3879162"/>
            <a:ext cx="6824304"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600" b="1" dirty="0">
                <a:solidFill>
                  <a:schemeClr val="tx1">
                    <a:lumMod val="75000"/>
                    <a:lumOff val="25000"/>
                  </a:schemeClr>
                </a:solidFill>
                <a:latin typeface="Verdana"/>
                <a:cs typeface="Verdana"/>
              </a:rPr>
              <a:t>Overall survival compared with reference population (%)</a:t>
            </a:r>
            <a:endParaRPr lang="pl-PL" sz="1600" b="1" dirty="0">
              <a:solidFill>
                <a:schemeClr val="tx1">
                  <a:lumMod val="75000"/>
                  <a:lumOff val="25000"/>
                </a:schemeClr>
              </a:solidFill>
              <a:latin typeface="Verdana"/>
              <a:cs typeface="Verdana"/>
            </a:endParaRPr>
          </a:p>
        </p:txBody>
      </p:sp>
      <p:sp>
        <p:nvSpPr>
          <p:cNvPr id="3" name="Footer Placeholder 2">
            <a:extLst>
              <a:ext uri="{FF2B5EF4-FFF2-40B4-BE49-F238E27FC236}">
                <a16:creationId xmlns:a16="http://schemas.microsoft.com/office/drawing/2014/main" id="{AE1E8A77-8030-8DA4-7B4C-4D00D33A78C8}"/>
              </a:ext>
            </a:extLst>
          </p:cNvPr>
          <p:cNvSpPr>
            <a:spLocks noGrp="1"/>
          </p:cNvSpPr>
          <p:nvPr>
            <p:ph type="ftr" sz="quarter" idx="4294967295"/>
          </p:nvPr>
        </p:nvSpPr>
        <p:spPr>
          <a:xfrm>
            <a:off x="1678583" y="6356350"/>
            <a:ext cx="9353974" cy="365125"/>
          </a:xfrm>
          <a:prstGeom prst="rect">
            <a:avLst/>
          </a:prstGeom>
        </p:spPr>
        <p:txBody>
          <a:bodyPr vert="horz" lIns="91440" tIns="45720" rIns="91440" bIns="45720" rtlCol="0" anchor="b"/>
          <a:lstStyle>
            <a:defPPr>
              <a:defRPr lang="pl-PL"/>
            </a:defPPr>
            <a:lvl1pPr marL="0" algn="l" defTabSz="609585" rtl="0" eaLnBrk="1" latinLnBrk="0" hangingPunct="1">
              <a:defRPr sz="800" kern="1200">
                <a:solidFill>
                  <a:srgbClr val="404040"/>
                </a:solidFill>
                <a:latin typeface="Verdana" panose="020B0604030504040204" pitchFamily="34" charset="0"/>
                <a:ea typeface="Verdana" panose="020B0604030504040204" pitchFamily="34" charset="0"/>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800" dirty="0">
                <a:solidFill>
                  <a:schemeClr val="tx1">
                    <a:lumMod val="75000"/>
                    <a:lumOff val="25000"/>
                  </a:schemeClr>
                </a:solidFill>
                <a:latin typeface="Verdana"/>
                <a:cs typeface="Verdana"/>
              </a:rPr>
              <a:t>*NAFLD was diagnosed by biopsy. ALT, alanine transferase; CVD, cardiovascular disease; HCC, hepatocellular carcinoma; MAFLD, metabolic-associated fatty liver disease; NAFLD, non-alcoholic fatty liver disease; NASH, non-alcoholic </a:t>
            </a:r>
            <a:r>
              <a:rPr lang="en-GB" sz="800" dirty="0">
                <a:solidFill>
                  <a:schemeClr val="tx1">
                    <a:lumMod val="75000"/>
                    <a:lumOff val="25000"/>
                  </a:schemeClr>
                </a:solidFill>
              </a:rPr>
              <a:t>steatohepatitis</a:t>
            </a:r>
            <a:r>
              <a:rPr lang="en-GB" sz="800" dirty="0">
                <a:solidFill>
                  <a:schemeClr val="tx1">
                    <a:lumMod val="75000"/>
                    <a:lumOff val="25000"/>
                  </a:schemeClr>
                </a:solidFill>
                <a:latin typeface="Verdana"/>
                <a:cs typeface="Verdana"/>
              </a:rPr>
              <a:t>; USG, ultrasonography; SD, standard deviation</a:t>
            </a:r>
          </a:p>
          <a:p>
            <a:r>
              <a:rPr lang="en-GB" sz="800" dirty="0" err="1">
                <a:solidFill>
                  <a:schemeClr val="tx1">
                    <a:lumMod val="75000"/>
                    <a:lumOff val="25000"/>
                  </a:schemeClr>
                </a:solidFill>
                <a:latin typeface="Verdana"/>
                <a:cs typeface="Verdana"/>
              </a:rPr>
              <a:t>Ekstedt</a:t>
            </a:r>
            <a:r>
              <a:rPr lang="en-GB" sz="800" dirty="0">
                <a:solidFill>
                  <a:schemeClr val="tx1">
                    <a:lumMod val="75000"/>
                    <a:lumOff val="25000"/>
                  </a:schemeClr>
                </a:solidFill>
                <a:latin typeface="Verdana"/>
                <a:cs typeface="Verdana"/>
              </a:rPr>
              <a:t> M, et al. Hepatology 2006;44:865–73</a:t>
            </a:r>
          </a:p>
        </p:txBody>
      </p:sp>
      <p:sp>
        <p:nvSpPr>
          <p:cNvPr id="28" name="Content Placeholder 9">
            <a:extLst>
              <a:ext uri="{FF2B5EF4-FFF2-40B4-BE49-F238E27FC236}">
                <a16:creationId xmlns:a16="http://schemas.microsoft.com/office/drawing/2014/main" id="{ABE964CA-7853-4158-97A1-5937D31E6C0F}"/>
              </a:ext>
            </a:extLst>
          </p:cNvPr>
          <p:cNvSpPr>
            <a:spLocks noGrp="1"/>
          </p:cNvSpPr>
          <p:nvPr>
            <p:ph idx="1"/>
          </p:nvPr>
        </p:nvSpPr>
        <p:spPr>
          <a:xfrm>
            <a:off x="401351" y="1245234"/>
            <a:ext cx="11362660" cy="2145716"/>
          </a:xfrm>
        </p:spPr>
        <p:txBody>
          <a:bodyPr/>
          <a:lstStyle/>
          <a:p>
            <a:r>
              <a:rPr lang="en-GB" sz="1700" dirty="0"/>
              <a:t>Cohort study re-evaluating </a:t>
            </a:r>
            <a:r>
              <a:rPr lang="en-GB" sz="1700" b="1" dirty="0"/>
              <a:t>survival</a:t>
            </a:r>
            <a:r>
              <a:rPr lang="en-GB" sz="1700" dirty="0"/>
              <a:t> and </a:t>
            </a:r>
            <a:r>
              <a:rPr lang="en-GB" sz="1700" b="1" dirty="0"/>
              <a:t>cause of death</a:t>
            </a:r>
            <a:r>
              <a:rPr lang="en-GB" sz="1700" dirty="0"/>
              <a:t> in patients </a:t>
            </a:r>
            <a:r>
              <a:rPr lang="en-GB" sz="1700" b="1" dirty="0"/>
              <a:t>diagnosed with NAFLD</a:t>
            </a:r>
            <a:r>
              <a:rPr lang="en-GB" sz="1700" dirty="0"/>
              <a:t> </a:t>
            </a:r>
            <a:r>
              <a:rPr lang="en-GB" sz="1700" b="1" dirty="0"/>
              <a:t>(n=129)</a:t>
            </a:r>
            <a:r>
              <a:rPr lang="en-GB" sz="1700" dirty="0"/>
              <a:t>* compared with a matched reference population (n=44,745) of the same age and sex. </a:t>
            </a:r>
          </a:p>
          <a:p>
            <a:r>
              <a:rPr lang="en-GB" sz="1700" dirty="0"/>
              <a:t>Median follow-up (SD) 13.7 (1.3) years; </a:t>
            </a:r>
            <a:r>
              <a:rPr lang="en-GB" sz="1700" b="1" dirty="0"/>
              <a:t>25 deaths</a:t>
            </a:r>
            <a:r>
              <a:rPr lang="en-GB" sz="1700" dirty="0"/>
              <a:t> (19.4%) during follow-up</a:t>
            </a:r>
          </a:p>
          <a:p>
            <a:pPr lvl="1"/>
            <a:endParaRPr lang="en-GB" dirty="0"/>
          </a:p>
          <a:p>
            <a:endParaRPr lang="en-GB" dirty="0"/>
          </a:p>
          <a:p>
            <a:endParaRPr lang="en-GB" dirty="0"/>
          </a:p>
        </p:txBody>
      </p:sp>
      <p:graphicFrame>
        <p:nvGraphicFramePr>
          <p:cNvPr id="12" name="Table 12">
            <a:extLst>
              <a:ext uri="{FF2B5EF4-FFF2-40B4-BE49-F238E27FC236}">
                <a16:creationId xmlns:a16="http://schemas.microsoft.com/office/drawing/2014/main" id="{789C0F1F-AD36-4254-A4E2-044A256DD629}"/>
              </a:ext>
            </a:extLst>
          </p:cNvPr>
          <p:cNvGraphicFramePr>
            <a:graphicFrameLocks noGrp="1"/>
          </p:cNvGraphicFramePr>
          <p:nvPr>
            <p:extLst>
              <p:ext uri="{D42A27DB-BD31-4B8C-83A1-F6EECF244321}">
                <p14:modId xmlns:p14="http://schemas.microsoft.com/office/powerpoint/2010/main" val="3671648200"/>
              </p:ext>
            </p:extLst>
          </p:nvPr>
        </p:nvGraphicFramePr>
        <p:xfrm>
          <a:off x="506126" y="2344650"/>
          <a:ext cx="11117974" cy="1536289"/>
        </p:xfrm>
        <a:graphic>
          <a:graphicData uri="http://schemas.openxmlformats.org/drawingml/2006/table">
            <a:tbl>
              <a:tblPr firstRow="1" bandRow="1">
                <a:tableStyleId>{5C22544A-7EE6-4342-B048-85BDC9FD1C3A}</a:tableStyleId>
              </a:tblPr>
              <a:tblGrid>
                <a:gridCol w="3341974">
                  <a:extLst>
                    <a:ext uri="{9D8B030D-6E8A-4147-A177-3AD203B41FA5}">
                      <a16:colId xmlns:a16="http://schemas.microsoft.com/office/drawing/2014/main" val="2090174320"/>
                    </a:ext>
                  </a:extLst>
                </a:gridCol>
                <a:gridCol w="2592000">
                  <a:extLst>
                    <a:ext uri="{9D8B030D-6E8A-4147-A177-3AD203B41FA5}">
                      <a16:colId xmlns:a16="http://schemas.microsoft.com/office/drawing/2014/main" val="1259492153"/>
                    </a:ext>
                  </a:extLst>
                </a:gridCol>
                <a:gridCol w="2592000">
                  <a:extLst>
                    <a:ext uri="{9D8B030D-6E8A-4147-A177-3AD203B41FA5}">
                      <a16:colId xmlns:a16="http://schemas.microsoft.com/office/drawing/2014/main" val="4095206426"/>
                    </a:ext>
                  </a:extLst>
                </a:gridCol>
                <a:gridCol w="2592000">
                  <a:extLst>
                    <a:ext uri="{9D8B030D-6E8A-4147-A177-3AD203B41FA5}">
                      <a16:colId xmlns:a16="http://schemas.microsoft.com/office/drawing/2014/main" val="534909784"/>
                    </a:ext>
                  </a:extLst>
                </a:gridCol>
              </a:tblGrid>
              <a:tr h="444000">
                <a:tc>
                  <a:txBody>
                    <a:bodyPr/>
                    <a:lstStyle/>
                    <a:p>
                      <a:r>
                        <a:rPr lang="en-GB" sz="1500" b="1" kern="1200" dirty="0">
                          <a:solidFill>
                            <a:srgbClr val="000000"/>
                          </a:solidFill>
                          <a:latin typeface="Verdana" panose="020B0604030504040204" pitchFamily="34" charset="0"/>
                          <a:ea typeface="Verdana" panose="020B0604030504040204" pitchFamily="34" charset="0"/>
                          <a:cs typeface="+mn-cs"/>
                        </a:rPr>
                        <a:t>Cause of death (%)</a:t>
                      </a:r>
                      <a:endParaRPr lang="en-US" sz="1500" b="1" kern="1200" dirty="0">
                        <a:solidFill>
                          <a:srgbClr val="000000"/>
                        </a:solidFill>
                        <a:latin typeface="Verdana" panose="020B0604030504040204" pitchFamily="34" charset="0"/>
                        <a:ea typeface="Verdana" panose="020B0604030504040204" pitchFamily="34" charset="0"/>
                        <a:cs typeface="+mn-cs"/>
                      </a:endParaRPr>
                    </a:p>
                  </a:txBody>
                  <a:tcPr anchor="b"/>
                </a:tc>
                <a:tc>
                  <a:txBody>
                    <a:bodyPr/>
                    <a:lstStyle/>
                    <a:p>
                      <a:pPr algn="ctr"/>
                      <a:r>
                        <a:rPr lang="en-US" sz="1400" b="1" kern="1200" dirty="0">
                          <a:solidFill>
                            <a:srgbClr val="000000"/>
                          </a:solidFill>
                          <a:latin typeface="Verdana" panose="020B0604030504040204" pitchFamily="34" charset="0"/>
                          <a:ea typeface="Verdana" panose="020B0604030504040204" pitchFamily="34" charset="0"/>
                          <a:cs typeface="+mn-cs"/>
                        </a:rPr>
                        <a:t>Patients with NASH</a:t>
                      </a:r>
                      <a:br>
                        <a:rPr lang="en-US" sz="1400" b="1" kern="1200" dirty="0">
                          <a:solidFill>
                            <a:srgbClr val="000000"/>
                          </a:solidFill>
                          <a:latin typeface="Verdana" panose="020B0604030504040204" pitchFamily="34" charset="0"/>
                          <a:ea typeface="Verdana" panose="020B0604030504040204" pitchFamily="34" charset="0"/>
                          <a:cs typeface="+mn-cs"/>
                        </a:rPr>
                      </a:br>
                      <a:r>
                        <a:rPr lang="en-US" sz="1400" b="1" kern="1200" dirty="0">
                          <a:solidFill>
                            <a:srgbClr val="000000"/>
                          </a:solidFill>
                          <a:latin typeface="Verdana" panose="020B0604030504040204" pitchFamily="34" charset="0"/>
                          <a:ea typeface="Verdana" panose="020B0604030504040204" pitchFamily="34" charset="0"/>
                          <a:cs typeface="+mn-cs"/>
                        </a:rPr>
                        <a:t>(n=71)</a:t>
                      </a:r>
                    </a:p>
                  </a:txBody>
                  <a:tcPr anchor="b"/>
                </a:tc>
                <a:tc>
                  <a:txBody>
                    <a:bodyPr/>
                    <a:lstStyle/>
                    <a:p>
                      <a:pPr algn="ctr"/>
                      <a:r>
                        <a:rPr lang="en-US" sz="1400" b="1" kern="1200" dirty="0">
                          <a:solidFill>
                            <a:srgbClr val="000000"/>
                          </a:solidFill>
                          <a:latin typeface="Verdana" panose="020B0604030504040204" pitchFamily="34" charset="0"/>
                          <a:ea typeface="Verdana" panose="020B0604030504040204" pitchFamily="34" charset="0"/>
                          <a:cs typeface="+mn-cs"/>
                        </a:rPr>
                        <a:t>Reference population</a:t>
                      </a:r>
                      <a:br>
                        <a:rPr lang="en-US" sz="1400" b="1" kern="1200" dirty="0">
                          <a:solidFill>
                            <a:srgbClr val="000000"/>
                          </a:solidFill>
                          <a:latin typeface="Verdana" panose="020B0604030504040204" pitchFamily="34" charset="0"/>
                          <a:ea typeface="Verdana" panose="020B0604030504040204" pitchFamily="34" charset="0"/>
                          <a:cs typeface="+mn-cs"/>
                        </a:rPr>
                      </a:br>
                      <a:r>
                        <a:rPr lang="en-US" sz="1400" b="1" kern="1200" dirty="0">
                          <a:solidFill>
                            <a:srgbClr val="000000"/>
                          </a:solidFill>
                          <a:latin typeface="Verdana" panose="020B0604030504040204" pitchFamily="34" charset="0"/>
                          <a:ea typeface="Verdana" panose="020B0604030504040204" pitchFamily="34" charset="0"/>
                          <a:cs typeface="+mn-cs"/>
                        </a:rPr>
                        <a:t>(n=44,745) </a:t>
                      </a:r>
                    </a:p>
                  </a:txBody>
                  <a:tcPr anchor="b"/>
                </a:tc>
                <a:tc>
                  <a:txBody>
                    <a:bodyPr/>
                    <a:lstStyle/>
                    <a:p>
                      <a:pPr algn="ctr"/>
                      <a:r>
                        <a:rPr lang="en-US" sz="1400" b="1" kern="1200" dirty="0">
                          <a:solidFill>
                            <a:srgbClr val="000000"/>
                          </a:solidFill>
                          <a:latin typeface="Verdana" panose="020B0604030504040204" pitchFamily="34" charset="0"/>
                          <a:ea typeface="Verdana" panose="020B0604030504040204" pitchFamily="34" charset="0"/>
                          <a:cs typeface="+mn-cs"/>
                        </a:rPr>
                        <a:t>p value </a:t>
                      </a:r>
                    </a:p>
                  </a:txBody>
                  <a:tcPr anchor="b"/>
                </a:tc>
                <a:extLst>
                  <a:ext uri="{0D108BD9-81ED-4DB2-BD59-A6C34878D82A}">
                    <a16:rowId xmlns:a16="http://schemas.microsoft.com/office/drawing/2014/main" val="1487424158"/>
                  </a:ext>
                </a:extLst>
              </a:tr>
              <a:tr h="274235">
                <a:tc>
                  <a:txBody>
                    <a:bodyPr/>
                    <a:lstStyle/>
                    <a:p>
                      <a:r>
                        <a:rPr lang="en-GB" sz="1500" b="0" kern="1200" dirty="0">
                          <a:solidFill>
                            <a:schemeClr val="tx1">
                              <a:lumMod val="75000"/>
                              <a:lumOff val="25000"/>
                            </a:schemeClr>
                          </a:solidFill>
                          <a:latin typeface="Verdana" panose="020B0604030504040204" pitchFamily="34" charset="0"/>
                          <a:ea typeface="Verdana" panose="020B0604030504040204" pitchFamily="34" charset="0"/>
                          <a:cs typeface="+mn-cs"/>
                        </a:rPr>
                        <a:t>Liver failure/HCC (n=7)</a:t>
                      </a:r>
                      <a:endParaRPr lang="en-US" sz="1500" b="0"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2.8 </a:t>
                      </a:r>
                      <a:endParaRPr lang="en-US" sz="1500" b="1"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0.2</a:t>
                      </a:r>
                      <a:endParaRPr lang="en-US" sz="1500" b="1"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p=0.04</a:t>
                      </a:r>
                      <a:endParaRPr lang="en-US" sz="1500" b="1"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4215534829"/>
                  </a:ext>
                </a:extLst>
              </a:tr>
              <a:tr h="274235">
                <a:tc>
                  <a:txBody>
                    <a:bodyPr/>
                    <a:lstStyle/>
                    <a:p>
                      <a:r>
                        <a:rPr lang="en-GB" sz="1500" b="0" kern="1200" dirty="0">
                          <a:solidFill>
                            <a:schemeClr val="tx1">
                              <a:lumMod val="75000"/>
                              <a:lumOff val="25000"/>
                            </a:schemeClr>
                          </a:solidFill>
                          <a:latin typeface="Verdana" panose="020B0604030504040204" pitchFamily="34" charset="0"/>
                          <a:ea typeface="Verdana" panose="020B0604030504040204" pitchFamily="34" charset="0"/>
                          <a:cs typeface="+mn-cs"/>
                        </a:rPr>
                        <a:t>CVD (n=14)</a:t>
                      </a:r>
                      <a:endParaRPr lang="en-US" sz="1500" b="0"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15.5</a:t>
                      </a:r>
                      <a:endParaRPr lang="en-GB" sz="1500" b="1" strike="sngStrike" kern="1200" dirty="0">
                        <a:solidFill>
                          <a:srgbClr val="FF0000"/>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7.5</a:t>
                      </a: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p=0.04 </a:t>
                      </a:r>
                    </a:p>
                  </a:txBody>
                  <a:tcPr/>
                </a:tc>
                <a:extLst>
                  <a:ext uri="{0D108BD9-81ED-4DB2-BD59-A6C34878D82A}">
                    <a16:rowId xmlns:a16="http://schemas.microsoft.com/office/drawing/2014/main" val="3930661585"/>
                  </a:ext>
                </a:extLst>
              </a:tr>
              <a:tr h="378049">
                <a:tc>
                  <a:txBody>
                    <a:bodyPr/>
                    <a:lstStyle/>
                    <a:p>
                      <a:r>
                        <a:rPr lang="en-GB" sz="1500" b="0" kern="1200" dirty="0">
                          <a:solidFill>
                            <a:schemeClr val="tx1">
                              <a:lumMod val="75000"/>
                              <a:lumOff val="25000"/>
                            </a:schemeClr>
                          </a:solidFill>
                          <a:latin typeface="Verdana" panose="020B0604030504040204" pitchFamily="34" charset="0"/>
                          <a:ea typeface="Verdana" panose="020B0604030504040204" pitchFamily="34" charset="0"/>
                          <a:cs typeface="+mn-cs"/>
                        </a:rPr>
                        <a:t>Extrahepatic cancers (n=5)</a:t>
                      </a:r>
                      <a:endParaRPr lang="en-US" sz="1500" b="0" kern="1200" dirty="0">
                        <a:solidFill>
                          <a:schemeClr val="tx1">
                            <a:lumMod val="75000"/>
                            <a:lumOff val="25000"/>
                          </a:schemeClr>
                        </a:solidFill>
                        <a:latin typeface="Verdana" panose="020B0604030504040204" pitchFamily="34" charset="0"/>
                        <a:ea typeface="Verdana" panose="020B0604030504040204" pitchFamily="34" charset="0"/>
                        <a:cs typeface="+mn-cs"/>
                      </a:endParaRP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5.6</a:t>
                      </a: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a:t>
                      </a:r>
                    </a:p>
                  </a:txBody>
                  <a:tcPr/>
                </a:tc>
                <a:tc>
                  <a:txBody>
                    <a:bodyPr/>
                    <a:lstStyle/>
                    <a:p>
                      <a:pPr algn="ctr"/>
                      <a:r>
                        <a:rPr lang="en-GB" sz="1500" b="1" kern="1200" dirty="0">
                          <a:solidFill>
                            <a:schemeClr val="tx1">
                              <a:lumMod val="75000"/>
                              <a:lumOff val="25000"/>
                            </a:schemeClr>
                          </a:solidFill>
                          <a:latin typeface="Verdana" panose="020B0604030504040204" pitchFamily="34" charset="0"/>
                          <a:ea typeface="Verdana" panose="020B0604030504040204" pitchFamily="34" charset="0"/>
                          <a:cs typeface="+mn-cs"/>
                        </a:rPr>
                        <a:t>–</a:t>
                      </a:r>
                    </a:p>
                  </a:txBody>
                  <a:tcPr/>
                </a:tc>
                <a:extLst>
                  <a:ext uri="{0D108BD9-81ED-4DB2-BD59-A6C34878D82A}">
                    <a16:rowId xmlns:a16="http://schemas.microsoft.com/office/drawing/2014/main" val="2157573277"/>
                  </a:ext>
                </a:extLst>
              </a:tr>
            </a:tbl>
          </a:graphicData>
        </a:graphic>
      </p:graphicFrame>
      <p:grpSp>
        <p:nvGrpSpPr>
          <p:cNvPr id="4" name="Group 3">
            <a:extLst>
              <a:ext uri="{FF2B5EF4-FFF2-40B4-BE49-F238E27FC236}">
                <a16:creationId xmlns:a16="http://schemas.microsoft.com/office/drawing/2014/main" id="{9EA1D664-2EC8-4ADB-BFF1-84F5C5EF7658}"/>
              </a:ext>
            </a:extLst>
          </p:cNvPr>
          <p:cNvGrpSpPr/>
          <p:nvPr/>
        </p:nvGrpSpPr>
        <p:grpSpPr>
          <a:xfrm>
            <a:off x="1233645" y="4212351"/>
            <a:ext cx="2718832" cy="1899770"/>
            <a:chOff x="1414620" y="4212351"/>
            <a:chExt cx="2718832" cy="1899770"/>
          </a:xfrm>
        </p:grpSpPr>
        <p:sp>
          <p:nvSpPr>
            <p:cNvPr id="22535" name="pole tekstowe 6"/>
            <p:cNvSpPr txBox="1">
              <a:spLocks noChangeArrowheads="1"/>
            </p:cNvSpPr>
            <p:nvPr/>
          </p:nvSpPr>
          <p:spPr bwMode="auto">
            <a:xfrm>
              <a:off x="3241245" y="4685165"/>
              <a:ext cx="76031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pl-PL" sz="1200" b="1" dirty="0">
                  <a:solidFill>
                    <a:schemeClr val="accent3"/>
                  </a:solidFill>
                  <a:latin typeface="Verdana"/>
                  <a:cs typeface="Verdana"/>
                </a:rPr>
                <a:t>NAFLD</a:t>
              </a:r>
            </a:p>
          </p:txBody>
        </p:sp>
        <p:grpSp>
          <p:nvGrpSpPr>
            <p:cNvPr id="94" name="Group 93">
              <a:extLst>
                <a:ext uri="{FF2B5EF4-FFF2-40B4-BE49-F238E27FC236}">
                  <a16:creationId xmlns:a16="http://schemas.microsoft.com/office/drawing/2014/main" id="{74FE102D-98E6-47E6-AE65-DA80F66FA67F}"/>
                </a:ext>
              </a:extLst>
            </p:cNvPr>
            <p:cNvGrpSpPr/>
            <p:nvPr/>
          </p:nvGrpSpPr>
          <p:grpSpPr>
            <a:xfrm>
              <a:off x="1414620" y="4322679"/>
              <a:ext cx="2718832" cy="1789442"/>
              <a:chOff x="1414620" y="4322679"/>
              <a:chExt cx="2718832" cy="1789442"/>
            </a:xfrm>
          </p:grpSpPr>
          <p:grpSp>
            <p:nvGrpSpPr>
              <p:cNvPr id="95" name="Group 94">
                <a:extLst>
                  <a:ext uri="{FF2B5EF4-FFF2-40B4-BE49-F238E27FC236}">
                    <a16:creationId xmlns:a16="http://schemas.microsoft.com/office/drawing/2014/main" id="{48EC58FD-21D8-435C-AACF-343DFFC20644}"/>
                  </a:ext>
                </a:extLst>
              </p:cNvPr>
              <p:cNvGrpSpPr>
                <a:grpSpLocks noChangeAspect="1"/>
              </p:cNvGrpSpPr>
              <p:nvPr/>
            </p:nvGrpSpPr>
            <p:grpSpPr>
              <a:xfrm>
                <a:off x="1414620" y="4322679"/>
                <a:ext cx="2718832" cy="1593369"/>
                <a:chOff x="-614418" y="671002"/>
                <a:chExt cx="10001607" cy="5861408"/>
              </a:xfrm>
            </p:grpSpPr>
            <p:grpSp>
              <p:nvGrpSpPr>
                <p:cNvPr id="97" name="Group 96">
                  <a:extLst>
                    <a:ext uri="{FF2B5EF4-FFF2-40B4-BE49-F238E27FC236}">
                      <a16:creationId xmlns:a16="http://schemas.microsoft.com/office/drawing/2014/main" id="{96CA4DC3-C337-405E-B32E-AC540314C8B3}"/>
                    </a:ext>
                  </a:extLst>
                </p:cNvPr>
                <p:cNvGrpSpPr>
                  <a:grpSpLocks noChangeAspect="1"/>
                </p:cNvGrpSpPr>
                <p:nvPr/>
              </p:nvGrpSpPr>
              <p:grpSpPr>
                <a:xfrm>
                  <a:off x="-614418" y="671002"/>
                  <a:ext cx="10001607" cy="5861408"/>
                  <a:chOff x="863687" y="4062742"/>
                  <a:chExt cx="4947741" cy="2899609"/>
                </a:xfrm>
              </p:grpSpPr>
              <p:grpSp>
                <p:nvGrpSpPr>
                  <p:cNvPr id="104" name="Group 103">
                    <a:extLst>
                      <a:ext uri="{FF2B5EF4-FFF2-40B4-BE49-F238E27FC236}">
                        <a16:creationId xmlns:a16="http://schemas.microsoft.com/office/drawing/2014/main" id="{BCF76FE7-B21C-475B-B42F-A4EC31986673}"/>
                      </a:ext>
                    </a:extLst>
                  </p:cNvPr>
                  <p:cNvGrpSpPr/>
                  <p:nvPr/>
                </p:nvGrpSpPr>
                <p:grpSpPr>
                  <a:xfrm>
                    <a:off x="1143877" y="4062742"/>
                    <a:ext cx="533838" cy="2612442"/>
                    <a:chOff x="618692" y="4297543"/>
                    <a:chExt cx="305564" cy="1495340"/>
                  </a:xfrm>
                </p:grpSpPr>
                <p:sp>
                  <p:nvSpPr>
                    <p:cNvPr id="127" name="Rectangle 21">
                      <a:extLst>
                        <a:ext uri="{FF2B5EF4-FFF2-40B4-BE49-F238E27FC236}">
                          <a16:creationId xmlns:a16="http://schemas.microsoft.com/office/drawing/2014/main" id="{96A91C5F-3AB5-44D8-9356-10230C215FA5}"/>
                        </a:ext>
                      </a:extLst>
                    </p:cNvPr>
                    <p:cNvSpPr>
                      <a:spLocks noChangeArrowheads="1"/>
                    </p:cNvSpPr>
                    <p:nvPr/>
                  </p:nvSpPr>
                  <p:spPr bwMode="auto">
                    <a:xfrm>
                      <a:off x="822399" y="5619764"/>
                      <a:ext cx="101857"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128" name="Rectangle 22">
                      <a:extLst>
                        <a:ext uri="{FF2B5EF4-FFF2-40B4-BE49-F238E27FC236}">
                          <a16:creationId xmlns:a16="http://schemas.microsoft.com/office/drawing/2014/main" id="{293AEBE4-7BFC-4597-8877-2855E2BC1B14}"/>
                        </a:ext>
                      </a:extLst>
                    </p:cNvPr>
                    <p:cNvSpPr>
                      <a:spLocks noChangeArrowheads="1"/>
                    </p:cNvSpPr>
                    <p:nvPr/>
                  </p:nvSpPr>
                  <p:spPr bwMode="auto">
                    <a:xfrm>
                      <a:off x="720546" y="5344508"/>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129" name="Rectangle 23">
                      <a:extLst>
                        <a:ext uri="{FF2B5EF4-FFF2-40B4-BE49-F238E27FC236}">
                          <a16:creationId xmlns:a16="http://schemas.microsoft.com/office/drawing/2014/main" id="{CC61CE84-F3D7-4637-BC4E-57FC2834375F}"/>
                        </a:ext>
                      </a:extLst>
                    </p:cNvPr>
                    <p:cNvSpPr>
                      <a:spLocks noChangeArrowheads="1"/>
                    </p:cNvSpPr>
                    <p:nvPr/>
                  </p:nvSpPr>
                  <p:spPr bwMode="auto">
                    <a:xfrm>
                      <a:off x="720546" y="5077451"/>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sp>
                  <p:nvSpPr>
                    <p:cNvPr id="130" name="Rectangle 24">
                      <a:extLst>
                        <a:ext uri="{FF2B5EF4-FFF2-40B4-BE49-F238E27FC236}">
                          <a16:creationId xmlns:a16="http://schemas.microsoft.com/office/drawing/2014/main" id="{03333BF0-D0B0-4B05-971E-19D027DB1812}"/>
                        </a:ext>
                      </a:extLst>
                    </p:cNvPr>
                    <p:cNvSpPr>
                      <a:spLocks noChangeArrowheads="1"/>
                    </p:cNvSpPr>
                    <p:nvPr/>
                  </p:nvSpPr>
                  <p:spPr bwMode="auto">
                    <a:xfrm>
                      <a:off x="720546" y="4815708"/>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60</a:t>
                      </a:r>
                    </a:p>
                  </p:txBody>
                </p:sp>
                <p:sp>
                  <p:nvSpPr>
                    <p:cNvPr id="131" name="Rectangle 25">
                      <a:extLst>
                        <a:ext uri="{FF2B5EF4-FFF2-40B4-BE49-F238E27FC236}">
                          <a16:creationId xmlns:a16="http://schemas.microsoft.com/office/drawing/2014/main" id="{595B28E9-F6C9-4C54-9FFF-0CA68AAD399F}"/>
                        </a:ext>
                      </a:extLst>
                    </p:cNvPr>
                    <p:cNvSpPr>
                      <a:spLocks noChangeArrowheads="1"/>
                    </p:cNvSpPr>
                    <p:nvPr/>
                  </p:nvSpPr>
                  <p:spPr bwMode="auto">
                    <a:xfrm>
                      <a:off x="720546" y="4559275"/>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80</a:t>
                      </a:r>
                    </a:p>
                  </p:txBody>
                </p:sp>
                <p:sp>
                  <p:nvSpPr>
                    <p:cNvPr id="132" name="Rectangle 26">
                      <a:extLst>
                        <a:ext uri="{FF2B5EF4-FFF2-40B4-BE49-F238E27FC236}">
                          <a16:creationId xmlns:a16="http://schemas.microsoft.com/office/drawing/2014/main" id="{BACAB0DC-C717-4ECB-B20A-539E42E1BA13}"/>
                        </a:ext>
                      </a:extLst>
                    </p:cNvPr>
                    <p:cNvSpPr>
                      <a:spLocks noChangeArrowheads="1"/>
                    </p:cNvSpPr>
                    <p:nvPr/>
                  </p:nvSpPr>
                  <p:spPr bwMode="auto">
                    <a:xfrm>
                      <a:off x="618692" y="4297543"/>
                      <a:ext cx="305564"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100</a:t>
                      </a:r>
                    </a:p>
                  </p:txBody>
                </p:sp>
              </p:grpSp>
              <p:sp>
                <p:nvSpPr>
                  <p:cNvPr id="105" name="Rectangle 32">
                    <a:extLst>
                      <a:ext uri="{FF2B5EF4-FFF2-40B4-BE49-F238E27FC236}">
                        <a16:creationId xmlns:a16="http://schemas.microsoft.com/office/drawing/2014/main" id="{711E90EF-39D8-447B-811F-1AD77B219AC5}"/>
                      </a:ext>
                    </a:extLst>
                  </p:cNvPr>
                  <p:cNvSpPr>
                    <a:spLocks noChangeArrowheads="1"/>
                  </p:cNvSpPr>
                  <p:nvPr/>
                </p:nvSpPr>
                <p:spPr bwMode="auto">
                  <a:xfrm rot="16200000">
                    <a:off x="-130098" y="5190162"/>
                    <a:ext cx="2290020" cy="302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106" name="Group 105">
                    <a:extLst>
                      <a:ext uri="{FF2B5EF4-FFF2-40B4-BE49-F238E27FC236}">
                        <a16:creationId xmlns:a16="http://schemas.microsoft.com/office/drawing/2014/main" id="{63F31F1C-7DBC-49B4-AF6A-6DD95B64B9D6}"/>
                      </a:ext>
                    </a:extLst>
                  </p:cNvPr>
                  <p:cNvGrpSpPr/>
                  <p:nvPr/>
                </p:nvGrpSpPr>
                <p:grpSpPr>
                  <a:xfrm>
                    <a:off x="1738165" y="4196382"/>
                    <a:ext cx="125788" cy="2290022"/>
                    <a:chOff x="952500" y="4374046"/>
                    <a:chExt cx="71999" cy="1310793"/>
                  </a:xfrm>
                </p:grpSpPr>
                <p:sp>
                  <p:nvSpPr>
                    <p:cNvPr id="121" name="Line 2">
                      <a:extLst>
                        <a:ext uri="{FF2B5EF4-FFF2-40B4-BE49-F238E27FC236}">
                          <a16:creationId xmlns:a16="http://schemas.microsoft.com/office/drawing/2014/main" id="{5474103E-B5E1-4DA7-AA09-5D57489C29E3}"/>
                        </a:ext>
                      </a:extLst>
                    </p:cNvPr>
                    <p:cNvSpPr>
                      <a:spLocks noChangeShapeType="1"/>
                    </p:cNvSpPr>
                    <p:nvPr/>
                  </p:nvSpPr>
                  <p:spPr bwMode="auto">
                    <a:xfrm flipH="1">
                      <a:off x="952500" y="5425871"/>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22" name="Line 53">
                      <a:extLst>
                        <a:ext uri="{FF2B5EF4-FFF2-40B4-BE49-F238E27FC236}">
                          <a16:creationId xmlns:a16="http://schemas.microsoft.com/office/drawing/2014/main" id="{563F55CC-6188-4A4D-9DAA-CBB8668FDB85}"/>
                        </a:ext>
                      </a:extLst>
                    </p:cNvPr>
                    <p:cNvSpPr>
                      <a:spLocks noChangeShapeType="1"/>
                    </p:cNvSpPr>
                    <p:nvPr/>
                  </p:nvSpPr>
                  <p:spPr bwMode="auto">
                    <a:xfrm flipH="1">
                      <a:off x="952500" y="568483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23" name="Line 54">
                      <a:extLst>
                        <a:ext uri="{FF2B5EF4-FFF2-40B4-BE49-F238E27FC236}">
                          <a16:creationId xmlns:a16="http://schemas.microsoft.com/office/drawing/2014/main" id="{54F6A947-6E5E-44C0-9ABA-D4CBAD560D76}"/>
                        </a:ext>
                      </a:extLst>
                    </p:cNvPr>
                    <p:cNvSpPr>
                      <a:spLocks noChangeShapeType="1"/>
                    </p:cNvSpPr>
                    <p:nvPr/>
                  </p:nvSpPr>
                  <p:spPr bwMode="auto">
                    <a:xfrm flipH="1">
                      <a:off x="952500" y="515626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24" name="Line 55">
                      <a:extLst>
                        <a:ext uri="{FF2B5EF4-FFF2-40B4-BE49-F238E27FC236}">
                          <a16:creationId xmlns:a16="http://schemas.microsoft.com/office/drawing/2014/main" id="{4ECF4B36-4576-418B-8D2F-6639669F8D04}"/>
                        </a:ext>
                      </a:extLst>
                    </p:cNvPr>
                    <p:cNvSpPr>
                      <a:spLocks noChangeShapeType="1"/>
                    </p:cNvSpPr>
                    <p:nvPr/>
                  </p:nvSpPr>
                  <p:spPr bwMode="auto">
                    <a:xfrm flipH="1">
                      <a:off x="952500" y="4899764"/>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25" name="Line 56">
                      <a:extLst>
                        <a:ext uri="{FF2B5EF4-FFF2-40B4-BE49-F238E27FC236}">
                          <a16:creationId xmlns:a16="http://schemas.microsoft.com/office/drawing/2014/main" id="{2E8DA323-92C1-4B77-86C7-B4E8FB2E83FD}"/>
                        </a:ext>
                      </a:extLst>
                    </p:cNvPr>
                    <p:cNvSpPr>
                      <a:spLocks noChangeShapeType="1"/>
                    </p:cNvSpPr>
                    <p:nvPr/>
                  </p:nvSpPr>
                  <p:spPr bwMode="auto">
                    <a:xfrm flipH="1">
                      <a:off x="952500" y="464364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26" name="Line 57">
                      <a:extLst>
                        <a:ext uri="{FF2B5EF4-FFF2-40B4-BE49-F238E27FC236}">
                          <a16:creationId xmlns:a16="http://schemas.microsoft.com/office/drawing/2014/main" id="{804EC900-2D81-4041-B9B2-464A3516A822}"/>
                        </a:ext>
                      </a:extLst>
                    </p:cNvPr>
                    <p:cNvSpPr>
                      <a:spLocks noChangeShapeType="1"/>
                    </p:cNvSpPr>
                    <p:nvPr/>
                  </p:nvSpPr>
                  <p:spPr bwMode="auto">
                    <a:xfrm flipH="1">
                      <a:off x="952500" y="4374046"/>
                      <a:ext cx="7135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07" name="Line 5">
                    <a:extLst>
                      <a:ext uri="{FF2B5EF4-FFF2-40B4-BE49-F238E27FC236}">
                        <a16:creationId xmlns:a16="http://schemas.microsoft.com/office/drawing/2014/main" id="{4FC76F32-3C01-4279-B139-B095BAF8DAE9}"/>
                      </a:ext>
                    </a:extLst>
                  </p:cNvPr>
                  <p:cNvSpPr>
                    <a:spLocks noChangeShapeType="1"/>
                  </p:cNvSpPr>
                  <p:nvPr/>
                </p:nvSpPr>
                <p:spPr bwMode="auto">
                  <a:xfrm>
                    <a:off x="1815844" y="6489175"/>
                    <a:ext cx="3823949"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108" name="Group 107">
                    <a:extLst>
                      <a:ext uri="{FF2B5EF4-FFF2-40B4-BE49-F238E27FC236}">
                        <a16:creationId xmlns:a16="http://schemas.microsoft.com/office/drawing/2014/main" id="{A288E083-BF4A-4593-9D5E-7333E4718FC4}"/>
                      </a:ext>
                    </a:extLst>
                  </p:cNvPr>
                  <p:cNvGrpSpPr/>
                  <p:nvPr/>
                </p:nvGrpSpPr>
                <p:grpSpPr>
                  <a:xfrm>
                    <a:off x="1779156" y="6659870"/>
                    <a:ext cx="4032272" cy="302481"/>
                    <a:chOff x="982326" y="5784154"/>
                    <a:chExt cx="2308043" cy="173139"/>
                  </a:xfrm>
                </p:grpSpPr>
                <p:sp>
                  <p:nvSpPr>
                    <p:cNvPr id="116" name="Rectangle 27">
                      <a:extLst>
                        <a:ext uri="{FF2B5EF4-FFF2-40B4-BE49-F238E27FC236}">
                          <a16:creationId xmlns:a16="http://schemas.microsoft.com/office/drawing/2014/main" id="{B4D1672B-E243-4FDF-B68F-3E9F0996E737}"/>
                        </a:ext>
                      </a:extLst>
                    </p:cNvPr>
                    <p:cNvSpPr>
                      <a:spLocks noChangeArrowheads="1"/>
                    </p:cNvSpPr>
                    <p:nvPr/>
                  </p:nvSpPr>
                  <p:spPr bwMode="auto">
                    <a:xfrm>
                      <a:off x="982326" y="5784154"/>
                      <a:ext cx="101855"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117" name="Rectangle 28">
                      <a:extLst>
                        <a:ext uri="{FF2B5EF4-FFF2-40B4-BE49-F238E27FC236}">
                          <a16:creationId xmlns:a16="http://schemas.microsoft.com/office/drawing/2014/main" id="{8E83A103-FDB5-4425-AD7A-AE6462A94D09}"/>
                        </a:ext>
                      </a:extLst>
                    </p:cNvPr>
                    <p:cNvSpPr>
                      <a:spLocks noChangeArrowheads="1"/>
                    </p:cNvSpPr>
                    <p:nvPr/>
                  </p:nvSpPr>
                  <p:spPr bwMode="auto">
                    <a:xfrm>
                      <a:off x="1972202" y="5784173"/>
                      <a:ext cx="288000"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118" name="Rectangle 117">
                      <a:extLst>
                        <a:ext uri="{FF2B5EF4-FFF2-40B4-BE49-F238E27FC236}">
                          <a16:creationId xmlns:a16="http://schemas.microsoft.com/office/drawing/2014/main" id="{71FB8340-E288-4CD5-B298-2626CF8567C8}"/>
                        </a:ext>
                      </a:extLst>
                    </p:cNvPr>
                    <p:cNvSpPr>
                      <a:spLocks noChangeArrowheads="1"/>
                    </p:cNvSpPr>
                    <p:nvPr/>
                  </p:nvSpPr>
                  <p:spPr bwMode="auto">
                    <a:xfrm>
                      <a:off x="2545187" y="5784173"/>
                      <a:ext cx="203710"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15</a:t>
                      </a:r>
                    </a:p>
                  </p:txBody>
                </p:sp>
                <p:sp>
                  <p:nvSpPr>
                    <p:cNvPr id="119" name="Rectangle 28">
                      <a:extLst>
                        <a:ext uri="{FF2B5EF4-FFF2-40B4-BE49-F238E27FC236}">
                          <a16:creationId xmlns:a16="http://schemas.microsoft.com/office/drawing/2014/main" id="{91C409D8-FC4B-4C34-9B71-44233EC290DC}"/>
                        </a:ext>
                      </a:extLst>
                    </p:cNvPr>
                    <p:cNvSpPr>
                      <a:spLocks noChangeArrowheads="1"/>
                    </p:cNvSpPr>
                    <p:nvPr/>
                  </p:nvSpPr>
                  <p:spPr bwMode="auto">
                    <a:xfrm>
                      <a:off x="1529118" y="5784173"/>
                      <a:ext cx="101855"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5</a:t>
                      </a:r>
                    </a:p>
                  </p:txBody>
                </p:sp>
                <p:sp>
                  <p:nvSpPr>
                    <p:cNvPr id="120" name="Rectangle 30">
                      <a:extLst>
                        <a:ext uri="{FF2B5EF4-FFF2-40B4-BE49-F238E27FC236}">
                          <a16:creationId xmlns:a16="http://schemas.microsoft.com/office/drawing/2014/main" id="{BE8F1BBE-86A7-4C61-88A6-0EA6A18A8907}"/>
                        </a:ext>
                      </a:extLst>
                    </p:cNvPr>
                    <p:cNvSpPr>
                      <a:spLocks noChangeArrowheads="1"/>
                    </p:cNvSpPr>
                    <p:nvPr/>
                  </p:nvSpPr>
                  <p:spPr bwMode="auto">
                    <a:xfrm>
                      <a:off x="3086659" y="5784173"/>
                      <a:ext cx="203710"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grpSp>
              <p:grpSp>
                <p:nvGrpSpPr>
                  <p:cNvPr id="109" name="Group 108">
                    <a:extLst>
                      <a:ext uri="{FF2B5EF4-FFF2-40B4-BE49-F238E27FC236}">
                        <a16:creationId xmlns:a16="http://schemas.microsoft.com/office/drawing/2014/main" id="{1F4F0AFC-32E6-4C17-BF5D-828A11B9BC01}"/>
                      </a:ext>
                    </a:extLst>
                  </p:cNvPr>
                  <p:cNvGrpSpPr/>
                  <p:nvPr/>
                </p:nvGrpSpPr>
                <p:grpSpPr>
                  <a:xfrm>
                    <a:off x="1871278" y="6497498"/>
                    <a:ext cx="3766090" cy="125788"/>
                    <a:chOff x="1035056" y="5691189"/>
                    <a:chExt cx="2155682" cy="72000"/>
                  </a:xfrm>
                </p:grpSpPr>
                <p:sp>
                  <p:nvSpPr>
                    <p:cNvPr id="111" name="Line 2">
                      <a:extLst>
                        <a:ext uri="{FF2B5EF4-FFF2-40B4-BE49-F238E27FC236}">
                          <a16:creationId xmlns:a16="http://schemas.microsoft.com/office/drawing/2014/main" id="{2E7BC01B-4CD4-4759-8040-A74846D304B2}"/>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12" name="Line 2">
                      <a:extLst>
                        <a:ext uri="{FF2B5EF4-FFF2-40B4-BE49-F238E27FC236}">
                          <a16:creationId xmlns:a16="http://schemas.microsoft.com/office/drawing/2014/main" id="{8299F79B-C882-4873-90E8-83AFC8055BC5}"/>
                        </a:ext>
                      </a:extLst>
                    </p:cNvPr>
                    <p:cNvSpPr>
                      <a:spLocks noChangeShapeType="1"/>
                    </p:cNvSpPr>
                    <p:nvPr/>
                  </p:nvSpPr>
                  <p:spPr bwMode="auto">
                    <a:xfrm rot="5400000" flipH="1">
                      <a:off x="1540637"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13" name="Line 2">
                      <a:extLst>
                        <a:ext uri="{FF2B5EF4-FFF2-40B4-BE49-F238E27FC236}">
                          <a16:creationId xmlns:a16="http://schemas.microsoft.com/office/drawing/2014/main" id="{DC956051-018D-42B2-BE84-ABDF27161923}"/>
                        </a:ext>
                      </a:extLst>
                    </p:cNvPr>
                    <p:cNvSpPr>
                      <a:spLocks noChangeShapeType="1"/>
                    </p:cNvSpPr>
                    <p:nvPr/>
                  </p:nvSpPr>
                  <p:spPr bwMode="auto">
                    <a:xfrm rot="5400000" flipH="1">
                      <a:off x="2076897"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14" name="Line 2">
                      <a:extLst>
                        <a:ext uri="{FF2B5EF4-FFF2-40B4-BE49-F238E27FC236}">
                          <a16:creationId xmlns:a16="http://schemas.microsoft.com/office/drawing/2014/main" id="{2B13D4C6-B372-43E4-8940-37D60C0DEB9A}"/>
                        </a:ext>
                      </a:extLst>
                    </p:cNvPr>
                    <p:cNvSpPr>
                      <a:spLocks noChangeShapeType="1"/>
                    </p:cNvSpPr>
                    <p:nvPr/>
                  </p:nvSpPr>
                  <p:spPr bwMode="auto">
                    <a:xfrm rot="5400000" flipH="1">
                      <a:off x="261847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15" name="Line 2">
                      <a:extLst>
                        <a:ext uri="{FF2B5EF4-FFF2-40B4-BE49-F238E27FC236}">
                          <a16:creationId xmlns:a16="http://schemas.microsoft.com/office/drawing/2014/main" id="{00049E25-C2C7-41DF-93D5-6654D35BD55A}"/>
                        </a:ext>
                      </a:extLst>
                    </p:cNvPr>
                    <p:cNvSpPr>
                      <a:spLocks noChangeShapeType="1"/>
                    </p:cNvSpPr>
                    <p:nvPr/>
                  </p:nvSpPr>
                  <p:spPr bwMode="auto">
                    <a:xfrm rot="5400000" flipH="1">
                      <a:off x="3154738"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10" name="Line 4">
                    <a:extLst>
                      <a:ext uri="{FF2B5EF4-FFF2-40B4-BE49-F238E27FC236}">
                        <a16:creationId xmlns:a16="http://schemas.microsoft.com/office/drawing/2014/main" id="{09517528-EFE2-41DA-94E3-BB2CAEF44352}"/>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grpSp>
              <p:nvGrpSpPr>
                <p:cNvPr id="98" name="Group 97">
                  <a:extLst>
                    <a:ext uri="{FF2B5EF4-FFF2-40B4-BE49-F238E27FC236}">
                      <a16:creationId xmlns:a16="http://schemas.microsoft.com/office/drawing/2014/main" id="{A6181E19-1111-4C44-9FC7-195926B0049E}"/>
                    </a:ext>
                  </a:extLst>
                </p:cNvPr>
                <p:cNvGrpSpPr/>
                <p:nvPr/>
              </p:nvGrpSpPr>
              <p:grpSpPr>
                <a:xfrm>
                  <a:off x="1423916" y="937147"/>
                  <a:ext cx="6814783" cy="1050488"/>
                  <a:chOff x="1423916" y="937147"/>
                  <a:chExt cx="6814783" cy="1050488"/>
                </a:xfrm>
              </p:grpSpPr>
              <p:sp>
                <p:nvSpPr>
                  <p:cNvPr id="99" name="Freeform: Shape 98">
                    <a:extLst>
                      <a:ext uri="{FF2B5EF4-FFF2-40B4-BE49-F238E27FC236}">
                        <a16:creationId xmlns:a16="http://schemas.microsoft.com/office/drawing/2014/main" id="{3DAF49B4-C36B-4283-8135-8F9671F5C1C1}"/>
                      </a:ext>
                    </a:extLst>
                  </p:cNvPr>
                  <p:cNvSpPr/>
                  <p:nvPr/>
                </p:nvSpPr>
                <p:spPr>
                  <a:xfrm>
                    <a:off x="1974377" y="941308"/>
                    <a:ext cx="6264322" cy="1046327"/>
                  </a:xfrm>
                  <a:custGeom>
                    <a:avLst/>
                    <a:gdLst>
                      <a:gd name="connsiteX0" fmla="*/ 0 w 6264323"/>
                      <a:gd name="connsiteY0" fmla="*/ 0 h 1046328"/>
                      <a:gd name="connsiteX1" fmla="*/ 295702 w 6264323"/>
                      <a:gd name="connsiteY1" fmla="*/ 0 h 1046328"/>
                      <a:gd name="connsiteX2" fmla="*/ 295702 w 6264323"/>
                      <a:gd name="connsiteY2" fmla="*/ 77337 h 1046328"/>
                      <a:gd name="connsiteX3" fmla="*/ 941696 w 6264323"/>
                      <a:gd name="connsiteY3" fmla="*/ 77337 h 1046328"/>
                      <a:gd name="connsiteX4" fmla="*/ 941696 w 6264323"/>
                      <a:gd name="connsiteY4" fmla="*/ 113731 h 1046328"/>
                      <a:gd name="connsiteX5" fmla="*/ 1232848 w 6264323"/>
                      <a:gd name="connsiteY5" fmla="*/ 113731 h 1046328"/>
                      <a:gd name="connsiteX6" fmla="*/ 1232848 w 6264323"/>
                      <a:gd name="connsiteY6" fmla="*/ 163773 h 1046328"/>
                      <a:gd name="connsiteX7" fmla="*/ 1414818 w 6264323"/>
                      <a:gd name="connsiteY7" fmla="*/ 163773 h 1046328"/>
                      <a:gd name="connsiteX8" fmla="*/ 1414818 w 6264323"/>
                      <a:gd name="connsiteY8" fmla="*/ 163773 h 1046328"/>
                      <a:gd name="connsiteX9" fmla="*/ 1414818 w 6264323"/>
                      <a:gd name="connsiteY9" fmla="*/ 200167 h 1046328"/>
                      <a:gd name="connsiteX10" fmla="*/ 1696872 w 6264323"/>
                      <a:gd name="connsiteY10" fmla="*/ 200167 h 1046328"/>
                      <a:gd name="connsiteX11" fmla="*/ 1696872 w 6264323"/>
                      <a:gd name="connsiteY11" fmla="*/ 236561 h 1046328"/>
                      <a:gd name="connsiteX12" fmla="*/ 1992573 w 6264323"/>
                      <a:gd name="connsiteY12" fmla="*/ 236561 h 1046328"/>
                      <a:gd name="connsiteX13" fmla="*/ 1992573 w 6264323"/>
                      <a:gd name="connsiteY13" fmla="*/ 286603 h 1046328"/>
                      <a:gd name="connsiteX14" fmla="*/ 2288275 w 6264323"/>
                      <a:gd name="connsiteY14" fmla="*/ 286603 h 1046328"/>
                      <a:gd name="connsiteX15" fmla="*/ 2288275 w 6264323"/>
                      <a:gd name="connsiteY15" fmla="*/ 300251 h 1046328"/>
                      <a:gd name="connsiteX16" fmla="*/ 2570328 w 6264323"/>
                      <a:gd name="connsiteY16" fmla="*/ 300251 h 1046328"/>
                      <a:gd name="connsiteX17" fmla="*/ 2570328 w 6264323"/>
                      <a:gd name="connsiteY17" fmla="*/ 300251 h 1046328"/>
                      <a:gd name="connsiteX18" fmla="*/ 2570328 w 6264323"/>
                      <a:gd name="connsiteY18" fmla="*/ 300251 h 1046328"/>
                      <a:gd name="connsiteX19" fmla="*/ 2570328 w 6264323"/>
                      <a:gd name="connsiteY19" fmla="*/ 327546 h 1046328"/>
                      <a:gd name="connsiteX20" fmla="*/ 2775045 w 6264323"/>
                      <a:gd name="connsiteY20" fmla="*/ 327546 h 1046328"/>
                      <a:gd name="connsiteX21" fmla="*/ 2775045 w 6264323"/>
                      <a:gd name="connsiteY21" fmla="*/ 386687 h 1046328"/>
                      <a:gd name="connsiteX22" fmla="*/ 2979761 w 6264323"/>
                      <a:gd name="connsiteY22" fmla="*/ 386687 h 1046328"/>
                      <a:gd name="connsiteX23" fmla="*/ 2979761 w 6264323"/>
                      <a:gd name="connsiteY23" fmla="*/ 418531 h 1046328"/>
                      <a:gd name="connsiteX24" fmla="*/ 3152633 w 6264323"/>
                      <a:gd name="connsiteY24" fmla="*/ 418531 h 1046328"/>
                      <a:gd name="connsiteX25" fmla="*/ 3152633 w 6264323"/>
                      <a:gd name="connsiteY25" fmla="*/ 418531 h 1046328"/>
                      <a:gd name="connsiteX26" fmla="*/ 3152633 w 6264323"/>
                      <a:gd name="connsiteY26" fmla="*/ 450376 h 1046328"/>
                      <a:gd name="connsiteX27" fmla="*/ 3330054 w 6264323"/>
                      <a:gd name="connsiteY27" fmla="*/ 450376 h 1046328"/>
                      <a:gd name="connsiteX28" fmla="*/ 3348251 w 6264323"/>
                      <a:gd name="connsiteY28" fmla="*/ 468573 h 1046328"/>
                      <a:gd name="connsiteX29" fmla="*/ 3339152 w 6264323"/>
                      <a:gd name="connsiteY29" fmla="*/ 477672 h 1046328"/>
                      <a:gd name="connsiteX30" fmla="*/ 3457433 w 6264323"/>
                      <a:gd name="connsiteY30" fmla="*/ 477672 h 1046328"/>
                      <a:gd name="connsiteX31" fmla="*/ 3457433 w 6264323"/>
                      <a:gd name="connsiteY31" fmla="*/ 527713 h 1046328"/>
                      <a:gd name="connsiteX32" fmla="*/ 3557517 w 6264323"/>
                      <a:gd name="connsiteY32" fmla="*/ 527713 h 1046328"/>
                      <a:gd name="connsiteX33" fmla="*/ 3557517 w 6264323"/>
                      <a:gd name="connsiteY33" fmla="*/ 527713 h 1046328"/>
                      <a:gd name="connsiteX34" fmla="*/ 3557517 w 6264323"/>
                      <a:gd name="connsiteY34" fmla="*/ 564107 h 1046328"/>
                      <a:gd name="connsiteX35" fmla="*/ 3821373 w 6264323"/>
                      <a:gd name="connsiteY35" fmla="*/ 564107 h 1046328"/>
                      <a:gd name="connsiteX36" fmla="*/ 3821373 w 6264323"/>
                      <a:gd name="connsiteY36" fmla="*/ 605051 h 1046328"/>
                      <a:gd name="connsiteX37" fmla="*/ 4121624 w 6264323"/>
                      <a:gd name="connsiteY37" fmla="*/ 605051 h 1046328"/>
                      <a:gd name="connsiteX38" fmla="*/ 4121624 w 6264323"/>
                      <a:gd name="connsiteY38" fmla="*/ 650543 h 1046328"/>
                      <a:gd name="connsiteX39" fmla="*/ 4321791 w 6264323"/>
                      <a:gd name="connsiteY39" fmla="*/ 650543 h 1046328"/>
                      <a:gd name="connsiteX40" fmla="*/ 4321791 w 6264323"/>
                      <a:gd name="connsiteY40" fmla="*/ 727881 h 1046328"/>
                      <a:gd name="connsiteX41" fmla="*/ 4417325 w 6264323"/>
                      <a:gd name="connsiteY41" fmla="*/ 727881 h 1046328"/>
                      <a:gd name="connsiteX42" fmla="*/ 4417325 w 6264323"/>
                      <a:gd name="connsiteY42" fmla="*/ 727881 h 1046328"/>
                      <a:gd name="connsiteX43" fmla="*/ 4417325 w 6264323"/>
                      <a:gd name="connsiteY43" fmla="*/ 727881 h 1046328"/>
                      <a:gd name="connsiteX44" fmla="*/ 4417325 w 6264323"/>
                      <a:gd name="connsiteY44" fmla="*/ 764275 h 1046328"/>
                      <a:gd name="connsiteX45" fmla="*/ 4708478 w 6264323"/>
                      <a:gd name="connsiteY45" fmla="*/ 764275 h 1046328"/>
                      <a:gd name="connsiteX46" fmla="*/ 4708478 w 6264323"/>
                      <a:gd name="connsiteY46" fmla="*/ 796119 h 1046328"/>
                      <a:gd name="connsiteX47" fmla="*/ 4799463 w 6264323"/>
                      <a:gd name="connsiteY47" fmla="*/ 796119 h 1046328"/>
                      <a:gd name="connsiteX48" fmla="*/ 4799463 w 6264323"/>
                      <a:gd name="connsiteY48" fmla="*/ 841612 h 1046328"/>
                      <a:gd name="connsiteX49" fmla="*/ 4995081 w 6264323"/>
                      <a:gd name="connsiteY49" fmla="*/ 841612 h 1046328"/>
                      <a:gd name="connsiteX50" fmla="*/ 4995081 w 6264323"/>
                      <a:gd name="connsiteY50" fmla="*/ 841612 h 1046328"/>
                      <a:gd name="connsiteX51" fmla="*/ 4995081 w 6264323"/>
                      <a:gd name="connsiteY51" fmla="*/ 878006 h 1046328"/>
                      <a:gd name="connsiteX52" fmla="*/ 5086066 w 6264323"/>
                      <a:gd name="connsiteY52" fmla="*/ 878006 h 1046328"/>
                      <a:gd name="connsiteX53" fmla="*/ 5086066 w 6264323"/>
                      <a:gd name="connsiteY53" fmla="*/ 914400 h 1046328"/>
                      <a:gd name="connsiteX54" fmla="*/ 5258937 w 6264323"/>
                      <a:gd name="connsiteY54" fmla="*/ 914400 h 1046328"/>
                      <a:gd name="connsiteX55" fmla="*/ 5258937 w 6264323"/>
                      <a:gd name="connsiteY55" fmla="*/ 968991 h 1046328"/>
                      <a:gd name="connsiteX56" fmla="*/ 5372669 w 6264323"/>
                      <a:gd name="connsiteY56" fmla="*/ 968991 h 1046328"/>
                      <a:gd name="connsiteX57" fmla="*/ 5372669 w 6264323"/>
                      <a:gd name="connsiteY57" fmla="*/ 1046328 h 1046328"/>
                      <a:gd name="connsiteX58" fmla="*/ 6264323 w 6264323"/>
                      <a:gd name="connsiteY58" fmla="*/ 1046328 h 1046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264323" h="1046328">
                        <a:moveTo>
                          <a:pt x="0" y="0"/>
                        </a:moveTo>
                        <a:lnTo>
                          <a:pt x="295702" y="0"/>
                        </a:lnTo>
                        <a:lnTo>
                          <a:pt x="295702" y="77337"/>
                        </a:lnTo>
                        <a:lnTo>
                          <a:pt x="941696" y="77337"/>
                        </a:lnTo>
                        <a:lnTo>
                          <a:pt x="941696" y="113731"/>
                        </a:lnTo>
                        <a:lnTo>
                          <a:pt x="1232848" y="113731"/>
                        </a:lnTo>
                        <a:lnTo>
                          <a:pt x="1232848" y="163773"/>
                        </a:lnTo>
                        <a:lnTo>
                          <a:pt x="1414818" y="163773"/>
                        </a:lnTo>
                        <a:lnTo>
                          <a:pt x="1414818" y="163773"/>
                        </a:lnTo>
                        <a:lnTo>
                          <a:pt x="1414818" y="200167"/>
                        </a:lnTo>
                        <a:lnTo>
                          <a:pt x="1696872" y="200167"/>
                        </a:lnTo>
                        <a:lnTo>
                          <a:pt x="1696872" y="236561"/>
                        </a:lnTo>
                        <a:lnTo>
                          <a:pt x="1992573" y="236561"/>
                        </a:lnTo>
                        <a:lnTo>
                          <a:pt x="1992573" y="286603"/>
                        </a:lnTo>
                        <a:lnTo>
                          <a:pt x="2288275" y="286603"/>
                        </a:lnTo>
                        <a:lnTo>
                          <a:pt x="2288275" y="300251"/>
                        </a:lnTo>
                        <a:lnTo>
                          <a:pt x="2570328" y="300251"/>
                        </a:lnTo>
                        <a:lnTo>
                          <a:pt x="2570328" y="300251"/>
                        </a:lnTo>
                        <a:lnTo>
                          <a:pt x="2570328" y="300251"/>
                        </a:lnTo>
                        <a:lnTo>
                          <a:pt x="2570328" y="327546"/>
                        </a:lnTo>
                        <a:lnTo>
                          <a:pt x="2775045" y="327546"/>
                        </a:lnTo>
                        <a:lnTo>
                          <a:pt x="2775045" y="386687"/>
                        </a:lnTo>
                        <a:lnTo>
                          <a:pt x="2979761" y="386687"/>
                        </a:lnTo>
                        <a:lnTo>
                          <a:pt x="2979761" y="418531"/>
                        </a:lnTo>
                        <a:lnTo>
                          <a:pt x="3152633" y="418531"/>
                        </a:lnTo>
                        <a:lnTo>
                          <a:pt x="3152633" y="418531"/>
                        </a:lnTo>
                        <a:lnTo>
                          <a:pt x="3152633" y="450376"/>
                        </a:lnTo>
                        <a:lnTo>
                          <a:pt x="3330054" y="450376"/>
                        </a:lnTo>
                        <a:lnTo>
                          <a:pt x="3348251" y="468573"/>
                        </a:lnTo>
                        <a:lnTo>
                          <a:pt x="3339152" y="477672"/>
                        </a:lnTo>
                        <a:lnTo>
                          <a:pt x="3457433" y="477672"/>
                        </a:lnTo>
                        <a:lnTo>
                          <a:pt x="3457433" y="527713"/>
                        </a:lnTo>
                        <a:lnTo>
                          <a:pt x="3557517" y="527713"/>
                        </a:lnTo>
                        <a:lnTo>
                          <a:pt x="3557517" y="527713"/>
                        </a:lnTo>
                        <a:lnTo>
                          <a:pt x="3557517" y="564107"/>
                        </a:lnTo>
                        <a:lnTo>
                          <a:pt x="3821373" y="564107"/>
                        </a:lnTo>
                        <a:lnTo>
                          <a:pt x="3821373" y="605051"/>
                        </a:lnTo>
                        <a:lnTo>
                          <a:pt x="4121624" y="605051"/>
                        </a:lnTo>
                        <a:lnTo>
                          <a:pt x="4121624" y="650543"/>
                        </a:lnTo>
                        <a:lnTo>
                          <a:pt x="4321791" y="650543"/>
                        </a:lnTo>
                        <a:lnTo>
                          <a:pt x="4321791" y="727881"/>
                        </a:lnTo>
                        <a:lnTo>
                          <a:pt x="4417325" y="727881"/>
                        </a:lnTo>
                        <a:lnTo>
                          <a:pt x="4417325" y="727881"/>
                        </a:lnTo>
                        <a:lnTo>
                          <a:pt x="4417325" y="727881"/>
                        </a:lnTo>
                        <a:lnTo>
                          <a:pt x="4417325" y="764275"/>
                        </a:lnTo>
                        <a:lnTo>
                          <a:pt x="4708478" y="764275"/>
                        </a:lnTo>
                        <a:lnTo>
                          <a:pt x="4708478" y="796119"/>
                        </a:lnTo>
                        <a:lnTo>
                          <a:pt x="4799463" y="796119"/>
                        </a:lnTo>
                        <a:lnTo>
                          <a:pt x="4799463" y="841612"/>
                        </a:lnTo>
                        <a:lnTo>
                          <a:pt x="4995081" y="841612"/>
                        </a:lnTo>
                        <a:lnTo>
                          <a:pt x="4995081" y="841612"/>
                        </a:lnTo>
                        <a:lnTo>
                          <a:pt x="4995081" y="878006"/>
                        </a:lnTo>
                        <a:lnTo>
                          <a:pt x="5086066" y="878006"/>
                        </a:lnTo>
                        <a:lnTo>
                          <a:pt x="5086066" y="914400"/>
                        </a:lnTo>
                        <a:lnTo>
                          <a:pt x="5258937" y="914400"/>
                        </a:lnTo>
                        <a:lnTo>
                          <a:pt x="5258937" y="968991"/>
                        </a:lnTo>
                        <a:lnTo>
                          <a:pt x="5372669" y="968991"/>
                        </a:lnTo>
                        <a:lnTo>
                          <a:pt x="5372669" y="1046328"/>
                        </a:lnTo>
                        <a:lnTo>
                          <a:pt x="6264323" y="1046328"/>
                        </a:lnTo>
                      </a:path>
                    </a:pathLst>
                  </a:custGeom>
                  <a:no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nvGrpSpPr>
                  <p:cNvPr id="100" name="Group 99">
                    <a:extLst>
                      <a:ext uri="{FF2B5EF4-FFF2-40B4-BE49-F238E27FC236}">
                        <a16:creationId xmlns:a16="http://schemas.microsoft.com/office/drawing/2014/main" id="{801D1E98-298C-4A9C-8BA1-13ECE305BFF7}"/>
                      </a:ext>
                    </a:extLst>
                  </p:cNvPr>
                  <p:cNvGrpSpPr/>
                  <p:nvPr/>
                </p:nvGrpSpPr>
                <p:grpSpPr>
                  <a:xfrm>
                    <a:off x="1423916" y="937147"/>
                    <a:ext cx="6810233" cy="714232"/>
                    <a:chOff x="1423916" y="937147"/>
                    <a:chExt cx="6810233" cy="714232"/>
                  </a:xfrm>
                </p:grpSpPr>
                <p:sp>
                  <p:nvSpPr>
                    <p:cNvPr id="101" name="Freeform: Shape 100">
                      <a:extLst>
                        <a:ext uri="{FF2B5EF4-FFF2-40B4-BE49-F238E27FC236}">
                          <a16:creationId xmlns:a16="http://schemas.microsoft.com/office/drawing/2014/main" id="{6E85A6BC-C688-42A6-9225-98E9589D9C19}"/>
                        </a:ext>
                      </a:extLst>
                    </p:cNvPr>
                    <p:cNvSpPr/>
                    <p:nvPr/>
                  </p:nvSpPr>
                  <p:spPr>
                    <a:xfrm>
                      <a:off x="6464490" y="1328382"/>
                      <a:ext cx="1769659" cy="322997"/>
                    </a:xfrm>
                    <a:custGeom>
                      <a:avLst/>
                      <a:gdLst>
                        <a:gd name="connsiteX0" fmla="*/ 0 w 1769659"/>
                        <a:gd name="connsiteY0" fmla="*/ 0 h 322997"/>
                        <a:gd name="connsiteX1" fmla="*/ 0 w 1769659"/>
                        <a:gd name="connsiteY1" fmla="*/ 90985 h 322997"/>
                        <a:gd name="connsiteX2" fmla="*/ 118280 w 1769659"/>
                        <a:gd name="connsiteY2" fmla="*/ 90985 h 322997"/>
                        <a:gd name="connsiteX3" fmla="*/ 118280 w 1769659"/>
                        <a:gd name="connsiteY3" fmla="*/ 109182 h 322997"/>
                        <a:gd name="connsiteX4" fmla="*/ 291152 w 1769659"/>
                        <a:gd name="connsiteY4" fmla="*/ 109182 h 322997"/>
                        <a:gd name="connsiteX5" fmla="*/ 291152 w 1769659"/>
                        <a:gd name="connsiteY5" fmla="*/ 122830 h 322997"/>
                        <a:gd name="connsiteX6" fmla="*/ 495868 w 1769659"/>
                        <a:gd name="connsiteY6" fmla="*/ 122830 h 322997"/>
                        <a:gd name="connsiteX7" fmla="*/ 495868 w 1769659"/>
                        <a:gd name="connsiteY7" fmla="*/ 145576 h 322997"/>
                        <a:gd name="connsiteX8" fmla="*/ 595952 w 1769659"/>
                        <a:gd name="connsiteY8" fmla="*/ 145576 h 322997"/>
                        <a:gd name="connsiteX9" fmla="*/ 595952 w 1769659"/>
                        <a:gd name="connsiteY9" fmla="*/ 168322 h 322997"/>
                        <a:gd name="connsiteX10" fmla="*/ 773373 w 1769659"/>
                        <a:gd name="connsiteY10" fmla="*/ 168322 h 322997"/>
                        <a:gd name="connsiteX11" fmla="*/ 773373 w 1769659"/>
                        <a:gd name="connsiteY11" fmla="*/ 181970 h 322997"/>
                        <a:gd name="connsiteX12" fmla="*/ 873456 w 1769659"/>
                        <a:gd name="connsiteY12" fmla="*/ 181970 h 322997"/>
                        <a:gd name="connsiteX13" fmla="*/ 873456 w 1769659"/>
                        <a:gd name="connsiteY13" fmla="*/ 200167 h 322997"/>
                        <a:gd name="connsiteX14" fmla="*/ 987188 w 1769659"/>
                        <a:gd name="connsiteY14" fmla="*/ 200167 h 322997"/>
                        <a:gd name="connsiteX15" fmla="*/ 987188 w 1769659"/>
                        <a:gd name="connsiteY15" fmla="*/ 227463 h 322997"/>
                        <a:gd name="connsiteX16" fmla="*/ 1173707 w 1769659"/>
                        <a:gd name="connsiteY16" fmla="*/ 227463 h 322997"/>
                        <a:gd name="connsiteX17" fmla="*/ 1173707 w 1769659"/>
                        <a:gd name="connsiteY17" fmla="*/ 245660 h 322997"/>
                        <a:gd name="connsiteX18" fmla="*/ 1255594 w 1769659"/>
                        <a:gd name="connsiteY18" fmla="*/ 245660 h 322997"/>
                        <a:gd name="connsiteX19" fmla="*/ 1255594 w 1769659"/>
                        <a:gd name="connsiteY19" fmla="*/ 263857 h 322997"/>
                        <a:gd name="connsiteX20" fmla="*/ 1360226 w 1769659"/>
                        <a:gd name="connsiteY20" fmla="*/ 263857 h 322997"/>
                        <a:gd name="connsiteX21" fmla="*/ 1360226 w 1769659"/>
                        <a:gd name="connsiteY21" fmla="*/ 286603 h 322997"/>
                        <a:gd name="connsiteX22" fmla="*/ 1569492 w 1769659"/>
                        <a:gd name="connsiteY22" fmla="*/ 286603 h 322997"/>
                        <a:gd name="connsiteX23" fmla="*/ 1569492 w 1769659"/>
                        <a:gd name="connsiteY23" fmla="*/ 295702 h 322997"/>
                        <a:gd name="connsiteX24" fmla="*/ 1651379 w 1769659"/>
                        <a:gd name="connsiteY24" fmla="*/ 295702 h 322997"/>
                        <a:gd name="connsiteX25" fmla="*/ 1651379 w 1769659"/>
                        <a:gd name="connsiteY25" fmla="*/ 322997 h 322997"/>
                        <a:gd name="connsiteX26" fmla="*/ 1769659 w 1769659"/>
                        <a:gd name="connsiteY26" fmla="*/ 322997 h 322997"/>
                        <a:gd name="connsiteX27" fmla="*/ 1769659 w 1769659"/>
                        <a:gd name="connsiteY27" fmla="*/ 322997 h 32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9659" h="322997">
                          <a:moveTo>
                            <a:pt x="0" y="0"/>
                          </a:moveTo>
                          <a:lnTo>
                            <a:pt x="0" y="90985"/>
                          </a:lnTo>
                          <a:lnTo>
                            <a:pt x="118280" y="90985"/>
                          </a:lnTo>
                          <a:lnTo>
                            <a:pt x="118280" y="109182"/>
                          </a:lnTo>
                          <a:lnTo>
                            <a:pt x="291152" y="109182"/>
                          </a:lnTo>
                          <a:lnTo>
                            <a:pt x="291152" y="122830"/>
                          </a:lnTo>
                          <a:lnTo>
                            <a:pt x="495868" y="122830"/>
                          </a:lnTo>
                          <a:lnTo>
                            <a:pt x="495868" y="145576"/>
                          </a:lnTo>
                          <a:lnTo>
                            <a:pt x="595952" y="145576"/>
                          </a:lnTo>
                          <a:lnTo>
                            <a:pt x="595952" y="168322"/>
                          </a:lnTo>
                          <a:lnTo>
                            <a:pt x="773373" y="168322"/>
                          </a:lnTo>
                          <a:lnTo>
                            <a:pt x="773373" y="181970"/>
                          </a:lnTo>
                          <a:lnTo>
                            <a:pt x="873456" y="181970"/>
                          </a:lnTo>
                          <a:lnTo>
                            <a:pt x="873456" y="200167"/>
                          </a:lnTo>
                          <a:lnTo>
                            <a:pt x="987188" y="200167"/>
                          </a:lnTo>
                          <a:lnTo>
                            <a:pt x="987188" y="227463"/>
                          </a:lnTo>
                          <a:lnTo>
                            <a:pt x="1173707" y="227463"/>
                          </a:lnTo>
                          <a:lnTo>
                            <a:pt x="1173707" y="245660"/>
                          </a:lnTo>
                          <a:lnTo>
                            <a:pt x="1255594" y="245660"/>
                          </a:lnTo>
                          <a:lnTo>
                            <a:pt x="1255594" y="263857"/>
                          </a:lnTo>
                          <a:lnTo>
                            <a:pt x="1360226" y="263857"/>
                          </a:lnTo>
                          <a:lnTo>
                            <a:pt x="1360226" y="286603"/>
                          </a:lnTo>
                          <a:lnTo>
                            <a:pt x="1569492" y="286603"/>
                          </a:lnTo>
                          <a:lnTo>
                            <a:pt x="1569492" y="295702"/>
                          </a:lnTo>
                          <a:lnTo>
                            <a:pt x="1651379" y="295702"/>
                          </a:lnTo>
                          <a:lnTo>
                            <a:pt x="1651379" y="322997"/>
                          </a:lnTo>
                          <a:lnTo>
                            <a:pt x="1769659" y="322997"/>
                          </a:lnTo>
                          <a:lnTo>
                            <a:pt x="1769659" y="322997"/>
                          </a:lnTo>
                        </a:path>
                      </a:pathLst>
                    </a:custGeom>
                    <a:noFill/>
                    <a:ln w="2857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102" name="Rectangle 101">
                      <a:extLst>
                        <a:ext uri="{FF2B5EF4-FFF2-40B4-BE49-F238E27FC236}">
                          <a16:creationId xmlns:a16="http://schemas.microsoft.com/office/drawing/2014/main" id="{A1E3ED10-F23A-4701-81E4-9C0D62AD437D}"/>
                        </a:ext>
                      </a:extLst>
                    </p:cNvPr>
                    <p:cNvSpPr/>
                    <p:nvPr/>
                  </p:nvSpPr>
                  <p:spPr>
                    <a:xfrm>
                      <a:off x="6373503" y="1223587"/>
                      <a:ext cx="209266" cy="98069"/>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103" name="Freeform: Shape 102">
                      <a:extLst>
                        <a:ext uri="{FF2B5EF4-FFF2-40B4-BE49-F238E27FC236}">
                          <a16:creationId xmlns:a16="http://schemas.microsoft.com/office/drawing/2014/main" id="{E5575B26-7601-4950-B8B8-B2820C51B916}"/>
                        </a:ext>
                      </a:extLst>
                    </p:cNvPr>
                    <p:cNvSpPr/>
                    <p:nvPr/>
                  </p:nvSpPr>
                  <p:spPr>
                    <a:xfrm>
                      <a:off x="1423916" y="937147"/>
                      <a:ext cx="5036024" cy="473122"/>
                    </a:xfrm>
                    <a:custGeom>
                      <a:avLst/>
                      <a:gdLst>
                        <a:gd name="connsiteX0" fmla="*/ 0 w 5036024"/>
                        <a:gd name="connsiteY0" fmla="*/ 0 h 473122"/>
                        <a:gd name="connsiteX1" fmla="*/ 627797 w 5036024"/>
                        <a:gd name="connsiteY1" fmla="*/ 0 h 473122"/>
                        <a:gd name="connsiteX2" fmla="*/ 627797 w 5036024"/>
                        <a:gd name="connsiteY2" fmla="*/ 45492 h 473122"/>
                        <a:gd name="connsiteX3" fmla="*/ 1028132 w 5036024"/>
                        <a:gd name="connsiteY3" fmla="*/ 45492 h 473122"/>
                        <a:gd name="connsiteX4" fmla="*/ 1028132 w 5036024"/>
                        <a:gd name="connsiteY4" fmla="*/ 63689 h 473122"/>
                        <a:gd name="connsiteX5" fmla="*/ 1337481 w 5036024"/>
                        <a:gd name="connsiteY5" fmla="*/ 63689 h 473122"/>
                        <a:gd name="connsiteX6" fmla="*/ 1337481 w 5036024"/>
                        <a:gd name="connsiteY6" fmla="*/ 77337 h 473122"/>
                        <a:gd name="connsiteX7" fmla="*/ 1505803 w 5036024"/>
                        <a:gd name="connsiteY7" fmla="*/ 77337 h 473122"/>
                        <a:gd name="connsiteX8" fmla="*/ 1514902 w 5036024"/>
                        <a:gd name="connsiteY8" fmla="*/ 86436 h 473122"/>
                        <a:gd name="connsiteX9" fmla="*/ 1792406 w 5036024"/>
                        <a:gd name="connsiteY9" fmla="*/ 86436 h 473122"/>
                        <a:gd name="connsiteX10" fmla="*/ 1792406 w 5036024"/>
                        <a:gd name="connsiteY10" fmla="*/ 109182 h 473122"/>
                        <a:gd name="connsiteX11" fmla="*/ 1960729 w 5036024"/>
                        <a:gd name="connsiteY11" fmla="*/ 109182 h 473122"/>
                        <a:gd name="connsiteX12" fmla="*/ 1960729 w 5036024"/>
                        <a:gd name="connsiteY12" fmla="*/ 122829 h 473122"/>
                        <a:gd name="connsiteX13" fmla="*/ 2251881 w 5036024"/>
                        <a:gd name="connsiteY13" fmla="*/ 122829 h 473122"/>
                        <a:gd name="connsiteX14" fmla="*/ 2251881 w 5036024"/>
                        <a:gd name="connsiteY14" fmla="*/ 159223 h 473122"/>
                        <a:gd name="connsiteX15" fmla="*/ 2474794 w 5036024"/>
                        <a:gd name="connsiteY15" fmla="*/ 159223 h 473122"/>
                        <a:gd name="connsiteX16" fmla="*/ 2474794 w 5036024"/>
                        <a:gd name="connsiteY16" fmla="*/ 177420 h 473122"/>
                        <a:gd name="connsiteX17" fmla="*/ 2661314 w 5036024"/>
                        <a:gd name="connsiteY17" fmla="*/ 177420 h 473122"/>
                        <a:gd name="connsiteX18" fmla="*/ 2670412 w 5036024"/>
                        <a:gd name="connsiteY18" fmla="*/ 186518 h 473122"/>
                        <a:gd name="connsiteX19" fmla="*/ 2829636 w 5036024"/>
                        <a:gd name="connsiteY19" fmla="*/ 186518 h 473122"/>
                        <a:gd name="connsiteX20" fmla="*/ 2829636 w 5036024"/>
                        <a:gd name="connsiteY20" fmla="*/ 213814 h 473122"/>
                        <a:gd name="connsiteX21" fmla="*/ 3057099 w 5036024"/>
                        <a:gd name="connsiteY21" fmla="*/ 213814 h 473122"/>
                        <a:gd name="connsiteX22" fmla="*/ 3048000 w 5036024"/>
                        <a:gd name="connsiteY22" fmla="*/ 222913 h 473122"/>
                        <a:gd name="connsiteX23" fmla="*/ 3243618 w 5036024"/>
                        <a:gd name="connsiteY23" fmla="*/ 222913 h 473122"/>
                        <a:gd name="connsiteX24" fmla="*/ 3243618 w 5036024"/>
                        <a:gd name="connsiteY24" fmla="*/ 259307 h 473122"/>
                        <a:gd name="connsiteX25" fmla="*/ 3421039 w 5036024"/>
                        <a:gd name="connsiteY25" fmla="*/ 259307 h 473122"/>
                        <a:gd name="connsiteX26" fmla="*/ 3421039 w 5036024"/>
                        <a:gd name="connsiteY26" fmla="*/ 277504 h 473122"/>
                        <a:gd name="connsiteX27" fmla="*/ 3616657 w 5036024"/>
                        <a:gd name="connsiteY27" fmla="*/ 277504 h 473122"/>
                        <a:gd name="connsiteX28" fmla="*/ 3616657 w 5036024"/>
                        <a:gd name="connsiteY28" fmla="*/ 295701 h 473122"/>
                        <a:gd name="connsiteX29" fmla="*/ 3812275 w 5036024"/>
                        <a:gd name="connsiteY29" fmla="*/ 295701 h 473122"/>
                        <a:gd name="connsiteX30" fmla="*/ 3812275 w 5036024"/>
                        <a:gd name="connsiteY30" fmla="*/ 313898 h 473122"/>
                        <a:gd name="connsiteX31" fmla="*/ 3898711 w 5036024"/>
                        <a:gd name="connsiteY31" fmla="*/ 313898 h 473122"/>
                        <a:gd name="connsiteX32" fmla="*/ 3898711 w 5036024"/>
                        <a:gd name="connsiteY32" fmla="*/ 313898 h 473122"/>
                        <a:gd name="connsiteX33" fmla="*/ 3898711 w 5036024"/>
                        <a:gd name="connsiteY33" fmla="*/ 304800 h 473122"/>
                        <a:gd name="connsiteX34" fmla="*/ 3898711 w 5036024"/>
                        <a:gd name="connsiteY34" fmla="*/ 332095 h 473122"/>
                        <a:gd name="connsiteX35" fmla="*/ 4107977 w 5036024"/>
                        <a:gd name="connsiteY35" fmla="*/ 332095 h 473122"/>
                        <a:gd name="connsiteX36" fmla="*/ 4107977 w 5036024"/>
                        <a:gd name="connsiteY36" fmla="*/ 354841 h 473122"/>
                        <a:gd name="connsiteX37" fmla="*/ 4289947 w 5036024"/>
                        <a:gd name="connsiteY37" fmla="*/ 354841 h 473122"/>
                        <a:gd name="connsiteX38" fmla="*/ 4289947 w 5036024"/>
                        <a:gd name="connsiteY38" fmla="*/ 354841 h 473122"/>
                        <a:gd name="connsiteX39" fmla="*/ 4289947 w 5036024"/>
                        <a:gd name="connsiteY39" fmla="*/ 373038 h 473122"/>
                        <a:gd name="connsiteX40" fmla="*/ 4376383 w 5036024"/>
                        <a:gd name="connsiteY40" fmla="*/ 373038 h 473122"/>
                        <a:gd name="connsiteX41" fmla="*/ 4376383 w 5036024"/>
                        <a:gd name="connsiteY41" fmla="*/ 404883 h 473122"/>
                        <a:gd name="connsiteX42" fmla="*/ 4576550 w 5036024"/>
                        <a:gd name="connsiteY42" fmla="*/ 404883 h 473122"/>
                        <a:gd name="connsiteX43" fmla="*/ 4576550 w 5036024"/>
                        <a:gd name="connsiteY43" fmla="*/ 418531 h 473122"/>
                        <a:gd name="connsiteX44" fmla="*/ 4767618 w 5036024"/>
                        <a:gd name="connsiteY44" fmla="*/ 418531 h 473122"/>
                        <a:gd name="connsiteX45" fmla="*/ 4767618 w 5036024"/>
                        <a:gd name="connsiteY45" fmla="*/ 436728 h 473122"/>
                        <a:gd name="connsiteX46" fmla="*/ 4872251 w 5036024"/>
                        <a:gd name="connsiteY46" fmla="*/ 436728 h 473122"/>
                        <a:gd name="connsiteX47" fmla="*/ 4872251 w 5036024"/>
                        <a:gd name="connsiteY47" fmla="*/ 459474 h 473122"/>
                        <a:gd name="connsiteX48" fmla="*/ 5036024 w 5036024"/>
                        <a:gd name="connsiteY48" fmla="*/ 459474 h 473122"/>
                        <a:gd name="connsiteX49" fmla="*/ 5036024 w 5036024"/>
                        <a:gd name="connsiteY49" fmla="*/ 473122 h 473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036024" h="473122">
                          <a:moveTo>
                            <a:pt x="0" y="0"/>
                          </a:moveTo>
                          <a:lnTo>
                            <a:pt x="627797" y="0"/>
                          </a:lnTo>
                          <a:lnTo>
                            <a:pt x="627797" y="45492"/>
                          </a:lnTo>
                          <a:lnTo>
                            <a:pt x="1028132" y="45492"/>
                          </a:lnTo>
                          <a:lnTo>
                            <a:pt x="1028132" y="63689"/>
                          </a:lnTo>
                          <a:lnTo>
                            <a:pt x="1337481" y="63689"/>
                          </a:lnTo>
                          <a:lnTo>
                            <a:pt x="1337481" y="77337"/>
                          </a:lnTo>
                          <a:lnTo>
                            <a:pt x="1505803" y="77337"/>
                          </a:lnTo>
                          <a:lnTo>
                            <a:pt x="1514902" y="86436"/>
                          </a:lnTo>
                          <a:lnTo>
                            <a:pt x="1792406" y="86436"/>
                          </a:lnTo>
                          <a:lnTo>
                            <a:pt x="1792406" y="109182"/>
                          </a:lnTo>
                          <a:lnTo>
                            <a:pt x="1960729" y="109182"/>
                          </a:lnTo>
                          <a:lnTo>
                            <a:pt x="1960729" y="122829"/>
                          </a:lnTo>
                          <a:lnTo>
                            <a:pt x="2251881" y="122829"/>
                          </a:lnTo>
                          <a:lnTo>
                            <a:pt x="2251881" y="159223"/>
                          </a:lnTo>
                          <a:lnTo>
                            <a:pt x="2474794" y="159223"/>
                          </a:lnTo>
                          <a:lnTo>
                            <a:pt x="2474794" y="177420"/>
                          </a:lnTo>
                          <a:lnTo>
                            <a:pt x="2661314" y="177420"/>
                          </a:lnTo>
                          <a:lnTo>
                            <a:pt x="2670412" y="186518"/>
                          </a:lnTo>
                          <a:lnTo>
                            <a:pt x="2829636" y="186518"/>
                          </a:lnTo>
                          <a:lnTo>
                            <a:pt x="2829636" y="213814"/>
                          </a:lnTo>
                          <a:lnTo>
                            <a:pt x="3057099" y="213814"/>
                          </a:lnTo>
                          <a:lnTo>
                            <a:pt x="3048000" y="222913"/>
                          </a:lnTo>
                          <a:lnTo>
                            <a:pt x="3243618" y="222913"/>
                          </a:lnTo>
                          <a:lnTo>
                            <a:pt x="3243618" y="259307"/>
                          </a:lnTo>
                          <a:lnTo>
                            <a:pt x="3421039" y="259307"/>
                          </a:lnTo>
                          <a:lnTo>
                            <a:pt x="3421039" y="277504"/>
                          </a:lnTo>
                          <a:lnTo>
                            <a:pt x="3616657" y="277504"/>
                          </a:lnTo>
                          <a:lnTo>
                            <a:pt x="3616657" y="295701"/>
                          </a:lnTo>
                          <a:lnTo>
                            <a:pt x="3812275" y="295701"/>
                          </a:lnTo>
                          <a:lnTo>
                            <a:pt x="3812275" y="313898"/>
                          </a:lnTo>
                          <a:lnTo>
                            <a:pt x="3898711" y="313898"/>
                          </a:lnTo>
                          <a:lnTo>
                            <a:pt x="3898711" y="313898"/>
                          </a:lnTo>
                          <a:lnTo>
                            <a:pt x="3898711" y="304800"/>
                          </a:lnTo>
                          <a:lnTo>
                            <a:pt x="3898711" y="332095"/>
                          </a:lnTo>
                          <a:lnTo>
                            <a:pt x="4107977" y="332095"/>
                          </a:lnTo>
                          <a:lnTo>
                            <a:pt x="4107977" y="354841"/>
                          </a:lnTo>
                          <a:lnTo>
                            <a:pt x="4289947" y="354841"/>
                          </a:lnTo>
                          <a:lnTo>
                            <a:pt x="4289947" y="354841"/>
                          </a:lnTo>
                          <a:lnTo>
                            <a:pt x="4289947" y="373038"/>
                          </a:lnTo>
                          <a:lnTo>
                            <a:pt x="4376383" y="373038"/>
                          </a:lnTo>
                          <a:lnTo>
                            <a:pt x="4376383" y="404883"/>
                          </a:lnTo>
                          <a:lnTo>
                            <a:pt x="4576550" y="404883"/>
                          </a:lnTo>
                          <a:lnTo>
                            <a:pt x="4576550" y="418531"/>
                          </a:lnTo>
                          <a:lnTo>
                            <a:pt x="4767618" y="418531"/>
                          </a:lnTo>
                          <a:lnTo>
                            <a:pt x="4767618" y="436728"/>
                          </a:lnTo>
                          <a:lnTo>
                            <a:pt x="4872251" y="436728"/>
                          </a:lnTo>
                          <a:lnTo>
                            <a:pt x="4872251" y="459474"/>
                          </a:lnTo>
                          <a:lnTo>
                            <a:pt x="5036024" y="459474"/>
                          </a:lnTo>
                          <a:lnTo>
                            <a:pt x="5036024" y="473122"/>
                          </a:lnTo>
                        </a:path>
                      </a:pathLst>
                    </a:custGeom>
                    <a:noFill/>
                    <a:ln w="2857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grpSp>
          </p:grpSp>
          <p:sp>
            <p:nvSpPr>
              <p:cNvPr id="96" name="Rectangle 32">
                <a:extLst>
                  <a:ext uri="{FF2B5EF4-FFF2-40B4-BE49-F238E27FC236}">
                    <a16:creationId xmlns:a16="http://schemas.microsoft.com/office/drawing/2014/main" id="{4A0CB8A6-4A0C-4F03-BDCD-810842D0CDF8}"/>
                  </a:ext>
                </a:extLst>
              </p:cNvPr>
              <p:cNvSpPr>
                <a:spLocks noChangeArrowheads="1"/>
              </p:cNvSpPr>
              <p:nvPr/>
            </p:nvSpPr>
            <p:spPr bwMode="auto">
              <a:xfrm>
                <a:off x="2487834" y="5945922"/>
                <a:ext cx="1028010"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sp>
          <p:nvSpPr>
            <p:cNvPr id="133" name="pole tekstowe 6">
              <a:extLst>
                <a:ext uri="{FF2B5EF4-FFF2-40B4-BE49-F238E27FC236}">
                  <a16:creationId xmlns:a16="http://schemas.microsoft.com/office/drawing/2014/main" id="{89EC9B42-C716-4BE0-B4D0-DE3B2AF276B6}"/>
                </a:ext>
              </a:extLst>
            </p:cNvPr>
            <p:cNvSpPr txBox="1">
              <a:spLocks noChangeArrowheads="1"/>
            </p:cNvSpPr>
            <p:nvPr/>
          </p:nvSpPr>
          <p:spPr bwMode="auto">
            <a:xfrm>
              <a:off x="2587124" y="4212351"/>
              <a:ext cx="150554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dirty="0">
                  <a:solidFill>
                    <a:schemeClr val="tx2"/>
                  </a:solidFill>
                  <a:latin typeface="Verdana"/>
                  <a:cs typeface="Verdana"/>
                </a:rPr>
                <a:t>Ref. population</a:t>
              </a:r>
              <a:endParaRPr lang="pl-PL" sz="1200" b="1" dirty="0">
                <a:solidFill>
                  <a:schemeClr val="tx2"/>
                </a:solidFill>
                <a:latin typeface="Verdana"/>
                <a:cs typeface="Verdana"/>
              </a:endParaRPr>
            </a:p>
          </p:txBody>
        </p:sp>
      </p:grpSp>
      <p:grpSp>
        <p:nvGrpSpPr>
          <p:cNvPr id="6" name="Group 5">
            <a:extLst>
              <a:ext uri="{FF2B5EF4-FFF2-40B4-BE49-F238E27FC236}">
                <a16:creationId xmlns:a16="http://schemas.microsoft.com/office/drawing/2014/main" id="{4C255ABC-E1F4-475D-81E5-B03377C86BA6}"/>
              </a:ext>
            </a:extLst>
          </p:cNvPr>
          <p:cNvGrpSpPr/>
          <p:nvPr/>
        </p:nvGrpSpPr>
        <p:grpSpPr>
          <a:xfrm>
            <a:off x="4565668" y="4212000"/>
            <a:ext cx="2722003" cy="1906739"/>
            <a:chOff x="4358691" y="4212000"/>
            <a:chExt cx="2722003" cy="1906739"/>
          </a:xfrm>
        </p:grpSpPr>
        <p:grpSp>
          <p:nvGrpSpPr>
            <p:cNvPr id="18" name="Group 17">
              <a:extLst>
                <a:ext uri="{FF2B5EF4-FFF2-40B4-BE49-F238E27FC236}">
                  <a16:creationId xmlns:a16="http://schemas.microsoft.com/office/drawing/2014/main" id="{8B9D6828-4424-4DA9-8A50-ED52C07536F0}"/>
                </a:ext>
              </a:extLst>
            </p:cNvPr>
            <p:cNvGrpSpPr>
              <a:grpSpLocks noChangeAspect="1"/>
            </p:cNvGrpSpPr>
            <p:nvPr/>
          </p:nvGrpSpPr>
          <p:grpSpPr>
            <a:xfrm>
              <a:off x="4358691" y="4323601"/>
              <a:ext cx="2722003" cy="1795138"/>
              <a:chOff x="-614278" y="629215"/>
              <a:chExt cx="10081473" cy="6648652"/>
            </a:xfrm>
          </p:grpSpPr>
          <p:sp>
            <p:nvSpPr>
              <p:cNvPr id="19" name="Rectangle 32">
                <a:extLst>
                  <a:ext uri="{FF2B5EF4-FFF2-40B4-BE49-F238E27FC236}">
                    <a16:creationId xmlns:a16="http://schemas.microsoft.com/office/drawing/2014/main" id="{E86BFB91-2485-4675-8873-E1DEE2337D5B}"/>
                  </a:ext>
                </a:extLst>
              </p:cNvPr>
              <p:cNvSpPr>
                <a:spLocks noChangeArrowheads="1"/>
              </p:cNvSpPr>
              <p:nvPr/>
            </p:nvSpPr>
            <p:spPr bwMode="auto">
              <a:xfrm>
                <a:off x="3318766" y="6662316"/>
                <a:ext cx="3823944" cy="615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nvGrpSpPr>
              <p:cNvPr id="20" name="Group 19">
                <a:extLst>
                  <a:ext uri="{FF2B5EF4-FFF2-40B4-BE49-F238E27FC236}">
                    <a16:creationId xmlns:a16="http://schemas.microsoft.com/office/drawing/2014/main" id="{E54037E7-B268-46BD-AE4C-8428B013A6C8}"/>
                  </a:ext>
                </a:extLst>
              </p:cNvPr>
              <p:cNvGrpSpPr/>
              <p:nvPr/>
            </p:nvGrpSpPr>
            <p:grpSpPr>
              <a:xfrm>
                <a:off x="-614278" y="629215"/>
                <a:ext cx="10081473" cy="5906319"/>
                <a:chOff x="-585997" y="629215"/>
                <a:chExt cx="10081473" cy="5906319"/>
              </a:xfrm>
            </p:grpSpPr>
            <p:grpSp>
              <p:nvGrpSpPr>
                <p:cNvPr id="24" name="Group 23">
                  <a:extLst>
                    <a:ext uri="{FF2B5EF4-FFF2-40B4-BE49-F238E27FC236}">
                      <a16:creationId xmlns:a16="http://schemas.microsoft.com/office/drawing/2014/main" id="{81D1C68D-E130-433D-AA34-745D88D82C11}"/>
                    </a:ext>
                  </a:extLst>
                </p:cNvPr>
                <p:cNvGrpSpPr>
                  <a:grpSpLocks noChangeAspect="1"/>
                </p:cNvGrpSpPr>
                <p:nvPr/>
              </p:nvGrpSpPr>
              <p:grpSpPr>
                <a:xfrm>
                  <a:off x="-585997" y="629215"/>
                  <a:ext cx="10081473" cy="5906319"/>
                  <a:chOff x="877744" y="4042072"/>
                  <a:chExt cx="4987257" cy="2921827"/>
                </a:xfrm>
              </p:grpSpPr>
              <p:grpSp>
                <p:nvGrpSpPr>
                  <p:cNvPr id="30" name="Group 29">
                    <a:extLst>
                      <a:ext uri="{FF2B5EF4-FFF2-40B4-BE49-F238E27FC236}">
                        <a16:creationId xmlns:a16="http://schemas.microsoft.com/office/drawing/2014/main" id="{169F07A1-B304-46C3-84A7-ACD4E7B479AC}"/>
                      </a:ext>
                    </a:extLst>
                  </p:cNvPr>
                  <p:cNvGrpSpPr/>
                  <p:nvPr/>
                </p:nvGrpSpPr>
                <p:grpSpPr>
                  <a:xfrm>
                    <a:off x="1158774" y="4042072"/>
                    <a:ext cx="537506" cy="2626278"/>
                    <a:chOff x="627246" y="4285717"/>
                    <a:chExt cx="307676" cy="1503261"/>
                  </a:xfrm>
                </p:grpSpPr>
                <p:sp>
                  <p:nvSpPr>
                    <p:cNvPr id="53" name="Rectangle 21">
                      <a:extLst>
                        <a:ext uri="{FF2B5EF4-FFF2-40B4-BE49-F238E27FC236}">
                          <a16:creationId xmlns:a16="http://schemas.microsoft.com/office/drawing/2014/main" id="{962116CE-74ED-43E2-B519-D669AC91E094}"/>
                        </a:ext>
                      </a:extLst>
                    </p:cNvPr>
                    <p:cNvSpPr>
                      <a:spLocks noChangeArrowheads="1"/>
                    </p:cNvSpPr>
                    <p:nvPr/>
                  </p:nvSpPr>
                  <p:spPr bwMode="auto">
                    <a:xfrm>
                      <a:off x="832368" y="5614679"/>
                      <a:ext cx="102554"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54" name="Rectangle 22">
                      <a:extLst>
                        <a:ext uri="{FF2B5EF4-FFF2-40B4-BE49-F238E27FC236}">
                          <a16:creationId xmlns:a16="http://schemas.microsoft.com/office/drawing/2014/main" id="{84B28D8A-CD53-4740-956D-19C8377F2090}"/>
                        </a:ext>
                      </a:extLst>
                    </p:cNvPr>
                    <p:cNvSpPr>
                      <a:spLocks noChangeArrowheads="1"/>
                    </p:cNvSpPr>
                    <p:nvPr/>
                  </p:nvSpPr>
                  <p:spPr bwMode="auto">
                    <a:xfrm>
                      <a:off x="729809" y="5345960"/>
                      <a:ext cx="205106"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55" name="Rectangle 23">
                      <a:extLst>
                        <a:ext uri="{FF2B5EF4-FFF2-40B4-BE49-F238E27FC236}">
                          <a16:creationId xmlns:a16="http://schemas.microsoft.com/office/drawing/2014/main" id="{0C26A811-10F7-4E4D-877F-2452A2CAF11D}"/>
                        </a:ext>
                      </a:extLst>
                    </p:cNvPr>
                    <p:cNvSpPr>
                      <a:spLocks noChangeArrowheads="1"/>
                    </p:cNvSpPr>
                    <p:nvPr/>
                  </p:nvSpPr>
                  <p:spPr bwMode="auto">
                    <a:xfrm>
                      <a:off x="729808" y="5091254"/>
                      <a:ext cx="205106"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sp>
                  <p:nvSpPr>
                    <p:cNvPr id="56" name="Rectangle 24">
                      <a:extLst>
                        <a:ext uri="{FF2B5EF4-FFF2-40B4-BE49-F238E27FC236}">
                          <a16:creationId xmlns:a16="http://schemas.microsoft.com/office/drawing/2014/main" id="{A31FDDEA-FBF7-4876-8620-90CD4D10E170}"/>
                        </a:ext>
                      </a:extLst>
                    </p:cNvPr>
                    <p:cNvSpPr>
                      <a:spLocks noChangeArrowheads="1"/>
                    </p:cNvSpPr>
                    <p:nvPr/>
                  </p:nvSpPr>
                  <p:spPr bwMode="auto">
                    <a:xfrm>
                      <a:off x="729808" y="4819624"/>
                      <a:ext cx="205106"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60</a:t>
                      </a:r>
                    </a:p>
                  </p:txBody>
                </p:sp>
                <p:sp>
                  <p:nvSpPr>
                    <p:cNvPr id="57" name="Rectangle 25">
                      <a:extLst>
                        <a:ext uri="{FF2B5EF4-FFF2-40B4-BE49-F238E27FC236}">
                          <a16:creationId xmlns:a16="http://schemas.microsoft.com/office/drawing/2014/main" id="{758C62D7-0E7A-41B7-8F55-6A7C3A2045E2}"/>
                        </a:ext>
                      </a:extLst>
                    </p:cNvPr>
                    <p:cNvSpPr>
                      <a:spLocks noChangeArrowheads="1"/>
                    </p:cNvSpPr>
                    <p:nvPr/>
                  </p:nvSpPr>
                  <p:spPr bwMode="auto">
                    <a:xfrm>
                      <a:off x="729805" y="4569771"/>
                      <a:ext cx="205106"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80</a:t>
                      </a:r>
                    </a:p>
                  </p:txBody>
                </p:sp>
                <p:sp>
                  <p:nvSpPr>
                    <p:cNvPr id="58" name="Rectangle 26">
                      <a:extLst>
                        <a:ext uri="{FF2B5EF4-FFF2-40B4-BE49-F238E27FC236}">
                          <a16:creationId xmlns:a16="http://schemas.microsoft.com/office/drawing/2014/main" id="{DCC7941B-070D-40E2-A108-6BB427976879}"/>
                        </a:ext>
                      </a:extLst>
                    </p:cNvPr>
                    <p:cNvSpPr>
                      <a:spLocks noChangeArrowheads="1"/>
                    </p:cNvSpPr>
                    <p:nvPr/>
                  </p:nvSpPr>
                  <p:spPr bwMode="auto">
                    <a:xfrm>
                      <a:off x="627246" y="4285717"/>
                      <a:ext cx="307658" cy="174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100</a:t>
                      </a:r>
                    </a:p>
                  </p:txBody>
                </p:sp>
              </p:grpSp>
              <p:sp>
                <p:nvSpPr>
                  <p:cNvPr id="31" name="Rectangle 32">
                    <a:extLst>
                      <a:ext uri="{FF2B5EF4-FFF2-40B4-BE49-F238E27FC236}">
                        <a16:creationId xmlns:a16="http://schemas.microsoft.com/office/drawing/2014/main" id="{A05A39F1-F4F5-49A1-A478-B1A59672A0A1}"/>
                      </a:ext>
                    </a:extLst>
                  </p:cNvPr>
                  <p:cNvSpPr>
                    <a:spLocks noChangeArrowheads="1"/>
                  </p:cNvSpPr>
                  <p:nvPr/>
                </p:nvSpPr>
                <p:spPr bwMode="auto">
                  <a:xfrm rot="16200000">
                    <a:off x="-115011" y="5189133"/>
                    <a:ext cx="2290020" cy="3045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32" name="Group 31">
                    <a:extLst>
                      <a:ext uri="{FF2B5EF4-FFF2-40B4-BE49-F238E27FC236}">
                        <a16:creationId xmlns:a16="http://schemas.microsoft.com/office/drawing/2014/main" id="{7B4BEA67-FC5D-413E-9F06-144602BFFFA2}"/>
                      </a:ext>
                    </a:extLst>
                  </p:cNvPr>
                  <p:cNvGrpSpPr/>
                  <p:nvPr/>
                </p:nvGrpSpPr>
                <p:grpSpPr>
                  <a:xfrm>
                    <a:off x="1738142" y="4196382"/>
                    <a:ext cx="125788" cy="2290022"/>
                    <a:chOff x="952500" y="4374046"/>
                    <a:chExt cx="72000" cy="1310793"/>
                  </a:xfrm>
                </p:grpSpPr>
                <p:sp>
                  <p:nvSpPr>
                    <p:cNvPr id="47" name="Line 2">
                      <a:extLst>
                        <a:ext uri="{FF2B5EF4-FFF2-40B4-BE49-F238E27FC236}">
                          <a16:creationId xmlns:a16="http://schemas.microsoft.com/office/drawing/2014/main" id="{D750924A-FD01-4061-ABC2-075118C4F9F3}"/>
                        </a:ext>
                      </a:extLst>
                    </p:cNvPr>
                    <p:cNvSpPr>
                      <a:spLocks noChangeShapeType="1"/>
                    </p:cNvSpPr>
                    <p:nvPr/>
                  </p:nvSpPr>
                  <p:spPr bwMode="auto">
                    <a:xfrm flipH="1">
                      <a:off x="952500" y="542854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8" name="Line 53">
                      <a:extLst>
                        <a:ext uri="{FF2B5EF4-FFF2-40B4-BE49-F238E27FC236}">
                          <a16:creationId xmlns:a16="http://schemas.microsoft.com/office/drawing/2014/main" id="{B017E366-8284-459B-9B8C-2605AD78074A}"/>
                        </a:ext>
                      </a:extLst>
                    </p:cNvPr>
                    <p:cNvSpPr>
                      <a:spLocks noChangeShapeType="1"/>
                    </p:cNvSpPr>
                    <p:nvPr/>
                  </p:nvSpPr>
                  <p:spPr bwMode="auto">
                    <a:xfrm flipH="1">
                      <a:off x="952500" y="568483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9" name="Line 54">
                      <a:extLst>
                        <a:ext uri="{FF2B5EF4-FFF2-40B4-BE49-F238E27FC236}">
                          <a16:creationId xmlns:a16="http://schemas.microsoft.com/office/drawing/2014/main" id="{EB6B8C91-9A36-45FC-BDD0-E620FBDD6F2D}"/>
                        </a:ext>
                      </a:extLst>
                    </p:cNvPr>
                    <p:cNvSpPr>
                      <a:spLocks noChangeShapeType="1"/>
                    </p:cNvSpPr>
                    <p:nvPr/>
                  </p:nvSpPr>
                  <p:spPr bwMode="auto">
                    <a:xfrm flipH="1">
                      <a:off x="952500" y="516427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0" name="Line 55">
                      <a:extLst>
                        <a:ext uri="{FF2B5EF4-FFF2-40B4-BE49-F238E27FC236}">
                          <a16:creationId xmlns:a16="http://schemas.microsoft.com/office/drawing/2014/main" id="{A4B77B93-DC85-4686-97D5-0CDDD5B462CB}"/>
                        </a:ext>
                      </a:extLst>
                    </p:cNvPr>
                    <p:cNvSpPr>
                      <a:spLocks noChangeShapeType="1"/>
                    </p:cNvSpPr>
                    <p:nvPr/>
                  </p:nvSpPr>
                  <p:spPr bwMode="auto">
                    <a:xfrm flipH="1">
                      <a:off x="952500" y="4905102"/>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1" name="Line 56">
                      <a:extLst>
                        <a:ext uri="{FF2B5EF4-FFF2-40B4-BE49-F238E27FC236}">
                          <a16:creationId xmlns:a16="http://schemas.microsoft.com/office/drawing/2014/main" id="{581AE3A3-1476-4C6E-8143-1DD581A91388}"/>
                        </a:ext>
                      </a:extLst>
                    </p:cNvPr>
                    <p:cNvSpPr>
                      <a:spLocks noChangeShapeType="1"/>
                    </p:cNvSpPr>
                    <p:nvPr/>
                  </p:nvSpPr>
                  <p:spPr bwMode="auto">
                    <a:xfrm flipH="1">
                      <a:off x="952500" y="464098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2" name="Line 57">
                      <a:extLst>
                        <a:ext uri="{FF2B5EF4-FFF2-40B4-BE49-F238E27FC236}">
                          <a16:creationId xmlns:a16="http://schemas.microsoft.com/office/drawing/2014/main" id="{9C11CB9F-6038-4C07-AB87-DF323B1B54B9}"/>
                        </a:ext>
                      </a:extLst>
                    </p:cNvPr>
                    <p:cNvSpPr>
                      <a:spLocks noChangeShapeType="1"/>
                    </p:cNvSpPr>
                    <p:nvPr/>
                  </p:nvSpPr>
                  <p:spPr bwMode="auto">
                    <a:xfrm flipH="1">
                      <a:off x="952500" y="437404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33" name="Line 5">
                    <a:extLst>
                      <a:ext uri="{FF2B5EF4-FFF2-40B4-BE49-F238E27FC236}">
                        <a16:creationId xmlns:a16="http://schemas.microsoft.com/office/drawing/2014/main" id="{F620F160-4FC5-41D2-B6DD-87F92E32C5B0}"/>
                      </a:ext>
                    </a:extLst>
                  </p:cNvPr>
                  <p:cNvSpPr>
                    <a:spLocks noChangeShapeType="1"/>
                  </p:cNvSpPr>
                  <p:nvPr/>
                </p:nvSpPr>
                <p:spPr bwMode="auto">
                  <a:xfrm>
                    <a:off x="1815844" y="6489175"/>
                    <a:ext cx="3864558"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34" name="Group 33">
                    <a:extLst>
                      <a:ext uri="{FF2B5EF4-FFF2-40B4-BE49-F238E27FC236}">
                        <a16:creationId xmlns:a16="http://schemas.microsoft.com/office/drawing/2014/main" id="{A5F4E8F2-645D-482A-A405-68AAE7718E0B}"/>
                      </a:ext>
                    </a:extLst>
                  </p:cNvPr>
                  <p:cNvGrpSpPr/>
                  <p:nvPr/>
                </p:nvGrpSpPr>
                <p:grpSpPr>
                  <a:xfrm>
                    <a:off x="1778551" y="6659357"/>
                    <a:ext cx="4086450" cy="304542"/>
                    <a:chOff x="981979" y="5783870"/>
                    <a:chExt cx="2339054" cy="174319"/>
                  </a:xfrm>
                </p:grpSpPr>
                <p:sp>
                  <p:nvSpPr>
                    <p:cNvPr id="42" name="Rectangle 27">
                      <a:extLst>
                        <a:ext uri="{FF2B5EF4-FFF2-40B4-BE49-F238E27FC236}">
                          <a16:creationId xmlns:a16="http://schemas.microsoft.com/office/drawing/2014/main" id="{DD176316-34B9-402B-8B51-61C799733F15}"/>
                        </a:ext>
                      </a:extLst>
                    </p:cNvPr>
                    <p:cNvSpPr>
                      <a:spLocks noChangeArrowheads="1"/>
                    </p:cNvSpPr>
                    <p:nvPr/>
                  </p:nvSpPr>
                  <p:spPr bwMode="auto">
                    <a:xfrm>
                      <a:off x="981979" y="5783870"/>
                      <a:ext cx="102549"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43" name="Rectangle 28">
                      <a:extLst>
                        <a:ext uri="{FF2B5EF4-FFF2-40B4-BE49-F238E27FC236}">
                          <a16:creationId xmlns:a16="http://schemas.microsoft.com/office/drawing/2014/main" id="{3DFE5F47-D1D0-47D1-AE2C-81EAE54931A8}"/>
                        </a:ext>
                      </a:extLst>
                    </p:cNvPr>
                    <p:cNvSpPr>
                      <a:spLocks noChangeArrowheads="1"/>
                    </p:cNvSpPr>
                    <p:nvPr/>
                  </p:nvSpPr>
                  <p:spPr bwMode="auto">
                    <a:xfrm>
                      <a:off x="1972201" y="5783889"/>
                      <a:ext cx="288000"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44" name="Rectangle 43">
                      <a:extLst>
                        <a:ext uri="{FF2B5EF4-FFF2-40B4-BE49-F238E27FC236}">
                          <a16:creationId xmlns:a16="http://schemas.microsoft.com/office/drawing/2014/main" id="{59537DE4-0B72-4716-B796-2FB555D61737}"/>
                        </a:ext>
                      </a:extLst>
                    </p:cNvPr>
                    <p:cNvSpPr>
                      <a:spLocks noChangeArrowheads="1"/>
                    </p:cNvSpPr>
                    <p:nvPr/>
                  </p:nvSpPr>
                  <p:spPr bwMode="auto">
                    <a:xfrm>
                      <a:off x="2574462" y="5783889"/>
                      <a:ext cx="20509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15</a:t>
                      </a:r>
                    </a:p>
                  </p:txBody>
                </p:sp>
                <p:sp>
                  <p:nvSpPr>
                    <p:cNvPr id="45" name="Rectangle 28">
                      <a:extLst>
                        <a:ext uri="{FF2B5EF4-FFF2-40B4-BE49-F238E27FC236}">
                          <a16:creationId xmlns:a16="http://schemas.microsoft.com/office/drawing/2014/main" id="{3EF1FCFB-2979-4A3C-965E-607176B179FA}"/>
                        </a:ext>
                      </a:extLst>
                    </p:cNvPr>
                    <p:cNvSpPr>
                      <a:spLocks noChangeArrowheads="1"/>
                    </p:cNvSpPr>
                    <p:nvPr/>
                  </p:nvSpPr>
                  <p:spPr bwMode="auto">
                    <a:xfrm>
                      <a:off x="1528771" y="5783889"/>
                      <a:ext cx="102549"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5</a:t>
                      </a:r>
                    </a:p>
                  </p:txBody>
                </p:sp>
                <p:sp>
                  <p:nvSpPr>
                    <p:cNvPr id="46" name="Rectangle 30">
                      <a:extLst>
                        <a:ext uri="{FF2B5EF4-FFF2-40B4-BE49-F238E27FC236}">
                          <a16:creationId xmlns:a16="http://schemas.microsoft.com/office/drawing/2014/main" id="{711AC703-04E9-4F4B-A084-7A85822ACEE7}"/>
                        </a:ext>
                      </a:extLst>
                    </p:cNvPr>
                    <p:cNvSpPr>
                      <a:spLocks noChangeArrowheads="1"/>
                    </p:cNvSpPr>
                    <p:nvPr/>
                  </p:nvSpPr>
                  <p:spPr bwMode="auto">
                    <a:xfrm>
                      <a:off x="3115935" y="5783889"/>
                      <a:ext cx="20509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grpSp>
              <p:grpSp>
                <p:nvGrpSpPr>
                  <p:cNvPr id="35" name="Group 34">
                    <a:extLst>
                      <a:ext uri="{FF2B5EF4-FFF2-40B4-BE49-F238E27FC236}">
                        <a16:creationId xmlns:a16="http://schemas.microsoft.com/office/drawing/2014/main" id="{BC3D2EDE-5690-4D64-9D53-553FEC9A8041}"/>
                      </a:ext>
                    </a:extLst>
                  </p:cNvPr>
                  <p:cNvGrpSpPr/>
                  <p:nvPr/>
                </p:nvGrpSpPr>
                <p:grpSpPr>
                  <a:xfrm>
                    <a:off x="1871278" y="6497498"/>
                    <a:ext cx="3808057" cy="125788"/>
                    <a:chOff x="1035056" y="5691189"/>
                    <a:chExt cx="2179703" cy="72000"/>
                  </a:xfrm>
                </p:grpSpPr>
                <p:sp>
                  <p:nvSpPr>
                    <p:cNvPr id="37" name="Line 2">
                      <a:extLst>
                        <a:ext uri="{FF2B5EF4-FFF2-40B4-BE49-F238E27FC236}">
                          <a16:creationId xmlns:a16="http://schemas.microsoft.com/office/drawing/2014/main" id="{66388772-C7D6-4C5B-B66B-4BDACCF309C1}"/>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38" name="Line 2">
                      <a:extLst>
                        <a:ext uri="{FF2B5EF4-FFF2-40B4-BE49-F238E27FC236}">
                          <a16:creationId xmlns:a16="http://schemas.microsoft.com/office/drawing/2014/main" id="{9D9C5709-07C6-45AD-B886-49C515212BB7}"/>
                        </a:ext>
                      </a:extLst>
                    </p:cNvPr>
                    <p:cNvSpPr>
                      <a:spLocks noChangeShapeType="1"/>
                    </p:cNvSpPr>
                    <p:nvPr/>
                  </p:nvSpPr>
                  <p:spPr bwMode="auto">
                    <a:xfrm rot="5400000" flipH="1">
                      <a:off x="1537968"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39" name="Line 2">
                      <a:extLst>
                        <a:ext uri="{FF2B5EF4-FFF2-40B4-BE49-F238E27FC236}">
                          <a16:creationId xmlns:a16="http://schemas.microsoft.com/office/drawing/2014/main" id="{711E1FBE-86C2-4484-8B37-29AA767C5C75}"/>
                        </a:ext>
                      </a:extLst>
                    </p:cNvPr>
                    <p:cNvSpPr>
                      <a:spLocks noChangeShapeType="1"/>
                    </p:cNvSpPr>
                    <p:nvPr/>
                  </p:nvSpPr>
                  <p:spPr bwMode="auto">
                    <a:xfrm rot="5400000" flipH="1">
                      <a:off x="208490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0" name="Line 2">
                      <a:extLst>
                        <a:ext uri="{FF2B5EF4-FFF2-40B4-BE49-F238E27FC236}">
                          <a16:creationId xmlns:a16="http://schemas.microsoft.com/office/drawing/2014/main" id="{1EDAC79C-D695-4096-882A-E42670AEEA4E}"/>
                        </a:ext>
                      </a:extLst>
                    </p:cNvPr>
                    <p:cNvSpPr>
                      <a:spLocks noChangeShapeType="1"/>
                    </p:cNvSpPr>
                    <p:nvPr/>
                  </p:nvSpPr>
                  <p:spPr bwMode="auto">
                    <a:xfrm rot="5400000" flipH="1">
                      <a:off x="263181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1" name="Line 2">
                      <a:extLst>
                        <a:ext uri="{FF2B5EF4-FFF2-40B4-BE49-F238E27FC236}">
                          <a16:creationId xmlns:a16="http://schemas.microsoft.com/office/drawing/2014/main" id="{57AAF5B1-1C56-4B73-BA44-7D36C628C2E6}"/>
                        </a:ext>
                      </a:extLst>
                    </p:cNvPr>
                    <p:cNvSpPr>
                      <a:spLocks noChangeShapeType="1"/>
                    </p:cNvSpPr>
                    <p:nvPr/>
                  </p:nvSpPr>
                  <p:spPr bwMode="auto">
                    <a:xfrm rot="5400000" flipH="1">
                      <a:off x="317875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36" name="Line 4">
                    <a:extLst>
                      <a:ext uri="{FF2B5EF4-FFF2-40B4-BE49-F238E27FC236}">
                        <a16:creationId xmlns:a16="http://schemas.microsoft.com/office/drawing/2014/main" id="{C3D2B87A-FC06-40EA-BF04-E697C9B8B827}"/>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29" name="Rectangle 28">
                  <a:extLst>
                    <a:ext uri="{FF2B5EF4-FFF2-40B4-BE49-F238E27FC236}">
                      <a16:creationId xmlns:a16="http://schemas.microsoft.com/office/drawing/2014/main" id="{DAF37D82-8E29-4916-9AE9-BFB1DD9D0EBA}"/>
                    </a:ext>
                  </a:extLst>
                </p:cNvPr>
                <p:cNvSpPr/>
                <p:nvPr/>
              </p:nvSpPr>
              <p:spPr>
                <a:xfrm>
                  <a:off x="6373504" y="1273790"/>
                  <a:ext cx="209265" cy="98067"/>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21" name="Freeform: Shape 20">
                <a:extLst>
                  <a:ext uri="{FF2B5EF4-FFF2-40B4-BE49-F238E27FC236}">
                    <a16:creationId xmlns:a16="http://schemas.microsoft.com/office/drawing/2014/main" id="{DB7AAD8A-C548-4B1F-9890-5057569BDD98}"/>
                  </a:ext>
                </a:extLst>
              </p:cNvPr>
              <p:cNvSpPr/>
              <p:nvPr/>
            </p:nvSpPr>
            <p:spPr>
              <a:xfrm>
                <a:off x="1747838" y="942975"/>
                <a:ext cx="6481762" cy="1395413"/>
              </a:xfrm>
              <a:custGeom>
                <a:avLst/>
                <a:gdLst>
                  <a:gd name="connsiteX0" fmla="*/ 0 w 6481762"/>
                  <a:gd name="connsiteY0" fmla="*/ 0 h 1395413"/>
                  <a:gd name="connsiteX1" fmla="*/ 523875 w 6481762"/>
                  <a:gd name="connsiteY1" fmla="*/ 0 h 1395413"/>
                  <a:gd name="connsiteX2" fmla="*/ 523875 w 6481762"/>
                  <a:gd name="connsiteY2" fmla="*/ 71438 h 1395413"/>
                  <a:gd name="connsiteX3" fmla="*/ 533400 w 6481762"/>
                  <a:gd name="connsiteY3" fmla="*/ 80963 h 1395413"/>
                  <a:gd name="connsiteX4" fmla="*/ 1209675 w 6481762"/>
                  <a:gd name="connsiteY4" fmla="*/ 80963 h 1395413"/>
                  <a:gd name="connsiteX5" fmla="*/ 1209675 w 6481762"/>
                  <a:gd name="connsiteY5" fmla="*/ 152400 h 1395413"/>
                  <a:gd name="connsiteX6" fmla="*/ 1700212 w 6481762"/>
                  <a:gd name="connsiteY6" fmla="*/ 152400 h 1395413"/>
                  <a:gd name="connsiteX7" fmla="*/ 1700212 w 6481762"/>
                  <a:gd name="connsiteY7" fmla="*/ 223838 h 1395413"/>
                  <a:gd name="connsiteX8" fmla="*/ 1938337 w 6481762"/>
                  <a:gd name="connsiteY8" fmla="*/ 223838 h 1395413"/>
                  <a:gd name="connsiteX9" fmla="*/ 1938337 w 6481762"/>
                  <a:gd name="connsiteY9" fmla="*/ 276225 h 1395413"/>
                  <a:gd name="connsiteX10" fmla="*/ 2805112 w 6481762"/>
                  <a:gd name="connsiteY10" fmla="*/ 276225 h 1395413"/>
                  <a:gd name="connsiteX11" fmla="*/ 2843212 w 6481762"/>
                  <a:gd name="connsiteY11" fmla="*/ 276225 h 1395413"/>
                  <a:gd name="connsiteX12" fmla="*/ 2843212 w 6481762"/>
                  <a:gd name="connsiteY12" fmla="*/ 352425 h 1395413"/>
                  <a:gd name="connsiteX13" fmla="*/ 3014662 w 6481762"/>
                  <a:gd name="connsiteY13" fmla="*/ 352425 h 1395413"/>
                  <a:gd name="connsiteX14" fmla="*/ 3014662 w 6481762"/>
                  <a:gd name="connsiteY14" fmla="*/ 414338 h 1395413"/>
                  <a:gd name="connsiteX15" fmla="*/ 3195637 w 6481762"/>
                  <a:gd name="connsiteY15" fmla="*/ 414338 h 1395413"/>
                  <a:gd name="connsiteX16" fmla="*/ 3195637 w 6481762"/>
                  <a:gd name="connsiteY16" fmla="*/ 476250 h 1395413"/>
                  <a:gd name="connsiteX17" fmla="*/ 3600450 w 6481762"/>
                  <a:gd name="connsiteY17" fmla="*/ 476250 h 1395413"/>
                  <a:gd name="connsiteX18" fmla="*/ 3600450 w 6481762"/>
                  <a:gd name="connsiteY18" fmla="*/ 547688 h 1395413"/>
                  <a:gd name="connsiteX19" fmla="*/ 3705225 w 6481762"/>
                  <a:gd name="connsiteY19" fmla="*/ 547688 h 1395413"/>
                  <a:gd name="connsiteX20" fmla="*/ 3705225 w 6481762"/>
                  <a:gd name="connsiteY20" fmla="*/ 609600 h 1395413"/>
                  <a:gd name="connsiteX21" fmla="*/ 3786187 w 6481762"/>
                  <a:gd name="connsiteY21" fmla="*/ 609600 h 1395413"/>
                  <a:gd name="connsiteX22" fmla="*/ 3786187 w 6481762"/>
                  <a:gd name="connsiteY22" fmla="*/ 666750 h 1395413"/>
                  <a:gd name="connsiteX23" fmla="*/ 4067175 w 6481762"/>
                  <a:gd name="connsiteY23" fmla="*/ 666750 h 1395413"/>
                  <a:gd name="connsiteX24" fmla="*/ 4067175 w 6481762"/>
                  <a:gd name="connsiteY24" fmla="*/ 742950 h 1395413"/>
                  <a:gd name="connsiteX25" fmla="*/ 4376737 w 6481762"/>
                  <a:gd name="connsiteY25" fmla="*/ 742950 h 1395413"/>
                  <a:gd name="connsiteX26" fmla="*/ 4376737 w 6481762"/>
                  <a:gd name="connsiteY26" fmla="*/ 804863 h 1395413"/>
                  <a:gd name="connsiteX27" fmla="*/ 4524375 w 6481762"/>
                  <a:gd name="connsiteY27" fmla="*/ 804863 h 1395413"/>
                  <a:gd name="connsiteX28" fmla="*/ 4572000 w 6481762"/>
                  <a:gd name="connsiteY28" fmla="*/ 804863 h 1395413"/>
                  <a:gd name="connsiteX29" fmla="*/ 4572000 w 6481762"/>
                  <a:gd name="connsiteY29" fmla="*/ 971550 h 1395413"/>
                  <a:gd name="connsiteX30" fmla="*/ 4648200 w 6481762"/>
                  <a:gd name="connsiteY30" fmla="*/ 971550 h 1395413"/>
                  <a:gd name="connsiteX31" fmla="*/ 4648200 w 6481762"/>
                  <a:gd name="connsiteY31" fmla="*/ 1047750 h 1395413"/>
                  <a:gd name="connsiteX32" fmla="*/ 4686300 w 6481762"/>
                  <a:gd name="connsiteY32" fmla="*/ 1028700 h 1395413"/>
                  <a:gd name="connsiteX33" fmla="*/ 4938712 w 6481762"/>
                  <a:gd name="connsiteY33" fmla="*/ 1028700 h 1395413"/>
                  <a:gd name="connsiteX34" fmla="*/ 4938712 w 6481762"/>
                  <a:gd name="connsiteY34" fmla="*/ 1109663 h 1395413"/>
                  <a:gd name="connsiteX35" fmla="*/ 5195887 w 6481762"/>
                  <a:gd name="connsiteY35" fmla="*/ 1109663 h 1395413"/>
                  <a:gd name="connsiteX36" fmla="*/ 5229225 w 6481762"/>
                  <a:gd name="connsiteY36" fmla="*/ 1109663 h 1395413"/>
                  <a:gd name="connsiteX37" fmla="*/ 5229225 w 6481762"/>
                  <a:gd name="connsiteY37" fmla="*/ 1185863 h 1395413"/>
                  <a:gd name="connsiteX38" fmla="*/ 5329237 w 6481762"/>
                  <a:gd name="connsiteY38" fmla="*/ 1185863 h 1395413"/>
                  <a:gd name="connsiteX39" fmla="*/ 5329237 w 6481762"/>
                  <a:gd name="connsiteY39" fmla="*/ 1271588 h 1395413"/>
                  <a:gd name="connsiteX40" fmla="*/ 5524500 w 6481762"/>
                  <a:gd name="connsiteY40" fmla="*/ 1271588 h 1395413"/>
                  <a:gd name="connsiteX41" fmla="*/ 5524500 w 6481762"/>
                  <a:gd name="connsiteY41" fmla="*/ 1395413 h 1395413"/>
                  <a:gd name="connsiteX42" fmla="*/ 6481762 w 6481762"/>
                  <a:gd name="connsiteY42" fmla="*/ 1395413 h 139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481762" h="1395413">
                    <a:moveTo>
                      <a:pt x="0" y="0"/>
                    </a:moveTo>
                    <a:lnTo>
                      <a:pt x="523875" y="0"/>
                    </a:lnTo>
                    <a:lnTo>
                      <a:pt x="523875" y="71438"/>
                    </a:lnTo>
                    <a:lnTo>
                      <a:pt x="533400" y="80963"/>
                    </a:lnTo>
                    <a:lnTo>
                      <a:pt x="1209675" y="80963"/>
                    </a:lnTo>
                    <a:lnTo>
                      <a:pt x="1209675" y="152400"/>
                    </a:lnTo>
                    <a:lnTo>
                      <a:pt x="1700212" y="152400"/>
                    </a:lnTo>
                    <a:lnTo>
                      <a:pt x="1700212" y="223838"/>
                    </a:lnTo>
                    <a:lnTo>
                      <a:pt x="1938337" y="223838"/>
                    </a:lnTo>
                    <a:lnTo>
                      <a:pt x="1938337" y="276225"/>
                    </a:lnTo>
                    <a:lnTo>
                      <a:pt x="2805112" y="276225"/>
                    </a:lnTo>
                    <a:lnTo>
                      <a:pt x="2843212" y="276225"/>
                    </a:lnTo>
                    <a:lnTo>
                      <a:pt x="2843212" y="352425"/>
                    </a:lnTo>
                    <a:lnTo>
                      <a:pt x="3014662" y="352425"/>
                    </a:lnTo>
                    <a:lnTo>
                      <a:pt x="3014662" y="414338"/>
                    </a:lnTo>
                    <a:lnTo>
                      <a:pt x="3195637" y="414338"/>
                    </a:lnTo>
                    <a:lnTo>
                      <a:pt x="3195637" y="476250"/>
                    </a:lnTo>
                    <a:lnTo>
                      <a:pt x="3600450" y="476250"/>
                    </a:lnTo>
                    <a:lnTo>
                      <a:pt x="3600450" y="547688"/>
                    </a:lnTo>
                    <a:lnTo>
                      <a:pt x="3705225" y="547688"/>
                    </a:lnTo>
                    <a:lnTo>
                      <a:pt x="3705225" y="609600"/>
                    </a:lnTo>
                    <a:lnTo>
                      <a:pt x="3786187" y="609600"/>
                    </a:lnTo>
                    <a:lnTo>
                      <a:pt x="3786187" y="666750"/>
                    </a:lnTo>
                    <a:lnTo>
                      <a:pt x="4067175" y="666750"/>
                    </a:lnTo>
                    <a:lnTo>
                      <a:pt x="4067175" y="742950"/>
                    </a:lnTo>
                    <a:lnTo>
                      <a:pt x="4376737" y="742950"/>
                    </a:lnTo>
                    <a:lnTo>
                      <a:pt x="4376737" y="804863"/>
                    </a:lnTo>
                    <a:lnTo>
                      <a:pt x="4524375" y="804863"/>
                    </a:lnTo>
                    <a:lnTo>
                      <a:pt x="4572000" y="804863"/>
                    </a:lnTo>
                    <a:lnTo>
                      <a:pt x="4572000" y="971550"/>
                    </a:lnTo>
                    <a:lnTo>
                      <a:pt x="4648200" y="971550"/>
                    </a:lnTo>
                    <a:lnTo>
                      <a:pt x="4648200" y="1047750"/>
                    </a:lnTo>
                    <a:lnTo>
                      <a:pt x="4686300" y="1028700"/>
                    </a:lnTo>
                    <a:lnTo>
                      <a:pt x="4938712" y="1028700"/>
                    </a:lnTo>
                    <a:lnTo>
                      <a:pt x="4938712" y="1109663"/>
                    </a:lnTo>
                    <a:lnTo>
                      <a:pt x="5195887" y="1109663"/>
                    </a:lnTo>
                    <a:lnTo>
                      <a:pt x="5229225" y="1109663"/>
                    </a:lnTo>
                    <a:lnTo>
                      <a:pt x="5229225" y="1185863"/>
                    </a:lnTo>
                    <a:lnTo>
                      <a:pt x="5329237" y="1185863"/>
                    </a:lnTo>
                    <a:lnTo>
                      <a:pt x="5329237" y="1271588"/>
                    </a:lnTo>
                    <a:lnTo>
                      <a:pt x="5524500" y="1271588"/>
                    </a:lnTo>
                    <a:lnTo>
                      <a:pt x="5524500" y="1395413"/>
                    </a:lnTo>
                    <a:lnTo>
                      <a:pt x="6481762" y="1395413"/>
                    </a:lnTo>
                  </a:path>
                </a:pathLst>
              </a:cu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22" name="Freeform: Shape 21">
                <a:extLst>
                  <a:ext uri="{FF2B5EF4-FFF2-40B4-BE49-F238E27FC236}">
                    <a16:creationId xmlns:a16="http://schemas.microsoft.com/office/drawing/2014/main" id="{5E1804F5-D4BA-451F-85DA-2FE6D559C4BC}"/>
                  </a:ext>
                </a:extLst>
              </p:cNvPr>
              <p:cNvSpPr/>
              <p:nvPr/>
            </p:nvSpPr>
            <p:spPr>
              <a:xfrm>
                <a:off x="1404938" y="942975"/>
                <a:ext cx="6810375" cy="957263"/>
              </a:xfrm>
              <a:custGeom>
                <a:avLst/>
                <a:gdLst>
                  <a:gd name="connsiteX0" fmla="*/ 0 w 6810375"/>
                  <a:gd name="connsiteY0" fmla="*/ 0 h 957263"/>
                  <a:gd name="connsiteX1" fmla="*/ 361950 w 6810375"/>
                  <a:gd name="connsiteY1" fmla="*/ 0 h 957263"/>
                  <a:gd name="connsiteX2" fmla="*/ 395287 w 6810375"/>
                  <a:gd name="connsiteY2" fmla="*/ 33337 h 957263"/>
                  <a:gd name="connsiteX3" fmla="*/ 842962 w 6810375"/>
                  <a:gd name="connsiteY3" fmla="*/ 33337 h 957263"/>
                  <a:gd name="connsiteX4" fmla="*/ 842962 w 6810375"/>
                  <a:gd name="connsiteY4" fmla="*/ 47625 h 957263"/>
                  <a:gd name="connsiteX5" fmla="*/ 1028700 w 6810375"/>
                  <a:gd name="connsiteY5" fmla="*/ 47625 h 957263"/>
                  <a:gd name="connsiteX6" fmla="*/ 1038225 w 6810375"/>
                  <a:gd name="connsiteY6" fmla="*/ 57150 h 957263"/>
                  <a:gd name="connsiteX7" fmla="*/ 1233487 w 6810375"/>
                  <a:gd name="connsiteY7" fmla="*/ 57150 h 957263"/>
                  <a:gd name="connsiteX8" fmla="*/ 1247775 w 6810375"/>
                  <a:gd name="connsiteY8" fmla="*/ 71438 h 957263"/>
                  <a:gd name="connsiteX9" fmla="*/ 1566862 w 6810375"/>
                  <a:gd name="connsiteY9" fmla="*/ 71438 h 957263"/>
                  <a:gd name="connsiteX10" fmla="*/ 1576387 w 6810375"/>
                  <a:gd name="connsiteY10" fmla="*/ 80963 h 957263"/>
                  <a:gd name="connsiteX11" fmla="*/ 1724025 w 6810375"/>
                  <a:gd name="connsiteY11" fmla="*/ 80963 h 957263"/>
                  <a:gd name="connsiteX12" fmla="*/ 1724025 w 6810375"/>
                  <a:gd name="connsiteY12" fmla="*/ 114300 h 957263"/>
                  <a:gd name="connsiteX13" fmla="*/ 1890712 w 6810375"/>
                  <a:gd name="connsiteY13" fmla="*/ 114300 h 957263"/>
                  <a:gd name="connsiteX14" fmla="*/ 1914525 w 6810375"/>
                  <a:gd name="connsiteY14" fmla="*/ 138113 h 957263"/>
                  <a:gd name="connsiteX15" fmla="*/ 2071687 w 6810375"/>
                  <a:gd name="connsiteY15" fmla="*/ 138113 h 957263"/>
                  <a:gd name="connsiteX16" fmla="*/ 2071687 w 6810375"/>
                  <a:gd name="connsiteY16" fmla="*/ 138113 h 957263"/>
                  <a:gd name="connsiteX17" fmla="*/ 2095499 w 6810375"/>
                  <a:gd name="connsiteY17" fmla="*/ 161925 h 957263"/>
                  <a:gd name="connsiteX18" fmla="*/ 2281237 w 6810375"/>
                  <a:gd name="connsiteY18" fmla="*/ 161925 h 957263"/>
                  <a:gd name="connsiteX19" fmla="*/ 2300287 w 6810375"/>
                  <a:gd name="connsiteY19" fmla="*/ 180975 h 957263"/>
                  <a:gd name="connsiteX20" fmla="*/ 2381250 w 6810375"/>
                  <a:gd name="connsiteY20" fmla="*/ 180975 h 957263"/>
                  <a:gd name="connsiteX21" fmla="*/ 2381250 w 6810375"/>
                  <a:gd name="connsiteY21" fmla="*/ 214313 h 957263"/>
                  <a:gd name="connsiteX22" fmla="*/ 2576512 w 6810375"/>
                  <a:gd name="connsiteY22" fmla="*/ 214313 h 957263"/>
                  <a:gd name="connsiteX23" fmla="*/ 2576512 w 6810375"/>
                  <a:gd name="connsiteY23" fmla="*/ 214313 h 957263"/>
                  <a:gd name="connsiteX24" fmla="*/ 2790825 w 6810375"/>
                  <a:gd name="connsiteY24" fmla="*/ 214313 h 957263"/>
                  <a:gd name="connsiteX25" fmla="*/ 2790825 w 6810375"/>
                  <a:gd name="connsiteY25" fmla="*/ 247650 h 957263"/>
                  <a:gd name="connsiteX26" fmla="*/ 2876550 w 6810375"/>
                  <a:gd name="connsiteY26" fmla="*/ 247650 h 957263"/>
                  <a:gd name="connsiteX27" fmla="*/ 2900363 w 6810375"/>
                  <a:gd name="connsiteY27" fmla="*/ 271463 h 957263"/>
                  <a:gd name="connsiteX28" fmla="*/ 3038475 w 6810375"/>
                  <a:gd name="connsiteY28" fmla="*/ 271463 h 957263"/>
                  <a:gd name="connsiteX29" fmla="*/ 3062287 w 6810375"/>
                  <a:gd name="connsiteY29" fmla="*/ 295275 h 957263"/>
                  <a:gd name="connsiteX30" fmla="*/ 3281362 w 6810375"/>
                  <a:gd name="connsiteY30" fmla="*/ 295275 h 957263"/>
                  <a:gd name="connsiteX31" fmla="*/ 3281362 w 6810375"/>
                  <a:gd name="connsiteY31" fmla="*/ 328613 h 957263"/>
                  <a:gd name="connsiteX32" fmla="*/ 3462337 w 6810375"/>
                  <a:gd name="connsiteY32" fmla="*/ 328613 h 957263"/>
                  <a:gd name="connsiteX33" fmla="*/ 3462337 w 6810375"/>
                  <a:gd name="connsiteY33" fmla="*/ 361950 h 957263"/>
                  <a:gd name="connsiteX34" fmla="*/ 3529012 w 6810375"/>
                  <a:gd name="connsiteY34" fmla="*/ 361950 h 957263"/>
                  <a:gd name="connsiteX35" fmla="*/ 3533775 w 6810375"/>
                  <a:gd name="connsiteY35" fmla="*/ 366713 h 957263"/>
                  <a:gd name="connsiteX36" fmla="*/ 3738562 w 6810375"/>
                  <a:gd name="connsiteY36" fmla="*/ 366713 h 957263"/>
                  <a:gd name="connsiteX37" fmla="*/ 3757612 w 6810375"/>
                  <a:gd name="connsiteY37" fmla="*/ 385763 h 957263"/>
                  <a:gd name="connsiteX38" fmla="*/ 3833812 w 6810375"/>
                  <a:gd name="connsiteY38" fmla="*/ 385763 h 957263"/>
                  <a:gd name="connsiteX39" fmla="*/ 3852862 w 6810375"/>
                  <a:gd name="connsiteY39" fmla="*/ 404813 h 957263"/>
                  <a:gd name="connsiteX40" fmla="*/ 4048125 w 6810375"/>
                  <a:gd name="connsiteY40" fmla="*/ 404813 h 957263"/>
                  <a:gd name="connsiteX41" fmla="*/ 4048125 w 6810375"/>
                  <a:gd name="connsiteY41" fmla="*/ 433388 h 957263"/>
                  <a:gd name="connsiteX42" fmla="*/ 4129087 w 6810375"/>
                  <a:gd name="connsiteY42" fmla="*/ 433388 h 957263"/>
                  <a:gd name="connsiteX43" fmla="*/ 4129087 w 6810375"/>
                  <a:gd name="connsiteY43" fmla="*/ 457200 h 957263"/>
                  <a:gd name="connsiteX44" fmla="*/ 4171950 w 6810375"/>
                  <a:gd name="connsiteY44" fmla="*/ 457200 h 957263"/>
                  <a:gd name="connsiteX45" fmla="*/ 4252912 w 6810375"/>
                  <a:gd name="connsiteY45" fmla="*/ 457200 h 957263"/>
                  <a:gd name="connsiteX46" fmla="*/ 4252912 w 6810375"/>
                  <a:gd name="connsiteY46" fmla="*/ 457200 h 957263"/>
                  <a:gd name="connsiteX47" fmla="*/ 4252912 w 6810375"/>
                  <a:gd name="connsiteY47" fmla="*/ 457200 h 957263"/>
                  <a:gd name="connsiteX48" fmla="*/ 4252912 w 6810375"/>
                  <a:gd name="connsiteY48" fmla="*/ 476250 h 957263"/>
                  <a:gd name="connsiteX49" fmla="*/ 4314825 w 6810375"/>
                  <a:gd name="connsiteY49" fmla="*/ 476250 h 957263"/>
                  <a:gd name="connsiteX50" fmla="*/ 4314825 w 6810375"/>
                  <a:gd name="connsiteY50" fmla="*/ 504825 h 957263"/>
                  <a:gd name="connsiteX51" fmla="*/ 4419600 w 6810375"/>
                  <a:gd name="connsiteY51" fmla="*/ 504825 h 957263"/>
                  <a:gd name="connsiteX52" fmla="*/ 4419600 w 6810375"/>
                  <a:gd name="connsiteY52" fmla="*/ 523875 h 957263"/>
                  <a:gd name="connsiteX53" fmla="*/ 4595812 w 6810375"/>
                  <a:gd name="connsiteY53" fmla="*/ 523875 h 957263"/>
                  <a:gd name="connsiteX54" fmla="*/ 4605337 w 6810375"/>
                  <a:gd name="connsiteY54" fmla="*/ 533400 h 957263"/>
                  <a:gd name="connsiteX55" fmla="*/ 4700587 w 6810375"/>
                  <a:gd name="connsiteY55" fmla="*/ 533400 h 957263"/>
                  <a:gd name="connsiteX56" fmla="*/ 4700587 w 6810375"/>
                  <a:gd name="connsiteY56" fmla="*/ 557213 h 957263"/>
                  <a:gd name="connsiteX57" fmla="*/ 4752975 w 6810375"/>
                  <a:gd name="connsiteY57" fmla="*/ 557213 h 957263"/>
                  <a:gd name="connsiteX58" fmla="*/ 4776787 w 6810375"/>
                  <a:gd name="connsiteY58" fmla="*/ 581025 h 957263"/>
                  <a:gd name="connsiteX59" fmla="*/ 4986337 w 6810375"/>
                  <a:gd name="connsiteY59" fmla="*/ 581025 h 957263"/>
                  <a:gd name="connsiteX60" fmla="*/ 4991100 w 6810375"/>
                  <a:gd name="connsiteY60" fmla="*/ 581025 h 957263"/>
                  <a:gd name="connsiteX61" fmla="*/ 5072062 w 6810375"/>
                  <a:gd name="connsiteY61" fmla="*/ 581025 h 957263"/>
                  <a:gd name="connsiteX62" fmla="*/ 5072062 w 6810375"/>
                  <a:gd name="connsiteY62" fmla="*/ 619125 h 957263"/>
                  <a:gd name="connsiteX63" fmla="*/ 5186362 w 6810375"/>
                  <a:gd name="connsiteY63" fmla="*/ 619125 h 957263"/>
                  <a:gd name="connsiteX64" fmla="*/ 5186362 w 6810375"/>
                  <a:gd name="connsiteY64" fmla="*/ 638175 h 957263"/>
                  <a:gd name="connsiteX65" fmla="*/ 5281612 w 6810375"/>
                  <a:gd name="connsiteY65" fmla="*/ 638175 h 957263"/>
                  <a:gd name="connsiteX66" fmla="*/ 5281612 w 6810375"/>
                  <a:gd name="connsiteY66" fmla="*/ 652463 h 957263"/>
                  <a:gd name="connsiteX67" fmla="*/ 5381625 w 6810375"/>
                  <a:gd name="connsiteY67" fmla="*/ 652463 h 957263"/>
                  <a:gd name="connsiteX68" fmla="*/ 5381625 w 6810375"/>
                  <a:gd name="connsiteY68" fmla="*/ 681038 h 957263"/>
                  <a:gd name="connsiteX69" fmla="*/ 5557837 w 6810375"/>
                  <a:gd name="connsiteY69" fmla="*/ 681038 h 957263"/>
                  <a:gd name="connsiteX70" fmla="*/ 5572124 w 6810375"/>
                  <a:gd name="connsiteY70" fmla="*/ 695325 h 957263"/>
                  <a:gd name="connsiteX71" fmla="*/ 5657850 w 6810375"/>
                  <a:gd name="connsiteY71" fmla="*/ 695325 h 957263"/>
                  <a:gd name="connsiteX72" fmla="*/ 5681662 w 6810375"/>
                  <a:gd name="connsiteY72" fmla="*/ 719137 h 957263"/>
                  <a:gd name="connsiteX73" fmla="*/ 5767387 w 6810375"/>
                  <a:gd name="connsiteY73" fmla="*/ 719137 h 957263"/>
                  <a:gd name="connsiteX74" fmla="*/ 5767387 w 6810375"/>
                  <a:gd name="connsiteY74" fmla="*/ 733425 h 957263"/>
                  <a:gd name="connsiteX75" fmla="*/ 5867400 w 6810375"/>
                  <a:gd name="connsiteY75" fmla="*/ 733425 h 957263"/>
                  <a:gd name="connsiteX76" fmla="*/ 5867400 w 6810375"/>
                  <a:gd name="connsiteY76" fmla="*/ 752475 h 957263"/>
                  <a:gd name="connsiteX77" fmla="*/ 5962650 w 6810375"/>
                  <a:gd name="connsiteY77" fmla="*/ 752475 h 957263"/>
                  <a:gd name="connsiteX78" fmla="*/ 5962650 w 6810375"/>
                  <a:gd name="connsiteY78" fmla="*/ 781050 h 957263"/>
                  <a:gd name="connsiteX79" fmla="*/ 6038850 w 6810375"/>
                  <a:gd name="connsiteY79" fmla="*/ 781050 h 957263"/>
                  <a:gd name="connsiteX80" fmla="*/ 6057900 w 6810375"/>
                  <a:gd name="connsiteY80" fmla="*/ 800100 h 957263"/>
                  <a:gd name="connsiteX81" fmla="*/ 6138862 w 6810375"/>
                  <a:gd name="connsiteY81" fmla="*/ 800100 h 957263"/>
                  <a:gd name="connsiteX82" fmla="*/ 6138862 w 6810375"/>
                  <a:gd name="connsiteY82" fmla="*/ 814388 h 957263"/>
                  <a:gd name="connsiteX83" fmla="*/ 6257925 w 6810375"/>
                  <a:gd name="connsiteY83" fmla="*/ 814388 h 957263"/>
                  <a:gd name="connsiteX84" fmla="*/ 6257925 w 6810375"/>
                  <a:gd name="connsiteY84" fmla="*/ 838200 h 957263"/>
                  <a:gd name="connsiteX85" fmla="*/ 6334125 w 6810375"/>
                  <a:gd name="connsiteY85" fmla="*/ 838200 h 957263"/>
                  <a:gd name="connsiteX86" fmla="*/ 6353175 w 6810375"/>
                  <a:gd name="connsiteY86" fmla="*/ 857250 h 957263"/>
                  <a:gd name="connsiteX87" fmla="*/ 6438900 w 6810375"/>
                  <a:gd name="connsiteY87" fmla="*/ 857250 h 957263"/>
                  <a:gd name="connsiteX88" fmla="*/ 6438900 w 6810375"/>
                  <a:gd name="connsiteY88" fmla="*/ 890588 h 957263"/>
                  <a:gd name="connsiteX89" fmla="*/ 6534150 w 6810375"/>
                  <a:gd name="connsiteY89" fmla="*/ 890588 h 957263"/>
                  <a:gd name="connsiteX90" fmla="*/ 6534150 w 6810375"/>
                  <a:gd name="connsiteY90" fmla="*/ 909638 h 957263"/>
                  <a:gd name="connsiteX91" fmla="*/ 6624637 w 6810375"/>
                  <a:gd name="connsiteY91" fmla="*/ 909638 h 957263"/>
                  <a:gd name="connsiteX92" fmla="*/ 6624637 w 6810375"/>
                  <a:gd name="connsiteY92" fmla="*/ 928688 h 957263"/>
                  <a:gd name="connsiteX93" fmla="*/ 6810375 w 6810375"/>
                  <a:gd name="connsiteY93" fmla="*/ 928688 h 957263"/>
                  <a:gd name="connsiteX94" fmla="*/ 6810375 w 6810375"/>
                  <a:gd name="connsiteY94" fmla="*/ 957263 h 95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810375" h="957263">
                    <a:moveTo>
                      <a:pt x="0" y="0"/>
                    </a:moveTo>
                    <a:lnTo>
                      <a:pt x="361950" y="0"/>
                    </a:lnTo>
                    <a:lnTo>
                      <a:pt x="395287" y="33337"/>
                    </a:lnTo>
                    <a:lnTo>
                      <a:pt x="842962" y="33337"/>
                    </a:lnTo>
                    <a:lnTo>
                      <a:pt x="842962" y="47625"/>
                    </a:lnTo>
                    <a:lnTo>
                      <a:pt x="1028700" y="47625"/>
                    </a:lnTo>
                    <a:lnTo>
                      <a:pt x="1038225" y="57150"/>
                    </a:lnTo>
                    <a:lnTo>
                      <a:pt x="1233487" y="57150"/>
                    </a:lnTo>
                    <a:lnTo>
                      <a:pt x="1247775" y="71438"/>
                    </a:lnTo>
                    <a:lnTo>
                      <a:pt x="1566862" y="71438"/>
                    </a:lnTo>
                    <a:lnTo>
                      <a:pt x="1576387" y="80963"/>
                    </a:lnTo>
                    <a:lnTo>
                      <a:pt x="1724025" y="80963"/>
                    </a:lnTo>
                    <a:lnTo>
                      <a:pt x="1724025" y="114300"/>
                    </a:lnTo>
                    <a:lnTo>
                      <a:pt x="1890712" y="114300"/>
                    </a:lnTo>
                    <a:lnTo>
                      <a:pt x="1914525" y="138113"/>
                    </a:lnTo>
                    <a:lnTo>
                      <a:pt x="2071687" y="138113"/>
                    </a:lnTo>
                    <a:lnTo>
                      <a:pt x="2071687" y="138113"/>
                    </a:lnTo>
                    <a:lnTo>
                      <a:pt x="2095499" y="161925"/>
                    </a:lnTo>
                    <a:lnTo>
                      <a:pt x="2281237" y="161925"/>
                    </a:lnTo>
                    <a:lnTo>
                      <a:pt x="2300287" y="180975"/>
                    </a:lnTo>
                    <a:lnTo>
                      <a:pt x="2381250" y="180975"/>
                    </a:lnTo>
                    <a:lnTo>
                      <a:pt x="2381250" y="214313"/>
                    </a:lnTo>
                    <a:lnTo>
                      <a:pt x="2576512" y="214313"/>
                    </a:lnTo>
                    <a:lnTo>
                      <a:pt x="2576512" y="214313"/>
                    </a:lnTo>
                    <a:lnTo>
                      <a:pt x="2790825" y="214313"/>
                    </a:lnTo>
                    <a:lnTo>
                      <a:pt x="2790825" y="247650"/>
                    </a:lnTo>
                    <a:lnTo>
                      <a:pt x="2876550" y="247650"/>
                    </a:lnTo>
                    <a:lnTo>
                      <a:pt x="2900363" y="271463"/>
                    </a:lnTo>
                    <a:lnTo>
                      <a:pt x="3038475" y="271463"/>
                    </a:lnTo>
                    <a:lnTo>
                      <a:pt x="3062287" y="295275"/>
                    </a:lnTo>
                    <a:lnTo>
                      <a:pt x="3281362" y="295275"/>
                    </a:lnTo>
                    <a:lnTo>
                      <a:pt x="3281362" y="328613"/>
                    </a:lnTo>
                    <a:lnTo>
                      <a:pt x="3462337" y="328613"/>
                    </a:lnTo>
                    <a:lnTo>
                      <a:pt x="3462337" y="361950"/>
                    </a:lnTo>
                    <a:lnTo>
                      <a:pt x="3529012" y="361950"/>
                    </a:lnTo>
                    <a:lnTo>
                      <a:pt x="3533775" y="366713"/>
                    </a:lnTo>
                    <a:lnTo>
                      <a:pt x="3738562" y="366713"/>
                    </a:lnTo>
                    <a:lnTo>
                      <a:pt x="3757612" y="385763"/>
                    </a:lnTo>
                    <a:lnTo>
                      <a:pt x="3833812" y="385763"/>
                    </a:lnTo>
                    <a:lnTo>
                      <a:pt x="3852862" y="404813"/>
                    </a:lnTo>
                    <a:lnTo>
                      <a:pt x="4048125" y="404813"/>
                    </a:lnTo>
                    <a:lnTo>
                      <a:pt x="4048125" y="433388"/>
                    </a:lnTo>
                    <a:lnTo>
                      <a:pt x="4129087" y="433388"/>
                    </a:lnTo>
                    <a:lnTo>
                      <a:pt x="4129087" y="457200"/>
                    </a:lnTo>
                    <a:lnTo>
                      <a:pt x="4171950" y="457200"/>
                    </a:lnTo>
                    <a:lnTo>
                      <a:pt x="4252912" y="457200"/>
                    </a:lnTo>
                    <a:lnTo>
                      <a:pt x="4252912" y="457200"/>
                    </a:lnTo>
                    <a:lnTo>
                      <a:pt x="4252912" y="457200"/>
                    </a:lnTo>
                    <a:lnTo>
                      <a:pt x="4252912" y="476250"/>
                    </a:lnTo>
                    <a:lnTo>
                      <a:pt x="4314825" y="476250"/>
                    </a:lnTo>
                    <a:lnTo>
                      <a:pt x="4314825" y="504825"/>
                    </a:lnTo>
                    <a:lnTo>
                      <a:pt x="4419600" y="504825"/>
                    </a:lnTo>
                    <a:lnTo>
                      <a:pt x="4419600" y="523875"/>
                    </a:lnTo>
                    <a:lnTo>
                      <a:pt x="4595812" y="523875"/>
                    </a:lnTo>
                    <a:lnTo>
                      <a:pt x="4605337" y="533400"/>
                    </a:lnTo>
                    <a:lnTo>
                      <a:pt x="4700587" y="533400"/>
                    </a:lnTo>
                    <a:lnTo>
                      <a:pt x="4700587" y="557213"/>
                    </a:lnTo>
                    <a:lnTo>
                      <a:pt x="4752975" y="557213"/>
                    </a:lnTo>
                    <a:lnTo>
                      <a:pt x="4776787" y="581025"/>
                    </a:lnTo>
                    <a:lnTo>
                      <a:pt x="4986337" y="581025"/>
                    </a:lnTo>
                    <a:lnTo>
                      <a:pt x="4991100" y="581025"/>
                    </a:lnTo>
                    <a:lnTo>
                      <a:pt x="5072062" y="581025"/>
                    </a:lnTo>
                    <a:lnTo>
                      <a:pt x="5072062" y="619125"/>
                    </a:lnTo>
                    <a:lnTo>
                      <a:pt x="5186362" y="619125"/>
                    </a:lnTo>
                    <a:lnTo>
                      <a:pt x="5186362" y="638175"/>
                    </a:lnTo>
                    <a:lnTo>
                      <a:pt x="5281612" y="638175"/>
                    </a:lnTo>
                    <a:lnTo>
                      <a:pt x="5281612" y="652463"/>
                    </a:lnTo>
                    <a:lnTo>
                      <a:pt x="5381625" y="652463"/>
                    </a:lnTo>
                    <a:lnTo>
                      <a:pt x="5381625" y="681038"/>
                    </a:lnTo>
                    <a:lnTo>
                      <a:pt x="5557837" y="681038"/>
                    </a:lnTo>
                    <a:lnTo>
                      <a:pt x="5572124" y="695325"/>
                    </a:lnTo>
                    <a:lnTo>
                      <a:pt x="5657850" y="695325"/>
                    </a:lnTo>
                    <a:lnTo>
                      <a:pt x="5681662" y="719137"/>
                    </a:lnTo>
                    <a:lnTo>
                      <a:pt x="5767387" y="719137"/>
                    </a:lnTo>
                    <a:lnTo>
                      <a:pt x="5767387" y="733425"/>
                    </a:lnTo>
                    <a:lnTo>
                      <a:pt x="5867400" y="733425"/>
                    </a:lnTo>
                    <a:lnTo>
                      <a:pt x="5867400" y="752475"/>
                    </a:lnTo>
                    <a:lnTo>
                      <a:pt x="5962650" y="752475"/>
                    </a:lnTo>
                    <a:lnTo>
                      <a:pt x="5962650" y="781050"/>
                    </a:lnTo>
                    <a:lnTo>
                      <a:pt x="6038850" y="781050"/>
                    </a:lnTo>
                    <a:lnTo>
                      <a:pt x="6057900" y="800100"/>
                    </a:lnTo>
                    <a:lnTo>
                      <a:pt x="6138862" y="800100"/>
                    </a:lnTo>
                    <a:lnTo>
                      <a:pt x="6138862" y="814388"/>
                    </a:lnTo>
                    <a:lnTo>
                      <a:pt x="6257925" y="814388"/>
                    </a:lnTo>
                    <a:lnTo>
                      <a:pt x="6257925" y="838200"/>
                    </a:lnTo>
                    <a:lnTo>
                      <a:pt x="6334125" y="838200"/>
                    </a:lnTo>
                    <a:lnTo>
                      <a:pt x="6353175" y="857250"/>
                    </a:lnTo>
                    <a:lnTo>
                      <a:pt x="6438900" y="857250"/>
                    </a:lnTo>
                    <a:lnTo>
                      <a:pt x="6438900" y="890588"/>
                    </a:lnTo>
                    <a:lnTo>
                      <a:pt x="6534150" y="890588"/>
                    </a:lnTo>
                    <a:lnTo>
                      <a:pt x="6534150" y="909638"/>
                    </a:lnTo>
                    <a:lnTo>
                      <a:pt x="6624637" y="909638"/>
                    </a:lnTo>
                    <a:lnTo>
                      <a:pt x="6624637" y="928688"/>
                    </a:lnTo>
                    <a:lnTo>
                      <a:pt x="6810375" y="928688"/>
                    </a:lnTo>
                    <a:lnTo>
                      <a:pt x="6810375" y="957263"/>
                    </a:lnTo>
                  </a:path>
                </a:pathLst>
              </a:custGeom>
              <a:noFill/>
              <a:ln w="2857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134" name="pole tekstowe 6">
              <a:extLst>
                <a:ext uri="{FF2B5EF4-FFF2-40B4-BE49-F238E27FC236}">
                  <a16:creationId xmlns:a16="http://schemas.microsoft.com/office/drawing/2014/main" id="{DC164CD8-5355-409D-BD0A-3B3355C6476B}"/>
                </a:ext>
              </a:extLst>
            </p:cNvPr>
            <p:cNvSpPr txBox="1">
              <a:spLocks noChangeArrowheads="1"/>
            </p:cNvSpPr>
            <p:nvPr/>
          </p:nvSpPr>
          <p:spPr bwMode="auto">
            <a:xfrm>
              <a:off x="6086596" y="4773295"/>
              <a:ext cx="67197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dirty="0">
                  <a:solidFill>
                    <a:schemeClr val="accent2"/>
                  </a:solidFill>
                  <a:latin typeface="Verdana"/>
                  <a:cs typeface="Verdana"/>
                </a:rPr>
                <a:t>NASH</a:t>
              </a:r>
              <a:endParaRPr lang="pl-PL" sz="1200" b="1" dirty="0">
                <a:solidFill>
                  <a:schemeClr val="accent2"/>
                </a:solidFill>
                <a:latin typeface="Verdana"/>
                <a:cs typeface="Verdana"/>
              </a:endParaRPr>
            </a:p>
          </p:txBody>
        </p:sp>
        <p:sp>
          <p:nvSpPr>
            <p:cNvPr id="136" name="pole tekstowe 6">
              <a:extLst>
                <a:ext uri="{FF2B5EF4-FFF2-40B4-BE49-F238E27FC236}">
                  <a16:creationId xmlns:a16="http://schemas.microsoft.com/office/drawing/2014/main" id="{31C26D0A-A1AC-4848-BB6B-5C552C92DCDB}"/>
                </a:ext>
              </a:extLst>
            </p:cNvPr>
            <p:cNvSpPr txBox="1">
              <a:spLocks noChangeArrowheads="1"/>
            </p:cNvSpPr>
            <p:nvPr/>
          </p:nvSpPr>
          <p:spPr bwMode="auto">
            <a:xfrm>
              <a:off x="5539306" y="4212000"/>
              <a:ext cx="150554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dirty="0">
                  <a:solidFill>
                    <a:schemeClr val="tx2"/>
                  </a:solidFill>
                  <a:latin typeface="Verdana"/>
                  <a:cs typeface="Verdana"/>
                </a:rPr>
                <a:t>Ref. population</a:t>
              </a:r>
              <a:endParaRPr lang="pl-PL" sz="1200" b="1" dirty="0">
                <a:solidFill>
                  <a:schemeClr val="tx2"/>
                </a:solidFill>
                <a:latin typeface="Verdana"/>
                <a:cs typeface="Verdana"/>
              </a:endParaRPr>
            </a:p>
          </p:txBody>
        </p:sp>
      </p:grpSp>
      <p:grpSp>
        <p:nvGrpSpPr>
          <p:cNvPr id="5" name="Group 4">
            <a:extLst>
              <a:ext uri="{FF2B5EF4-FFF2-40B4-BE49-F238E27FC236}">
                <a16:creationId xmlns:a16="http://schemas.microsoft.com/office/drawing/2014/main" id="{EC099592-C2F2-4BA2-8F91-9C30C5FE0D95}"/>
              </a:ext>
            </a:extLst>
          </p:cNvPr>
          <p:cNvGrpSpPr/>
          <p:nvPr/>
        </p:nvGrpSpPr>
        <p:grpSpPr>
          <a:xfrm>
            <a:off x="7900862" y="4212524"/>
            <a:ext cx="2740510" cy="1909143"/>
            <a:chOff x="7262687" y="4212524"/>
            <a:chExt cx="2740510" cy="1909143"/>
          </a:xfrm>
        </p:grpSpPr>
        <p:grpSp>
          <p:nvGrpSpPr>
            <p:cNvPr id="59" name="Group 58">
              <a:extLst>
                <a:ext uri="{FF2B5EF4-FFF2-40B4-BE49-F238E27FC236}">
                  <a16:creationId xmlns:a16="http://schemas.microsoft.com/office/drawing/2014/main" id="{CBCC2D64-FA02-4027-820C-ED321CF37979}"/>
                </a:ext>
              </a:extLst>
            </p:cNvPr>
            <p:cNvGrpSpPr>
              <a:grpSpLocks noChangeAspect="1"/>
            </p:cNvGrpSpPr>
            <p:nvPr/>
          </p:nvGrpSpPr>
          <p:grpSpPr>
            <a:xfrm>
              <a:off x="7262687" y="4323600"/>
              <a:ext cx="2740510" cy="1798067"/>
              <a:chOff x="-689388" y="628661"/>
              <a:chExt cx="10194039" cy="6688378"/>
            </a:xfrm>
          </p:grpSpPr>
          <p:grpSp>
            <p:nvGrpSpPr>
              <p:cNvPr id="60" name="Group 59">
                <a:extLst>
                  <a:ext uri="{FF2B5EF4-FFF2-40B4-BE49-F238E27FC236}">
                    <a16:creationId xmlns:a16="http://schemas.microsoft.com/office/drawing/2014/main" id="{4F102987-4D3B-416A-A4A3-654BBA4895B3}"/>
                  </a:ext>
                </a:extLst>
              </p:cNvPr>
              <p:cNvGrpSpPr/>
              <p:nvPr/>
            </p:nvGrpSpPr>
            <p:grpSpPr>
              <a:xfrm>
                <a:off x="-689388" y="628661"/>
                <a:ext cx="10194039" cy="6688378"/>
                <a:chOff x="-689388" y="628661"/>
                <a:chExt cx="10194039" cy="6688378"/>
              </a:xfrm>
            </p:grpSpPr>
            <p:sp>
              <p:nvSpPr>
                <p:cNvPr id="63" name="Rectangle 32">
                  <a:extLst>
                    <a:ext uri="{FF2B5EF4-FFF2-40B4-BE49-F238E27FC236}">
                      <a16:creationId xmlns:a16="http://schemas.microsoft.com/office/drawing/2014/main" id="{F92B1FF7-DDA9-40C6-B963-17566D866CED}"/>
                    </a:ext>
                  </a:extLst>
                </p:cNvPr>
                <p:cNvSpPr>
                  <a:spLocks noChangeArrowheads="1"/>
                </p:cNvSpPr>
                <p:nvPr/>
              </p:nvSpPr>
              <p:spPr bwMode="auto">
                <a:xfrm>
                  <a:off x="3354197" y="6698819"/>
                  <a:ext cx="3823948" cy="618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nvGrpSpPr>
                <p:cNvPr id="64" name="Group 63">
                  <a:extLst>
                    <a:ext uri="{FF2B5EF4-FFF2-40B4-BE49-F238E27FC236}">
                      <a16:creationId xmlns:a16="http://schemas.microsoft.com/office/drawing/2014/main" id="{3416BD6D-DC99-4BA1-971A-CD5A3CE9FD8C}"/>
                    </a:ext>
                  </a:extLst>
                </p:cNvPr>
                <p:cNvGrpSpPr>
                  <a:grpSpLocks noChangeAspect="1"/>
                </p:cNvGrpSpPr>
                <p:nvPr/>
              </p:nvGrpSpPr>
              <p:grpSpPr>
                <a:xfrm>
                  <a:off x="-689388" y="628661"/>
                  <a:ext cx="10194039" cy="5979782"/>
                  <a:chOff x="840590" y="4041798"/>
                  <a:chExt cx="5042940" cy="2958169"/>
                </a:xfrm>
              </p:grpSpPr>
              <p:grpSp>
                <p:nvGrpSpPr>
                  <p:cNvPr id="65" name="Group 64">
                    <a:extLst>
                      <a:ext uri="{FF2B5EF4-FFF2-40B4-BE49-F238E27FC236}">
                        <a16:creationId xmlns:a16="http://schemas.microsoft.com/office/drawing/2014/main" id="{BB9176E3-5650-4108-AF75-B9076AB7A599}"/>
                      </a:ext>
                    </a:extLst>
                  </p:cNvPr>
                  <p:cNvGrpSpPr/>
                  <p:nvPr/>
                </p:nvGrpSpPr>
                <p:grpSpPr>
                  <a:xfrm>
                    <a:off x="1156446" y="4041798"/>
                    <a:ext cx="539839" cy="2637665"/>
                    <a:chOff x="625911" y="4285561"/>
                    <a:chExt cx="309011" cy="1509779"/>
                  </a:xfrm>
                </p:grpSpPr>
                <p:sp>
                  <p:nvSpPr>
                    <p:cNvPr id="88" name="Rectangle 21">
                      <a:extLst>
                        <a:ext uri="{FF2B5EF4-FFF2-40B4-BE49-F238E27FC236}">
                          <a16:creationId xmlns:a16="http://schemas.microsoft.com/office/drawing/2014/main" id="{9146DE68-3181-44C3-9F3D-22811AE069D1}"/>
                        </a:ext>
                      </a:extLst>
                    </p:cNvPr>
                    <p:cNvSpPr>
                      <a:spLocks noChangeArrowheads="1"/>
                    </p:cNvSpPr>
                    <p:nvPr/>
                  </p:nvSpPr>
                  <p:spPr bwMode="auto">
                    <a:xfrm>
                      <a:off x="831924" y="5620285"/>
                      <a:ext cx="102998"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89" name="Rectangle 22">
                      <a:extLst>
                        <a:ext uri="{FF2B5EF4-FFF2-40B4-BE49-F238E27FC236}">
                          <a16:creationId xmlns:a16="http://schemas.microsoft.com/office/drawing/2014/main" id="{398060AE-78A5-4C0B-97D8-236447DCD00A}"/>
                        </a:ext>
                      </a:extLst>
                    </p:cNvPr>
                    <p:cNvSpPr>
                      <a:spLocks noChangeArrowheads="1"/>
                    </p:cNvSpPr>
                    <p:nvPr/>
                  </p:nvSpPr>
                  <p:spPr bwMode="auto">
                    <a:xfrm>
                      <a:off x="728920" y="5355674"/>
                      <a:ext cx="205996"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90" name="Rectangle 23">
                      <a:extLst>
                        <a:ext uri="{FF2B5EF4-FFF2-40B4-BE49-F238E27FC236}">
                          <a16:creationId xmlns:a16="http://schemas.microsoft.com/office/drawing/2014/main" id="{3AADF1C5-6BCA-495B-9FB2-246214194DB0}"/>
                        </a:ext>
                      </a:extLst>
                    </p:cNvPr>
                    <p:cNvSpPr>
                      <a:spLocks noChangeArrowheads="1"/>
                    </p:cNvSpPr>
                    <p:nvPr/>
                  </p:nvSpPr>
                  <p:spPr bwMode="auto">
                    <a:xfrm>
                      <a:off x="728917" y="5091082"/>
                      <a:ext cx="205996"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sp>
                  <p:nvSpPr>
                    <p:cNvPr id="91" name="Rectangle 24">
                      <a:extLst>
                        <a:ext uri="{FF2B5EF4-FFF2-40B4-BE49-F238E27FC236}">
                          <a16:creationId xmlns:a16="http://schemas.microsoft.com/office/drawing/2014/main" id="{3705F98A-5945-4407-A534-1AA3AB9C2901}"/>
                        </a:ext>
                      </a:extLst>
                    </p:cNvPr>
                    <p:cNvSpPr>
                      <a:spLocks noChangeArrowheads="1"/>
                    </p:cNvSpPr>
                    <p:nvPr/>
                  </p:nvSpPr>
                  <p:spPr bwMode="auto">
                    <a:xfrm>
                      <a:off x="728917" y="4829339"/>
                      <a:ext cx="205996"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60</a:t>
                      </a:r>
                    </a:p>
                  </p:txBody>
                </p:sp>
                <p:sp>
                  <p:nvSpPr>
                    <p:cNvPr id="92" name="Rectangle 25">
                      <a:extLst>
                        <a:ext uri="{FF2B5EF4-FFF2-40B4-BE49-F238E27FC236}">
                          <a16:creationId xmlns:a16="http://schemas.microsoft.com/office/drawing/2014/main" id="{165A85C8-C136-46FC-A15F-AE635B48C3E7}"/>
                        </a:ext>
                      </a:extLst>
                    </p:cNvPr>
                    <p:cNvSpPr>
                      <a:spLocks noChangeArrowheads="1"/>
                    </p:cNvSpPr>
                    <p:nvPr/>
                  </p:nvSpPr>
                  <p:spPr bwMode="auto">
                    <a:xfrm>
                      <a:off x="728914" y="4570848"/>
                      <a:ext cx="205996"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80</a:t>
                      </a:r>
                    </a:p>
                  </p:txBody>
                </p:sp>
                <p:sp>
                  <p:nvSpPr>
                    <p:cNvPr id="93" name="Rectangle 26">
                      <a:extLst>
                        <a:ext uri="{FF2B5EF4-FFF2-40B4-BE49-F238E27FC236}">
                          <a16:creationId xmlns:a16="http://schemas.microsoft.com/office/drawing/2014/main" id="{97807D50-CA15-46AC-9F79-847B247EF4E0}"/>
                        </a:ext>
                      </a:extLst>
                    </p:cNvPr>
                    <p:cNvSpPr>
                      <a:spLocks noChangeArrowheads="1"/>
                    </p:cNvSpPr>
                    <p:nvPr/>
                  </p:nvSpPr>
                  <p:spPr bwMode="auto">
                    <a:xfrm>
                      <a:off x="625911" y="4285561"/>
                      <a:ext cx="308993" cy="175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100</a:t>
                      </a:r>
                    </a:p>
                  </p:txBody>
                </p:sp>
              </p:grpSp>
              <p:sp>
                <p:nvSpPr>
                  <p:cNvPr id="66" name="Rectangle 32">
                    <a:extLst>
                      <a:ext uri="{FF2B5EF4-FFF2-40B4-BE49-F238E27FC236}">
                        <a16:creationId xmlns:a16="http://schemas.microsoft.com/office/drawing/2014/main" id="{934E9209-8981-4B6D-98A7-3193099DB6D2}"/>
                      </a:ext>
                    </a:extLst>
                  </p:cNvPr>
                  <p:cNvSpPr>
                    <a:spLocks noChangeArrowheads="1"/>
                  </p:cNvSpPr>
                  <p:nvPr/>
                </p:nvSpPr>
                <p:spPr bwMode="auto">
                  <a:xfrm rot="16200000">
                    <a:off x="-151504" y="5188472"/>
                    <a:ext cx="2290018" cy="305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67" name="Group 66">
                    <a:extLst>
                      <a:ext uri="{FF2B5EF4-FFF2-40B4-BE49-F238E27FC236}">
                        <a16:creationId xmlns:a16="http://schemas.microsoft.com/office/drawing/2014/main" id="{F60F52CC-38EA-4E12-8283-4FDF57F7F2F5}"/>
                      </a:ext>
                    </a:extLst>
                  </p:cNvPr>
                  <p:cNvGrpSpPr/>
                  <p:nvPr/>
                </p:nvGrpSpPr>
                <p:grpSpPr>
                  <a:xfrm>
                    <a:off x="1738142" y="4196382"/>
                    <a:ext cx="125788" cy="2290022"/>
                    <a:chOff x="952500" y="4374046"/>
                    <a:chExt cx="72000" cy="1310793"/>
                  </a:xfrm>
                </p:grpSpPr>
                <p:sp>
                  <p:nvSpPr>
                    <p:cNvPr id="82" name="Line 2">
                      <a:extLst>
                        <a:ext uri="{FF2B5EF4-FFF2-40B4-BE49-F238E27FC236}">
                          <a16:creationId xmlns:a16="http://schemas.microsoft.com/office/drawing/2014/main" id="{CE882FF5-6B37-4704-9605-09CB97966888}"/>
                        </a:ext>
                      </a:extLst>
                    </p:cNvPr>
                    <p:cNvSpPr>
                      <a:spLocks noChangeShapeType="1"/>
                    </p:cNvSpPr>
                    <p:nvPr/>
                  </p:nvSpPr>
                  <p:spPr bwMode="auto">
                    <a:xfrm flipH="1">
                      <a:off x="952500" y="542854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83" name="Line 53">
                      <a:extLst>
                        <a:ext uri="{FF2B5EF4-FFF2-40B4-BE49-F238E27FC236}">
                          <a16:creationId xmlns:a16="http://schemas.microsoft.com/office/drawing/2014/main" id="{A5495B93-5811-4A54-96E5-6658F4720166}"/>
                        </a:ext>
                      </a:extLst>
                    </p:cNvPr>
                    <p:cNvSpPr>
                      <a:spLocks noChangeShapeType="1"/>
                    </p:cNvSpPr>
                    <p:nvPr/>
                  </p:nvSpPr>
                  <p:spPr bwMode="auto">
                    <a:xfrm flipH="1">
                      <a:off x="952500" y="568483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84" name="Line 54">
                      <a:extLst>
                        <a:ext uri="{FF2B5EF4-FFF2-40B4-BE49-F238E27FC236}">
                          <a16:creationId xmlns:a16="http://schemas.microsoft.com/office/drawing/2014/main" id="{8B5BCFEF-6306-441E-9151-805F5813CE37}"/>
                        </a:ext>
                      </a:extLst>
                    </p:cNvPr>
                    <p:cNvSpPr>
                      <a:spLocks noChangeShapeType="1"/>
                    </p:cNvSpPr>
                    <p:nvPr/>
                  </p:nvSpPr>
                  <p:spPr bwMode="auto">
                    <a:xfrm flipH="1">
                      <a:off x="952500" y="516427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85" name="Line 55">
                      <a:extLst>
                        <a:ext uri="{FF2B5EF4-FFF2-40B4-BE49-F238E27FC236}">
                          <a16:creationId xmlns:a16="http://schemas.microsoft.com/office/drawing/2014/main" id="{FAFCBC1C-9933-45E7-900C-532AD542DE45}"/>
                        </a:ext>
                      </a:extLst>
                    </p:cNvPr>
                    <p:cNvSpPr>
                      <a:spLocks noChangeShapeType="1"/>
                    </p:cNvSpPr>
                    <p:nvPr/>
                  </p:nvSpPr>
                  <p:spPr bwMode="auto">
                    <a:xfrm flipH="1">
                      <a:off x="952500" y="4905102"/>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86" name="Line 56">
                      <a:extLst>
                        <a:ext uri="{FF2B5EF4-FFF2-40B4-BE49-F238E27FC236}">
                          <a16:creationId xmlns:a16="http://schemas.microsoft.com/office/drawing/2014/main" id="{4AE184A4-4240-4362-9D4A-8E4EB6C370BE}"/>
                        </a:ext>
                      </a:extLst>
                    </p:cNvPr>
                    <p:cNvSpPr>
                      <a:spLocks noChangeShapeType="1"/>
                    </p:cNvSpPr>
                    <p:nvPr/>
                  </p:nvSpPr>
                  <p:spPr bwMode="auto">
                    <a:xfrm flipH="1">
                      <a:off x="952500" y="464098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87" name="Line 57">
                      <a:extLst>
                        <a:ext uri="{FF2B5EF4-FFF2-40B4-BE49-F238E27FC236}">
                          <a16:creationId xmlns:a16="http://schemas.microsoft.com/office/drawing/2014/main" id="{33C61C7E-CB6D-417F-8908-E9579F9257C3}"/>
                        </a:ext>
                      </a:extLst>
                    </p:cNvPr>
                    <p:cNvSpPr>
                      <a:spLocks noChangeShapeType="1"/>
                    </p:cNvSpPr>
                    <p:nvPr/>
                  </p:nvSpPr>
                  <p:spPr bwMode="auto">
                    <a:xfrm flipH="1">
                      <a:off x="952500" y="437404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68" name="Line 5">
                    <a:extLst>
                      <a:ext uri="{FF2B5EF4-FFF2-40B4-BE49-F238E27FC236}">
                        <a16:creationId xmlns:a16="http://schemas.microsoft.com/office/drawing/2014/main" id="{BB587B85-598C-444C-80D0-D14D8BD4E4B6}"/>
                      </a:ext>
                    </a:extLst>
                  </p:cNvPr>
                  <p:cNvSpPr>
                    <a:spLocks noChangeShapeType="1"/>
                  </p:cNvSpPr>
                  <p:nvPr/>
                </p:nvSpPr>
                <p:spPr bwMode="auto">
                  <a:xfrm>
                    <a:off x="1815844" y="6489175"/>
                    <a:ext cx="3864558"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69" name="Group 68">
                    <a:extLst>
                      <a:ext uri="{FF2B5EF4-FFF2-40B4-BE49-F238E27FC236}">
                        <a16:creationId xmlns:a16="http://schemas.microsoft.com/office/drawing/2014/main" id="{5D886228-4B19-4D33-95B9-061EB4BE28FB}"/>
                      </a:ext>
                    </a:extLst>
                  </p:cNvPr>
                  <p:cNvGrpSpPr/>
                  <p:nvPr/>
                </p:nvGrpSpPr>
                <p:grpSpPr>
                  <a:xfrm>
                    <a:off x="1778162" y="6694136"/>
                    <a:ext cx="4105368" cy="305831"/>
                    <a:chOff x="981757" y="5803750"/>
                    <a:chExt cx="2349883" cy="175056"/>
                  </a:xfrm>
                </p:grpSpPr>
                <p:sp>
                  <p:nvSpPr>
                    <p:cNvPr id="77" name="Rectangle 27">
                      <a:extLst>
                        <a:ext uri="{FF2B5EF4-FFF2-40B4-BE49-F238E27FC236}">
                          <a16:creationId xmlns:a16="http://schemas.microsoft.com/office/drawing/2014/main" id="{4A440653-7D39-4855-B80E-18065D4454EB}"/>
                        </a:ext>
                      </a:extLst>
                    </p:cNvPr>
                    <p:cNvSpPr>
                      <a:spLocks noChangeArrowheads="1"/>
                    </p:cNvSpPr>
                    <p:nvPr/>
                  </p:nvSpPr>
                  <p:spPr bwMode="auto">
                    <a:xfrm>
                      <a:off x="981757" y="5803750"/>
                      <a:ext cx="102994"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78" name="Rectangle 28">
                      <a:extLst>
                        <a:ext uri="{FF2B5EF4-FFF2-40B4-BE49-F238E27FC236}">
                          <a16:creationId xmlns:a16="http://schemas.microsoft.com/office/drawing/2014/main" id="{A7F55DA3-A3B7-4F1E-96E4-37133CE951B3}"/>
                        </a:ext>
                      </a:extLst>
                    </p:cNvPr>
                    <p:cNvSpPr>
                      <a:spLocks noChangeArrowheads="1"/>
                    </p:cNvSpPr>
                    <p:nvPr/>
                  </p:nvSpPr>
                  <p:spPr bwMode="auto">
                    <a:xfrm>
                      <a:off x="1982233" y="5803750"/>
                      <a:ext cx="288000"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79" name="Rectangle 78">
                      <a:extLst>
                        <a:ext uri="{FF2B5EF4-FFF2-40B4-BE49-F238E27FC236}">
                          <a16:creationId xmlns:a16="http://schemas.microsoft.com/office/drawing/2014/main" id="{265483BC-40FF-44CE-BD8C-1576B73F68B5}"/>
                        </a:ext>
                      </a:extLst>
                    </p:cNvPr>
                    <p:cNvSpPr>
                      <a:spLocks noChangeArrowheads="1"/>
                    </p:cNvSpPr>
                    <p:nvPr/>
                  </p:nvSpPr>
                  <p:spPr bwMode="auto">
                    <a:xfrm>
                      <a:off x="2574145" y="5803750"/>
                      <a:ext cx="205987"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15</a:t>
                      </a:r>
                    </a:p>
                  </p:txBody>
                </p:sp>
                <p:sp>
                  <p:nvSpPr>
                    <p:cNvPr id="80" name="Rectangle 28">
                      <a:extLst>
                        <a:ext uri="{FF2B5EF4-FFF2-40B4-BE49-F238E27FC236}">
                          <a16:creationId xmlns:a16="http://schemas.microsoft.com/office/drawing/2014/main" id="{DAE051F3-AF2B-4511-8A3E-27C556898C20}"/>
                        </a:ext>
                      </a:extLst>
                    </p:cNvPr>
                    <p:cNvSpPr>
                      <a:spLocks noChangeArrowheads="1"/>
                    </p:cNvSpPr>
                    <p:nvPr/>
                  </p:nvSpPr>
                  <p:spPr bwMode="auto">
                    <a:xfrm>
                      <a:off x="1528549" y="5803750"/>
                      <a:ext cx="102994"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5</a:t>
                      </a:r>
                    </a:p>
                  </p:txBody>
                </p:sp>
                <p:sp>
                  <p:nvSpPr>
                    <p:cNvPr id="81" name="Rectangle 30">
                      <a:extLst>
                        <a:ext uri="{FF2B5EF4-FFF2-40B4-BE49-F238E27FC236}">
                          <a16:creationId xmlns:a16="http://schemas.microsoft.com/office/drawing/2014/main" id="{62C2BCDA-BB6C-4817-AA80-36BF4A9D26E5}"/>
                        </a:ext>
                      </a:extLst>
                    </p:cNvPr>
                    <p:cNvSpPr>
                      <a:spLocks noChangeArrowheads="1"/>
                    </p:cNvSpPr>
                    <p:nvPr/>
                  </p:nvSpPr>
                  <p:spPr bwMode="auto">
                    <a:xfrm>
                      <a:off x="3125653" y="5803750"/>
                      <a:ext cx="205987"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grpSp>
              <p:grpSp>
                <p:nvGrpSpPr>
                  <p:cNvPr id="70" name="Group 69">
                    <a:extLst>
                      <a:ext uri="{FF2B5EF4-FFF2-40B4-BE49-F238E27FC236}">
                        <a16:creationId xmlns:a16="http://schemas.microsoft.com/office/drawing/2014/main" id="{A886B10F-5302-4F22-8083-DEB749D61412}"/>
                      </a:ext>
                    </a:extLst>
                  </p:cNvPr>
                  <p:cNvGrpSpPr/>
                  <p:nvPr/>
                </p:nvGrpSpPr>
                <p:grpSpPr>
                  <a:xfrm>
                    <a:off x="1871278" y="6497498"/>
                    <a:ext cx="3808057" cy="125788"/>
                    <a:chOff x="1035056" y="5691189"/>
                    <a:chExt cx="2179703" cy="72000"/>
                  </a:xfrm>
                </p:grpSpPr>
                <p:sp>
                  <p:nvSpPr>
                    <p:cNvPr id="72" name="Line 2">
                      <a:extLst>
                        <a:ext uri="{FF2B5EF4-FFF2-40B4-BE49-F238E27FC236}">
                          <a16:creationId xmlns:a16="http://schemas.microsoft.com/office/drawing/2014/main" id="{27DC9643-91E3-4E6C-8FE5-D37CE51756EA}"/>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73" name="Line 2">
                      <a:extLst>
                        <a:ext uri="{FF2B5EF4-FFF2-40B4-BE49-F238E27FC236}">
                          <a16:creationId xmlns:a16="http://schemas.microsoft.com/office/drawing/2014/main" id="{691B48F1-5CEF-4E8A-98C1-94381C61C9C8}"/>
                        </a:ext>
                      </a:extLst>
                    </p:cNvPr>
                    <p:cNvSpPr>
                      <a:spLocks noChangeShapeType="1"/>
                    </p:cNvSpPr>
                    <p:nvPr/>
                  </p:nvSpPr>
                  <p:spPr bwMode="auto">
                    <a:xfrm rot="5400000" flipH="1">
                      <a:off x="1541375"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74" name="Line 2">
                      <a:extLst>
                        <a:ext uri="{FF2B5EF4-FFF2-40B4-BE49-F238E27FC236}">
                          <a16:creationId xmlns:a16="http://schemas.microsoft.com/office/drawing/2014/main" id="{1B3F9E64-95FF-4F25-9655-105E273C49A7}"/>
                        </a:ext>
                      </a:extLst>
                    </p:cNvPr>
                    <p:cNvSpPr>
                      <a:spLocks noChangeShapeType="1"/>
                    </p:cNvSpPr>
                    <p:nvPr/>
                  </p:nvSpPr>
                  <p:spPr bwMode="auto">
                    <a:xfrm rot="5400000" flipH="1">
                      <a:off x="208490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75" name="Line 2">
                      <a:extLst>
                        <a:ext uri="{FF2B5EF4-FFF2-40B4-BE49-F238E27FC236}">
                          <a16:creationId xmlns:a16="http://schemas.microsoft.com/office/drawing/2014/main" id="{3E89847E-B68E-48DC-AC30-2E90044C503E}"/>
                        </a:ext>
                      </a:extLst>
                    </p:cNvPr>
                    <p:cNvSpPr>
                      <a:spLocks noChangeShapeType="1"/>
                    </p:cNvSpPr>
                    <p:nvPr/>
                  </p:nvSpPr>
                  <p:spPr bwMode="auto">
                    <a:xfrm rot="5400000" flipH="1">
                      <a:off x="263181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76" name="Line 2">
                      <a:extLst>
                        <a:ext uri="{FF2B5EF4-FFF2-40B4-BE49-F238E27FC236}">
                          <a16:creationId xmlns:a16="http://schemas.microsoft.com/office/drawing/2014/main" id="{E5059A25-5AA5-4967-9353-C655BED5A65F}"/>
                        </a:ext>
                      </a:extLst>
                    </p:cNvPr>
                    <p:cNvSpPr>
                      <a:spLocks noChangeShapeType="1"/>
                    </p:cNvSpPr>
                    <p:nvPr/>
                  </p:nvSpPr>
                  <p:spPr bwMode="auto">
                    <a:xfrm rot="5400000" flipH="1">
                      <a:off x="317875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71" name="Line 4">
                    <a:extLst>
                      <a:ext uri="{FF2B5EF4-FFF2-40B4-BE49-F238E27FC236}">
                        <a16:creationId xmlns:a16="http://schemas.microsoft.com/office/drawing/2014/main" id="{242E5990-FF74-45A1-98D1-2F78563BCF14}"/>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grpSp>
          <p:sp>
            <p:nvSpPr>
              <p:cNvPr id="61" name="Freeform: Shape 60">
                <a:extLst>
                  <a:ext uri="{FF2B5EF4-FFF2-40B4-BE49-F238E27FC236}">
                    <a16:creationId xmlns:a16="http://schemas.microsoft.com/office/drawing/2014/main" id="{ADED43CA-D2EF-4C1B-AF4F-3194D45A08D7}"/>
                  </a:ext>
                </a:extLst>
              </p:cNvPr>
              <p:cNvSpPr/>
              <p:nvPr/>
            </p:nvSpPr>
            <p:spPr>
              <a:xfrm>
                <a:off x="1395415" y="973280"/>
                <a:ext cx="6819901" cy="638177"/>
              </a:xfrm>
              <a:custGeom>
                <a:avLst/>
                <a:gdLst>
                  <a:gd name="connsiteX0" fmla="*/ 0 w 6819900"/>
                  <a:gd name="connsiteY0" fmla="*/ 0 h 638175"/>
                  <a:gd name="connsiteX1" fmla="*/ 871537 w 6819900"/>
                  <a:gd name="connsiteY1" fmla="*/ 0 h 638175"/>
                  <a:gd name="connsiteX2" fmla="*/ 871537 w 6819900"/>
                  <a:gd name="connsiteY2" fmla="*/ 66675 h 638175"/>
                  <a:gd name="connsiteX3" fmla="*/ 1804987 w 6819900"/>
                  <a:gd name="connsiteY3" fmla="*/ 66675 h 638175"/>
                  <a:gd name="connsiteX4" fmla="*/ 1804987 w 6819900"/>
                  <a:gd name="connsiteY4" fmla="*/ 161925 h 638175"/>
                  <a:gd name="connsiteX5" fmla="*/ 2595562 w 6819900"/>
                  <a:gd name="connsiteY5" fmla="*/ 161925 h 638175"/>
                  <a:gd name="connsiteX6" fmla="*/ 2595562 w 6819900"/>
                  <a:gd name="connsiteY6" fmla="*/ 233362 h 638175"/>
                  <a:gd name="connsiteX7" fmla="*/ 2900362 w 6819900"/>
                  <a:gd name="connsiteY7" fmla="*/ 233362 h 638175"/>
                  <a:gd name="connsiteX8" fmla="*/ 2900362 w 6819900"/>
                  <a:gd name="connsiteY8" fmla="*/ 319087 h 638175"/>
                  <a:gd name="connsiteX9" fmla="*/ 3781425 w 6819900"/>
                  <a:gd name="connsiteY9" fmla="*/ 319087 h 638175"/>
                  <a:gd name="connsiteX10" fmla="*/ 3781425 w 6819900"/>
                  <a:gd name="connsiteY10" fmla="*/ 395287 h 638175"/>
                  <a:gd name="connsiteX11" fmla="*/ 5386387 w 6819900"/>
                  <a:gd name="connsiteY11" fmla="*/ 395287 h 638175"/>
                  <a:gd name="connsiteX12" fmla="*/ 5386387 w 6819900"/>
                  <a:gd name="connsiteY12" fmla="*/ 471487 h 638175"/>
                  <a:gd name="connsiteX13" fmla="*/ 5981700 w 6819900"/>
                  <a:gd name="connsiteY13" fmla="*/ 471487 h 638175"/>
                  <a:gd name="connsiteX14" fmla="*/ 5981700 w 6819900"/>
                  <a:gd name="connsiteY14" fmla="*/ 638175 h 638175"/>
                  <a:gd name="connsiteX15" fmla="*/ 6819900 w 6819900"/>
                  <a:gd name="connsiteY15" fmla="*/ 63817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19900" h="638175">
                    <a:moveTo>
                      <a:pt x="0" y="0"/>
                    </a:moveTo>
                    <a:lnTo>
                      <a:pt x="871537" y="0"/>
                    </a:lnTo>
                    <a:lnTo>
                      <a:pt x="871537" y="66675"/>
                    </a:lnTo>
                    <a:lnTo>
                      <a:pt x="1804987" y="66675"/>
                    </a:lnTo>
                    <a:lnTo>
                      <a:pt x="1804987" y="161925"/>
                    </a:lnTo>
                    <a:lnTo>
                      <a:pt x="2595562" y="161925"/>
                    </a:lnTo>
                    <a:lnTo>
                      <a:pt x="2595562" y="233362"/>
                    </a:lnTo>
                    <a:lnTo>
                      <a:pt x="2900362" y="233362"/>
                    </a:lnTo>
                    <a:lnTo>
                      <a:pt x="2900362" y="319087"/>
                    </a:lnTo>
                    <a:lnTo>
                      <a:pt x="3781425" y="319087"/>
                    </a:lnTo>
                    <a:lnTo>
                      <a:pt x="3781425" y="395287"/>
                    </a:lnTo>
                    <a:lnTo>
                      <a:pt x="5386387" y="395287"/>
                    </a:lnTo>
                    <a:lnTo>
                      <a:pt x="5386387" y="471487"/>
                    </a:lnTo>
                    <a:lnTo>
                      <a:pt x="5981700" y="471487"/>
                    </a:lnTo>
                    <a:lnTo>
                      <a:pt x="5981700" y="638175"/>
                    </a:lnTo>
                    <a:lnTo>
                      <a:pt x="6819900" y="638175"/>
                    </a:lnTo>
                  </a:path>
                </a:pathLst>
              </a:custGeom>
              <a:noFill/>
              <a:ln w="28575">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62" name="Freeform: Shape 61">
                <a:extLst>
                  <a:ext uri="{FF2B5EF4-FFF2-40B4-BE49-F238E27FC236}">
                    <a16:creationId xmlns:a16="http://schemas.microsoft.com/office/drawing/2014/main" id="{AEFB10DD-30C7-43C5-9B34-1AD08FBAC897}"/>
                  </a:ext>
                </a:extLst>
              </p:cNvPr>
              <p:cNvSpPr/>
              <p:nvPr/>
            </p:nvSpPr>
            <p:spPr>
              <a:xfrm>
                <a:off x="1400176" y="978042"/>
                <a:ext cx="6829423" cy="414337"/>
              </a:xfrm>
              <a:custGeom>
                <a:avLst/>
                <a:gdLst>
                  <a:gd name="connsiteX0" fmla="*/ 6829425 w 6829425"/>
                  <a:gd name="connsiteY0" fmla="*/ 414338 h 414338"/>
                  <a:gd name="connsiteX1" fmla="*/ 6662738 w 6829425"/>
                  <a:gd name="connsiteY1" fmla="*/ 414338 h 414338"/>
                  <a:gd name="connsiteX2" fmla="*/ 6643688 w 6829425"/>
                  <a:gd name="connsiteY2" fmla="*/ 395288 h 414338"/>
                  <a:gd name="connsiteX3" fmla="*/ 6477000 w 6829425"/>
                  <a:gd name="connsiteY3" fmla="*/ 395288 h 414338"/>
                  <a:gd name="connsiteX4" fmla="*/ 6453187 w 6829425"/>
                  <a:gd name="connsiteY4" fmla="*/ 371475 h 414338"/>
                  <a:gd name="connsiteX5" fmla="*/ 6300788 w 6829425"/>
                  <a:gd name="connsiteY5" fmla="*/ 371475 h 414338"/>
                  <a:gd name="connsiteX6" fmla="*/ 6276976 w 6829425"/>
                  <a:gd name="connsiteY6" fmla="*/ 347663 h 414338"/>
                  <a:gd name="connsiteX7" fmla="*/ 5995988 w 6829425"/>
                  <a:gd name="connsiteY7" fmla="*/ 347663 h 414338"/>
                  <a:gd name="connsiteX8" fmla="*/ 5976938 w 6829425"/>
                  <a:gd name="connsiteY8" fmla="*/ 328613 h 414338"/>
                  <a:gd name="connsiteX9" fmla="*/ 5800725 w 6829425"/>
                  <a:gd name="connsiteY9" fmla="*/ 328613 h 414338"/>
                  <a:gd name="connsiteX10" fmla="*/ 5800725 w 6829425"/>
                  <a:gd name="connsiteY10" fmla="*/ 314325 h 414338"/>
                  <a:gd name="connsiteX11" fmla="*/ 5576888 w 6829425"/>
                  <a:gd name="connsiteY11" fmla="*/ 314325 h 414338"/>
                  <a:gd name="connsiteX12" fmla="*/ 5576888 w 6829425"/>
                  <a:gd name="connsiteY12" fmla="*/ 290513 h 414338"/>
                  <a:gd name="connsiteX13" fmla="*/ 5319713 w 6829425"/>
                  <a:gd name="connsiteY13" fmla="*/ 290513 h 414338"/>
                  <a:gd name="connsiteX14" fmla="*/ 5314950 w 6829425"/>
                  <a:gd name="connsiteY14" fmla="*/ 285750 h 414338"/>
                  <a:gd name="connsiteX15" fmla="*/ 5105400 w 6829425"/>
                  <a:gd name="connsiteY15" fmla="*/ 285750 h 414338"/>
                  <a:gd name="connsiteX16" fmla="*/ 5086350 w 6829425"/>
                  <a:gd name="connsiteY16" fmla="*/ 266700 h 414338"/>
                  <a:gd name="connsiteX17" fmla="*/ 4824413 w 6829425"/>
                  <a:gd name="connsiteY17" fmla="*/ 266700 h 414338"/>
                  <a:gd name="connsiteX18" fmla="*/ 4800600 w 6829425"/>
                  <a:gd name="connsiteY18" fmla="*/ 242887 h 414338"/>
                  <a:gd name="connsiteX19" fmla="*/ 4548188 w 6829425"/>
                  <a:gd name="connsiteY19" fmla="*/ 242887 h 414338"/>
                  <a:gd name="connsiteX20" fmla="*/ 4529138 w 6829425"/>
                  <a:gd name="connsiteY20" fmla="*/ 223837 h 414338"/>
                  <a:gd name="connsiteX21" fmla="*/ 4343400 w 6829425"/>
                  <a:gd name="connsiteY21" fmla="*/ 223837 h 414338"/>
                  <a:gd name="connsiteX22" fmla="*/ 4314826 w 6829425"/>
                  <a:gd name="connsiteY22" fmla="*/ 195263 h 414338"/>
                  <a:gd name="connsiteX23" fmla="*/ 4090988 w 6829425"/>
                  <a:gd name="connsiteY23" fmla="*/ 195263 h 414338"/>
                  <a:gd name="connsiteX24" fmla="*/ 4052888 w 6829425"/>
                  <a:gd name="connsiteY24" fmla="*/ 195263 h 414338"/>
                  <a:gd name="connsiteX25" fmla="*/ 4033838 w 6829425"/>
                  <a:gd name="connsiteY25" fmla="*/ 176213 h 414338"/>
                  <a:gd name="connsiteX26" fmla="*/ 3781425 w 6829425"/>
                  <a:gd name="connsiteY26" fmla="*/ 176213 h 414338"/>
                  <a:gd name="connsiteX27" fmla="*/ 3781425 w 6829425"/>
                  <a:gd name="connsiteY27" fmla="*/ 157163 h 414338"/>
                  <a:gd name="connsiteX28" fmla="*/ 3500438 w 6829425"/>
                  <a:gd name="connsiteY28" fmla="*/ 157163 h 414338"/>
                  <a:gd name="connsiteX29" fmla="*/ 3481388 w 6829425"/>
                  <a:gd name="connsiteY29" fmla="*/ 138113 h 414338"/>
                  <a:gd name="connsiteX30" fmla="*/ 3086100 w 6829425"/>
                  <a:gd name="connsiteY30" fmla="*/ 138113 h 414338"/>
                  <a:gd name="connsiteX31" fmla="*/ 3057525 w 6829425"/>
                  <a:gd name="connsiteY31" fmla="*/ 109538 h 414338"/>
                  <a:gd name="connsiteX32" fmla="*/ 2824163 w 6829425"/>
                  <a:gd name="connsiteY32" fmla="*/ 109538 h 414338"/>
                  <a:gd name="connsiteX33" fmla="*/ 2800350 w 6829425"/>
                  <a:gd name="connsiteY33" fmla="*/ 85725 h 414338"/>
                  <a:gd name="connsiteX34" fmla="*/ 2547938 w 6829425"/>
                  <a:gd name="connsiteY34" fmla="*/ 85725 h 414338"/>
                  <a:gd name="connsiteX35" fmla="*/ 2500313 w 6829425"/>
                  <a:gd name="connsiteY35" fmla="*/ 85725 h 414338"/>
                  <a:gd name="connsiteX36" fmla="*/ 2500313 w 6829425"/>
                  <a:gd name="connsiteY36" fmla="*/ 61913 h 414338"/>
                  <a:gd name="connsiteX37" fmla="*/ 2233613 w 6829425"/>
                  <a:gd name="connsiteY37" fmla="*/ 61913 h 414338"/>
                  <a:gd name="connsiteX38" fmla="*/ 2219325 w 6829425"/>
                  <a:gd name="connsiteY38" fmla="*/ 47625 h 414338"/>
                  <a:gd name="connsiteX39" fmla="*/ 1843088 w 6829425"/>
                  <a:gd name="connsiteY39" fmla="*/ 47625 h 414338"/>
                  <a:gd name="connsiteX40" fmla="*/ 1828801 w 6829425"/>
                  <a:gd name="connsiteY40" fmla="*/ 33338 h 414338"/>
                  <a:gd name="connsiteX41" fmla="*/ 1371600 w 6829425"/>
                  <a:gd name="connsiteY41" fmla="*/ 33338 h 414338"/>
                  <a:gd name="connsiteX42" fmla="*/ 1343025 w 6829425"/>
                  <a:gd name="connsiteY42" fmla="*/ 4763 h 414338"/>
                  <a:gd name="connsiteX43" fmla="*/ 576263 w 6829425"/>
                  <a:gd name="connsiteY43" fmla="*/ 4763 h 414338"/>
                  <a:gd name="connsiteX44" fmla="*/ 576263 w 6829425"/>
                  <a:gd name="connsiteY44" fmla="*/ 0 h 414338"/>
                  <a:gd name="connsiteX45" fmla="*/ 0 w 6829425"/>
                  <a:gd name="connsiteY45" fmla="*/ 0 h 41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829425" h="414338">
                    <a:moveTo>
                      <a:pt x="6829425" y="414338"/>
                    </a:moveTo>
                    <a:lnTo>
                      <a:pt x="6662738" y="414338"/>
                    </a:lnTo>
                    <a:lnTo>
                      <a:pt x="6643688" y="395288"/>
                    </a:lnTo>
                    <a:lnTo>
                      <a:pt x="6477000" y="395288"/>
                    </a:lnTo>
                    <a:lnTo>
                      <a:pt x="6453187" y="371475"/>
                    </a:lnTo>
                    <a:lnTo>
                      <a:pt x="6300788" y="371475"/>
                    </a:lnTo>
                    <a:lnTo>
                      <a:pt x="6276976" y="347663"/>
                    </a:lnTo>
                    <a:lnTo>
                      <a:pt x="5995988" y="347663"/>
                    </a:lnTo>
                    <a:lnTo>
                      <a:pt x="5976938" y="328613"/>
                    </a:lnTo>
                    <a:lnTo>
                      <a:pt x="5800725" y="328613"/>
                    </a:lnTo>
                    <a:lnTo>
                      <a:pt x="5800725" y="314325"/>
                    </a:lnTo>
                    <a:lnTo>
                      <a:pt x="5576888" y="314325"/>
                    </a:lnTo>
                    <a:lnTo>
                      <a:pt x="5576888" y="290513"/>
                    </a:lnTo>
                    <a:lnTo>
                      <a:pt x="5319713" y="290513"/>
                    </a:lnTo>
                    <a:lnTo>
                      <a:pt x="5314950" y="285750"/>
                    </a:lnTo>
                    <a:lnTo>
                      <a:pt x="5105400" y="285750"/>
                    </a:lnTo>
                    <a:lnTo>
                      <a:pt x="5086350" y="266700"/>
                    </a:lnTo>
                    <a:lnTo>
                      <a:pt x="4824413" y="266700"/>
                    </a:lnTo>
                    <a:lnTo>
                      <a:pt x="4800600" y="242887"/>
                    </a:lnTo>
                    <a:lnTo>
                      <a:pt x="4548188" y="242887"/>
                    </a:lnTo>
                    <a:lnTo>
                      <a:pt x="4529138" y="223837"/>
                    </a:lnTo>
                    <a:lnTo>
                      <a:pt x="4343400" y="223837"/>
                    </a:lnTo>
                    <a:lnTo>
                      <a:pt x="4314826" y="195263"/>
                    </a:lnTo>
                    <a:lnTo>
                      <a:pt x="4090988" y="195263"/>
                    </a:lnTo>
                    <a:lnTo>
                      <a:pt x="4052888" y="195263"/>
                    </a:lnTo>
                    <a:lnTo>
                      <a:pt x="4033838" y="176213"/>
                    </a:lnTo>
                    <a:lnTo>
                      <a:pt x="3781425" y="176213"/>
                    </a:lnTo>
                    <a:lnTo>
                      <a:pt x="3781425" y="157163"/>
                    </a:lnTo>
                    <a:lnTo>
                      <a:pt x="3500438" y="157163"/>
                    </a:lnTo>
                    <a:lnTo>
                      <a:pt x="3481388" y="138113"/>
                    </a:lnTo>
                    <a:lnTo>
                      <a:pt x="3086100" y="138113"/>
                    </a:lnTo>
                    <a:lnTo>
                      <a:pt x="3057525" y="109538"/>
                    </a:lnTo>
                    <a:lnTo>
                      <a:pt x="2824163" y="109538"/>
                    </a:lnTo>
                    <a:lnTo>
                      <a:pt x="2800350" y="85725"/>
                    </a:lnTo>
                    <a:lnTo>
                      <a:pt x="2547938" y="85725"/>
                    </a:lnTo>
                    <a:lnTo>
                      <a:pt x="2500313" y="85725"/>
                    </a:lnTo>
                    <a:lnTo>
                      <a:pt x="2500313" y="61913"/>
                    </a:lnTo>
                    <a:lnTo>
                      <a:pt x="2233613" y="61913"/>
                    </a:lnTo>
                    <a:lnTo>
                      <a:pt x="2219325" y="47625"/>
                    </a:lnTo>
                    <a:lnTo>
                      <a:pt x="1843088" y="47625"/>
                    </a:lnTo>
                    <a:lnTo>
                      <a:pt x="1828801" y="33338"/>
                    </a:lnTo>
                    <a:lnTo>
                      <a:pt x="1371600" y="33338"/>
                    </a:lnTo>
                    <a:lnTo>
                      <a:pt x="1343025" y="4763"/>
                    </a:lnTo>
                    <a:lnTo>
                      <a:pt x="576263" y="4763"/>
                    </a:lnTo>
                    <a:lnTo>
                      <a:pt x="576263" y="0"/>
                    </a:lnTo>
                    <a:lnTo>
                      <a:pt x="0" y="0"/>
                    </a:lnTo>
                  </a:path>
                </a:pathLst>
              </a:custGeom>
              <a:noFill/>
              <a:ln w="2857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135" name="pole tekstowe 6">
              <a:extLst>
                <a:ext uri="{FF2B5EF4-FFF2-40B4-BE49-F238E27FC236}">
                  <a16:creationId xmlns:a16="http://schemas.microsoft.com/office/drawing/2014/main" id="{0AAC8A9D-EDDD-434F-A788-752B57D3C705}"/>
                </a:ext>
              </a:extLst>
            </p:cNvPr>
            <p:cNvSpPr txBox="1">
              <a:spLocks noChangeArrowheads="1"/>
            </p:cNvSpPr>
            <p:nvPr/>
          </p:nvSpPr>
          <p:spPr bwMode="auto">
            <a:xfrm>
              <a:off x="8722057" y="4589185"/>
              <a:ext cx="1090363"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dirty="0">
                  <a:solidFill>
                    <a:schemeClr val="accent6"/>
                  </a:solidFill>
                  <a:latin typeface="Verdana"/>
                  <a:cs typeface="Verdana"/>
                </a:rPr>
                <a:t>Non-NASH</a:t>
              </a:r>
              <a:endParaRPr lang="pl-PL" sz="1200" b="1" dirty="0">
                <a:solidFill>
                  <a:schemeClr val="accent6"/>
                </a:solidFill>
                <a:latin typeface="Verdana"/>
                <a:cs typeface="Verdana"/>
              </a:endParaRPr>
            </a:p>
          </p:txBody>
        </p:sp>
        <p:sp>
          <p:nvSpPr>
            <p:cNvPr id="137" name="pole tekstowe 6">
              <a:extLst>
                <a:ext uri="{FF2B5EF4-FFF2-40B4-BE49-F238E27FC236}">
                  <a16:creationId xmlns:a16="http://schemas.microsoft.com/office/drawing/2014/main" id="{BA30A5A0-C4AD-4526-AC57-4E547571F986}"/>
                </a:ext>
              </a:extLst>
            </p:cNvPr>
            <p:cNvSpPr txBox="1">
              <a:spLocks noChangeArrowheads="1"/>
            </p:cNvSpPr>
            <p:nvPr/>
          </p:nvSpPr>
          <p:spPr bwMode="auto">
            <a:xfrm>
              <a:off x="8493704" y="4212524"/>
              <a:ext cx="150554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dirty="0">
                  <a:solidFill>
                    <a:schemeClr val="tx2"/>
                  </a:solidFill>
                  <a:latin typeface="Verdana"/>
                  <a:cs typeface="Verdana"/>
                </a:rPr>
                <a:t>Ref. population</a:t>
              </a:r>
              <a:endParaRPr lang="pl-PL" sz="1200" b="1" dirty="0">
                <a:solidFill>
                  <a:schemeClr val="tx2"/>
                </a:solidFill>
                <a:latin typeface="Verdana"/>
                <a:cs typeface="Verdana"/>
              </a:endParaRPr>
            </a:p>
          </p:txBody>
        </p:sp>
      </p:grpSp>
    </p:spTree>
    <p:extLst>
      <p:ext uri="{BB962C8B-B14F-4D97-AF65-F5344CB8AC3E}">
        <p14:creationId xmlns:p14="http://schemas.microsoft.com/office/powerpoint/2010/main" val="2881009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B3EECA-6FC6-56B4-D516-3A856EF3BA81}"/>
              </a:ext>
            </a:extLst>
          </p:cNvPr>
          <p:cNvSpPr>
            <a:spLocks noGrp="1"/>
          </p:cNvSpPr>
          <p:nvPr>
            <p:ph type="sldNum" sz="quarter" idx="10"/>
          </p:nvPr>
        </p:nvSpPr>
        <p:spPr/>
        <p:txBody>
          <a:bodyPr/>
          <a:lstStyle/>
          <a:p>
            <a:fld id="{84E72597-5FA9-473E-9DF2-B958DF9446F5}" type="slidenum">
              <a:rPr lang="fr-FR" smtClean="0"/>
              <a:pPr/>
              <a:t>5</a:t>
            </a:fld>
            <a:endParaRPr lang="fr-FR" dirty="0"/>
          </a:p>
        </p:txBody>
      </p:sp>
      <p:sp>
        <p:nvSpPr>
          <p:cNvPr id="3" name="Title 2">
            <a:extLst>
              <a:ext uri="{FF2B5EF4-FFF2-40B4-BE49-F238E27FC236}">
                <a16:creationId xmlns:a16="http://schemas.microsoft.com/office/drawing/2014/main" id="{121F4EC0-A681-8134-BBB5-C3DED70A3ED6}"/>
              </a:ext>
            </a:extLst>
          </p:cNvPr>
          <p:cNvSpPr>
            <a:spLocks noGrp="1"/>
          </p:cNvSpPr>
          <p:nvPr>
            <p:ph type="title"/>
          </p:nvPr>
        </p:nvSpPr>
        <p:spPr>
          <a:xfrm>
            <a:off x="401351" y="209403"/>
            <a:ext cx="11362660" cy="824841"/>
          </a:xfrm>
        </p:spPr>
        <p:txBody>
          <a:bodyPr/>
          <a:lstStyle/>
          <a:p>
            <a:r>
              <a:rPr lang="en-US" dirty="0"/>
              <a:t>All cause-specific mortality rate amongst NAFLD patients:</a:t>
            </a:r>
            <a:br>
              <a:rPr lang="en-US" dirty="0"/>
            </a:br>
            <a:r>
              <a:rPr lang="en-US" dirty="0"/>
              <a:t>Meta-analysis of 5 studies (n=19,340) </a:t>
            </a:r>
          </a:p>
        </p:txBody>
      </p:sp>
      <p:graphicFrame>
        <p:nvGraphicFramePr>
          <p:cNvPr id="4" name="Table 4">
            <a:extLst>
              <a:ext uri="{FF2B5EF4-FFF2-40B4-BE49-F238E27FC236}">
                <a16:creationId xmlns:a16="http://schemas.microsoft.com/office/drawing/2014/main" id="{9D361A2A-0384-0C75-AEBC-4EC76D5FF5F4}"/>
              </a:ext>
            </a:extLst>
          </p:cNvPr>
          <p:cNvGraphicFramePr>
            <a:graphicFrameLocks noGrp="1"/>
          </p:cNvGraphicFramePr>
          <p:nvPr>
            <p:extLst>
              <p:ext uri="{D42A27DB-BD31-4B8C-83A1-F6EECF244321}">
                <p14:modId xmlns:p14="http://schemas.microsoft.com/office/powerpoint/2010/main" val="1425723949"/>
              </p:ext>
            </p:extLst>
          </p:nvPr>
        </p:nvGraphicFramePr>
        <p:xfrm>
          <a:off x="922789" y="1474676"/>
          <a:ext cx="10402350" cy="4322118"/>
        </p:xfrm>
        <a:graphic>
          <a:graphicData uri="http://schemas.openxmlformats.org/drawingml/2006/table">
            <a:tbl>
              <a:tblPr firstRow="1" bandRow="1">
                <a:tableStyleId>{5C22544A-7EE6-4342-B048-85BDC9FD1C3A}</a:tableStyleId>
              </a:tblPr>
              <a:tblGrid>
                <a:gridCol w="3467450">
                  <a:extLst>
                    <a:ext uri="{9D8B030D-6E8A-4147-A177-3AD203B41FA5}">
                      <a16:colId xmlns:a16="http://schemas.microsoft.com/office/drawing/2014/main" val="960128447"/>
                    </a:ext>
                  </a:extLst>
                </a:gridCol>
                <a:gridCol w="3467450">
                  <a:extLst>
                    <a:ext uri="{9D8B030D-6E8A-4147-A177-3AD203B41FA5}">
                      <a16:colId xmlns:a16="http://schemas.microsoft.com/office/drawing/2014/main" val="325056028"/>
                    </a:ext>
                  </a:extLst>
                </a:gridCol>
                <a:gridCol w="3467450">
                  <a:extLst>
                    <a:ext uri="{9D8B030D-6E8A-4147-A177-3AD203B41FA5}">
                      <a16:colId xmlns:a16="http://schemas.microsoft.com/office/drawing/2014/main" val="2211343612"/>
                    </a:ext>
                  </a:extLst>
                </a:gridCol>
              </a:tblGrid>
              <a:tr h="666741">
                <a:tc>
                  <a:txBody>
                    <a:bodyPr/>
                    <a:lstStyle/>
                    <a:p>
                      <a:endParaRPr lang="en-US" sz="1600" dirty="0">
                        <a:solidFill>
                          <a:srgbClr val="000000"/>
                        </a:solidFill>
                        <a:latin typeface="Verdana" panose="020B0604030504040204" pitchFamily="34" charset="0"/>
                        <a:ea typeface="Verdana" panose="020B0604030504040204" pitchFamily="34" charset="0"/>
                      </a:endParaRPr>
                    </a:p>
                  </a:txBody>
                  <a:tcPr/>
                </a:tc>
                <a:tc>
                  <a:txBody>
                    <a:bodyPr/>
                    <a:lstStyle/>
                    <a:p>
                      <a:pPr algn="ctr"/>
                      <a:r>
                        <a:rPr lang="en-GB" sz="1600" b="1" noProof="0" dirty="0">
                          <a:solidFill>
                            <a:srgbClr val="000000"/>
                          </a:solidFill>
                          <a:latin typeface="Verdana" panose="020B0604030504040204" pitchFamily="34" charset="0"/>
                          <a:ea typeface="Verdana" panose="020B0604030504040204" pitchFamily="34" charset="0"/>
                        </a:rPr>
                        <a:t>Studies with ultrasound or FLI (n=3)</a:t>
                      </a:r>
                    </a:p>
                  </a:txBody>
                  <a:tcPr/>
                </a:tc>
                <a:tc>
                  <a:txBody>
                    <a:bodyPr/>
                    <a:lstStyle/>
                    <a:p>
                      <a:pPr algn="ctr"/>
                      <a:r>
                        <a:rPr lang="en-GB" sz="1600" b="1" noProof="0" dirty="0">
                          <a:solidFill>
                            <a:srgbClr val="000000"/>
                          </a:solidFill>
                          <a:latin typeface="Verdana" panose="020B0604030504040204" pitchFamily="34" charset="0"/>
                          <a:ea typeface="Verdana" panose="020B0604030504040204" pitchFamily="34" charset="0"/>
                        </a:rPr>
                        <a:t>Studies with</a:t>
                      </a:r>
                      <a:r>
                        <a:rPr lang="en-GB" sz="1600" b="1" baseline="0" noProof="0" dirty="0">
                          <a:solidFill>
                            <a:srgbClr val="000000"/>
                          </a:solidFill>
                          <a:latin typeface="Verdana" panose="020B0604030504040204" pitchFamily="34" charset="0"/>
                          <a:ea typeface="Verdana" panose="020B0604030504040204" pitchFamily="34" charset="0"/>
                        </a:rPr>
                        <a:t> ultrasound, </a:t>
                      </a:r>
                      <a:br>
                        <a:rPr lang="en-GB" sz="1600" b="1" baseline="0" noProof="0" dirty="0">
                          <a:solidFill>
                            <a:srgbClr val="000000"/>
                          </a:solidFill>
                          <a:latin typeface="Verdana" panose="020B0604030504040204" pitchFamily="34" charset="0"/>
                          <a:ea typeface="Verdana" panose="020B0604030504040204" pitchFamily="34" charset="0"/>
                        </a:rPr>
                      </a:br>
                      <a:r>
                        <a:rPr lang="en-GB" sz="1600" b="1" baseline="0" noProof="0" dirty="0">
                          <a:solidFill>
                            <a:srgbClr val="000000"/>
                          </a:solidFill>
                          <a:latin typeface="Verdana" panose="020B0604030504040204" pitchFamily="34" charset="0"/>
                          <a:ea typeface="Verdana" panose="020B0604030504040204" pitchFamily="34" charset="0"/>
                        </a:rPr>
                        <a:t>FLI or biopsy (n=5)</a:t>
                      </a:r>
                      <a:r>
                        <a:rPr lang="en-GB" sz="1600" b="1" noProof="0" dirty="0">
                          <a:solidFill>
                            <a:srgbClr val="000000"/>
                          </a:solidFill>
                          <a:latin typeface="Verdana" panose="020B0604030504040204" pitchFamily="34" charset="0"/>
                          <a:ea typeface="Verdana" panose="020B0604030504040204" pitchFamily="34" charset="0"/>
                        </a:rPr>
                        <a:t> </a:t>
                      </a:r>
                    </a:p>
                  </a:txBody>
                  <a:tcPr/>
                </a:tc>
                <a:extLst>
                  <a:ext uri="{0D108BD9-81ED-4DB2-BD59-A6C34878D82A}">
                    <a16:rowId xmlns:a16="http://schemas.microsoft.com/office/drawing/2014/main" val="2328385655"/>
                  </a:ext>
                </a:extLst>
              </a:tr>
              <a:tr h="426948">
                <a:tc>
                  <a:txBody>
                    <a:bodyPr/>
                    <a:lstStyle/>
                    <a:p>
                      <a:endParaRPr lang="en-US" sz="1600" dirty="0">
                        <a:latin typeface="Verdana" panose="020B0604030504040204" pitchFamily="34" charset="0"/>
                        <a:ea typeface="Verdana" panose="020B0604030504040204" pitchFamily="34" charset="0"/>
                      </a:endParaRPr>
                    </a:p>
                  </a:txBody>
                  <a:tcPr/>
                </a:tc>
                <a:tc gridSpan="2">
                  <a:txBody>
                    <a:bodyPr/>
                    <a:lstStyle/>
                    <a:p>
                      <a:pPr algn="ctr"/>
                      <a:r>
                        <a:rPr lang="en-GB" sz="1600" b="1" noProof="0" dirty="0">
                          <a:solidFill>
                            <a:schemeClr val="tx1"/>
                          </a:solidFill>
                          <a:latin typeface="Verdana" panose="020B0604030504040204" pitchFamily="34" charset="0"/>
                          <a:ea typeface="Verdana" panose="020B0604030504040204" pitchFamily="34" charset="0"/>
                        </a:rPr>
                        <a:t>Rate per 1000 person-years (95% CI)</a:t>
                      </a:r>
                    </a:p>
                  </a:txBody>
                  <a:tcPr/>
                </a:tc>
                <a:tc hMerge="1">
                  <a:txBody>
                    <a:bodyPr/>
                    <a:lstStyle/>
                    <a:p>
                      <a:endParaRPr lang="pl-PL"/>
                    </a:p>
                  </a:txBody>
                  <a:tcPr/>
                </a:tc>
                <a:extLst>
                  <a:ext uri="{0D108BD9-81ED-4DB2-BD59-A6C34878D82A}">
                    <a16:rowId xmlns:a16="http://schemas.microsoft.com/office/drawing/2014/main" val="175053935"/>
                  </a:ext>
                </a:extLst>
              </a:tr>
              <a:tr h="426948">
                <a:tc>
                  <a:txBody>
                    <a:bodyPr/>
                    <a:lstStyle/>
                    <a:p>
                      <a:r>
                        <a:rPr lang="pl-PL" sz="1600" dirty="0">
                          <a:latin typeface="Verdana" panose="020B0604030504040204" pitchFamily="34" charset="0"/>
                          <a:ea typeface="Verdana" panose="020B0604030504040204" pitchFamily="34" charset="0"/>
                        </a:rPr>
                        <a:t>Total</a:t>
                      </a:r>
                      <a:r>
                        <a:rPr lang="pl-PL" sz="1600" baseline="0" dirty="0">
                          <a:latin typeface="Verdana" panose="020B0604030504040204" pitchFamily="34" charset="0"/>
                          <a:ea typeface="Verdana" panose="020B0604030504040204" pitchFamily="34" charset="0"/>
                        </a:rPr>
                        <a:t> NAFLD </a:t>
                      </a:r>
                      <a:r>
                        <a:rPr lang="pl-PL" sz="1600" baseline="0" dirty="0" err="1">
                          <a:latin typeface="Verdana" panose="020B0604030504040204" pitchFamily="34" charset="0"/>
                          <a:ea typeface="Verdana" panose="020B0604030504040204" pitchFamily="34" charset="0"/>
                        </a:rPr>
                        <a:t>cases</a:t>
                      </a:r>
                      <a:endParaRPr lang="pl-PL" sz="1600" dirty="0">
                        <a:latin typeface="Verdana" panose="020B0604030504040204" pitchFamily="34" charset="0"/>
                        <a:ea typeface="Verdana" panose="020B0604030504040204" pitchFamily="34" charset="0"/>
                      </a:endParaRPr>
                    </a:p>
                  </a:txBody>
                  <a:tcPr/>
                </a:tc>
                <a:tc>
                  <a:txBody>
                    <a:bodyPr/>
                    <a:lstStyle/>
                    <a:p>
                      <a:pPr algn="ctr"/>
                      <a:r>
                        <a:rPr lang="pl-PL" sz="1600" dirty="0">
                          <a:latin typeface="Verdana" panose="020B0604030504040204" pitchFamily="34" charset="0"/>
                          <a:ea typeface="Verdana" panose="020B0604030504040204" pitchFamily="34" charset="0"/>
                        </a:rPr>
                        <a:t>8153</a:t>
                      </a:r>
                    </a:p>
                  </a:txBody>
                  <a:tcPr/>
                </a:tc>
                <a:tc>
                  <a:txBody>
                    <a:bodyPr/>
                    <a:lstStyle/>
                    <a:p>
                      <a:pPr algn="ctr"/>
                      <a:r>
                        <a:rPr lang="pl-PL" sz="1600" dirty="0">
                          <a:latin typeface="Verdana" panose="020B0604030504040204" pitchFamily="34" charset="0"/>
                          <a:ea typeface="Verdana" panose="020B0604030504040204" pitchFamily="34" charset="0"/>
                        </a:rPr>
                        <a:t>19,340</a:t>
                      </a:r>
                    </a:p>
                  </a:txBody>
                  <a:tcPr/>
                </a:tc>
                <a:extLst>
                  <a:ext uri="{0D108BD9-81ED-4DB2-BD59-A6C34878D82A}">
                    <a16:rowId xmlns:a16="http://schemas.microsoft.com/office/drawing/2014/main" val="476819897"/>
                  </a:ext>
                </a:extLst>
              </a:tr>
              <a:tr h="426948">
                <a:tc>
                  <a:txBody>
                    <a:bodyPr/>
                    <a:lstStyle/>
                    <a:p>
                      <a:r>
                        <a:rPr lang="en-GB" sz="1600" noProof="0" dirty="0">
                          <a:latin typeface="Verdana" panose="020B0604030504040204" pitchFamily="34" charset="0"/>
                          <a:ea typeface="Verdana" panose="020B0604030504040204" pitchFamily="34" charset="0"/>
                        </a:rPr>
                        <a:t>Total</a:t>
                      </a:r>
                      <a:r>
                        <a:rPr lang="en-GB" sz="1600" baseline="0" noProof="0" dirty="0">
                          <a:latin typeface="Verdana" panose="020B0604030504040204" pitchFamily="34" charset="0"/>
                          <a:ea typeface="Verdana" panose="020B0604030504040204" pitchFamily="34" charset="0"/>
                        </a:rPr>
                        <a:t> person-years</a:t>
                      </a:r>
                      <a:endParaRPr lang="en-GB" sz="1600" noProof="0" dirty="0">
                        <a:latin typeface="Verdana" panose="020B0604030504040204" pitchFamily="34" charset="0"/>
                        <a:ea typeface="Verdana" panose="020B0604030504040204" pitchFamily="34" charset="0"/>
                      </a:endParaRPr>
                    </a:p>
                  </a:txBody>
                  <a:tcPr/>
                </a:tc>
                <a:tc>
                  <a:txBody>
                    <a:bodyPr/>
                    <a:lstStyle/>
                    <a:p>
                      <a:pPr algn="ctr"/>
                      <a:r>
                        <a:rPr lang="pl-PL" sz="1600" dirty="0">
                          <a:latin typeface="Verdana" panose="020B0604030504040204" pitchFamily="34" charset="0"/>
                          <a:ea typeface="Verdana" panose="020B0604030504040204" pitchFamily="34" charset="0"/>
                        </a:rPr>
                        <a:t>104,470</a:t>
                      </a:r>
                    </a:p>
                  </a:txBody>
                  <a:tcPr/>
                </a:tc>
                <a:tc>
                  <a:txBody>
                    <a:bodyPr/>
                    <a:lstStyle/>
                    <a:p>
                      <a:pPr algn="ctr"/>
                      <a:r>
                        <a:rPr lang="pl-PL" sz="1600" dirty="0">
                          <a:latin typeface="Verdana" panose="020B0604030504040204" pitchFamily="34" charset="0"/>
                          <a:ea typeface="Verdana" panose="020B0604030504040204" pitchFamily="34" charset="0"/>
                        </a:rPr>
                        <a:t>263,947</a:t>
                      </a:r>
                    </a:p>
                  </a:txBody>
                  <a:tcPr/>
                </a:tc>
                <a:extLst>
                  <a:ext uri="{0D108BD9-81ED-4DB2-BD59-A6C34878D82A}">
                    <a16:rowId xmlns:a16="http://schemas.microsoft.com/office/drawing/2014/main" val="3110531306"/>
                  </a:ext>
                </a:extLst>
              </a:tr>
              <a:tr h="426948">
                <a:tc>
                  <a:txBody>
                    <a:bodyPr/>
                    <a:lstStyle/>
                    <a:p>
                      <a:r>
                        <a:rPr lang="en-GB" sz="1600" noProof="0" dirty="0">
                          <a:latin typeface="Verdana" panose="020B0604030504040204" pitchFamily="34" charset="0"/>
                          <a:ea typeface="Verdana" panose="020B0604030504040204" pitchFamily="34" charset="0"/>
                        </a:rPr>
                        <a:t>All cause mortality </a:t>
                      </a:r>
                    </a:p>
                  </a:txBody>
                  <a:tcPr/>
                </a:tc>
                <a:tc>
                  <a:txBody>
                    <a:bodyPr/>
                    <a:lstStyle/>
                    <a:p>
                      <a:pPr algn="ctr"/>
                      <a:r>
                        <a:rPr lang="pl-PL" sz="1600" dirty="0">
                          <a:latin typeface="Verdana" panose="020B0604030504040204" pitchFamily="34" charset="0"/>
                          <a:ea typeface="Verdana" panose="020B0604030504040204" pitchFamily="34" charset="0"/>
                        </a:rPr>
                        <a:t>12</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6 (6</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68–23</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67)</a:t>
                      </a:r>
                    </a:p>
                  </a:txBody>
                  <a:tcPr/>
                </a:tc>
                <a:tc>
                  <a:txBody>
                    <a:bodyPr/>
                    <a:lstStyle/>
                    <a:p>
                      <a:pPr algn="ctr"/>
                      <a:r>
                        <a:rPr lang="pl-PL" sz="1600" dirty="0">
                          <a:latin typeface="Verdana" panose="020B0604030504040204" pitchFamily="34" charset="0"/>
                          <a:ea typeface="Verdana" panose="020B0604030504040204" pitchFamily="34" charset="0"/>
                        </a:rPr>
                        <a:t>17</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05 (10</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31–28</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05)</a:t>
                      </a:r>
                    </a:p>
                  </a:txBody>
                  <a:tcPr/>
                </a:tc>
                <a:extLst>
                  <a:ext uri="{0D108BD9-81ED-4DB2-BD59-A6C34878D82A}">
                    <a16:rowId xmlns:a16="http://schemas.microsoft.com/office/drawing/2014/main" val="2814353501"/>
                  </a:ext>
                </a:extLst>
              </a:tr>
              <a:tr h="426948">
                <a:tc>
                  <a:txBody>
                    <a:bodyPr/>
                    <a:lstStyle/>
                    <a:p>
                      <a:r>
                        <a:rPr lang="en-GB" sz="1600" noProof="0" dirty="0">
                          <a:latin typeface="Verdana" panose="020B0604030504040204" pitchFamily="34" charset="0"/>
                          <a:ea typeface="Verdana" panose="020B0604030504040204" pitchFamily="34" charset="0"/>
                        </a:rPr>
                        <a:t>Cause specific death</a:t>
                      </a:r>
                      <a:r>
                        <a:rPr lang="en-GB" sz="1600" baseline="0" noProof="0" dirty="0">
                          <a:latin typeface="Verdana" panose="020B0604030504040204" pitchFamily="34" charset="0"/>
                          <a:ea typeface="Verdana" panose="020B0604030504040204" pitchFamily="34" charset="0"/>
                        </a:rPr>
                        <a:t> </a:t>
                      </a:r>
                      <a:endParaRPr lang="en-GB" sz="1600" noProof="0" dirty="0">
                        <a:latin typeface="Verdana" panose="020B0604030504040204" pitchFamily="34" charset="0"/>
                        <a:ea typeface="Verdana" panose="020B0604030504040204" pitchFamily="34" charset="0"/>
                      </a:endParaRPr>
                    </a:p>
                  </a:txBody>
                  <a:tcPr/>
                </a:tc>
                <a:tc>
                  <a:txBody>
                    <a:bodyPr/>
                    <a:lstStyle/>
                    <a:p>
                      <a:pPr algn="ctr"/>
                      <a:endParaRPr lang="pl-PL" sz="1600" dirty="0">
                        <a:latin typeface="Verdana" panose="020B0604030504040204" pitchFamily="34" charset="0"/>
                        <a:ea typeface="Verdana" panose="020B0604030504040204" pitchFamily="34" charset="0"/>
                      </a:endParaRPr>
                    </a:p>
                  </a:txBody>
                  <a:tcPr/>
                </a:tc>
                <a:tc>
                  <a:txBody>
                    <a:bodyPr/>
                    <a:lstStyle/>
                    <a:p>
                      <a:endParaRPr lang="pl-PL" sz="16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69022639"/>
                  </a:ext>
                </a:extLst>
              </a:tr>
              <a:tr h="426948">
                <a:tc>
                  <a:txBody>
                    <a:bodyPr/>
                    <a:lstStyle/>
                    <a:p>
                      <a:pPr marL="285750" indent="-285750">
                        <a:buFont typeface="Courier New"/>
                        <a:buChar char="o"/>
                      </a:pPr>
                      <a:r>
                        <a:rPr lang="en-GB" sz="1600" b="1" noProof="0" dirty="0">
                          <a:solidFill>
                            <a:schemeClr val="accent2">
                              <a:lumMod val="50000"/>
                            </a:schemeClr>
                          </a:solidFill>
                          <a:latin typeface="Verdana" panose="020B0604030504040204" pitchFamily="34" charset="0"/>
                          <a:ea typeface="Verdana" panose="020B0604030504040204" pitchFamily="34" charset="0"/>
                        </a:rPr>
                        <a:t>Cardiac</a:t>
                      </a:r>
                      <a:r>
                        <a:rPr lang="en-GB" sz="1600" b="1" baseline="0" noProof="0" dirty="0">
                          <a:solidFill>
                            <a:schemeClr val="accent2">
                              <a:lumMod val="50000"/>
                            </a:schemeClr>
                          </a:solidFill>
                          <a:latin typeface="Verdana" panose="020B0604030504040204" pitchFamily="34" charset="0"/>
                          <a:ea typeface="Verdana" panose="020B0604030504040204" pitchFamily="34" charset="0"/>
                        </a:rPr>
                        <a:t> specific</a:t>
                      </a:r>
                      <a:endParaRPr lang="en-GB" sz="1600" b="1" noProof="0" dirty="0">
                        <a:solidFill>
                          <a:schemeClr val="accent2">
                            <a:lumMod val="50000"/>
                          </a:schemeClr>
                        </a:solidFill>
                        <a:latin typeface="Verdana" panose="020B0604030504040204" pitchFamily="34" charset="0"/>
                        <a:ea typeface="Verdana" panose="020B0604030504040204" pitchFamily="34" charset="0"/>
                      </a:endParaRPr>
                    </a:p>
                  </a:txBody>
                  <a:tcPr/>
                </a:tc>
                <a:tc>
                  <a:txBody>
                    <a:bodyPr/>
                    <a:lstStyle/>
                    <a:p>
                      <a:pPr algn="ctr"/>
                      <a:r>
                        <a:rPr lang="pl-PL" sz="1600" b="1" dirty="0">
                          <a:solidFill>
                            <a:schemeClr val="accent2">
                              <a:lumMod val="50000"/>
                            </a:schemeClr>
                          </a:solidFill>
                          <a:latin typeface="Verdana" panose="020B0604030504040204" pitchFamily="34" charset="0"/>
                          <a:ea typeface="Verdana" panose="020B0604030504040204" pitchFamily="34" charset="0"/>
                        </a:rPr>
                        <a:t>4</a:t>
                      </a:r>
                      <a:r>
                        <a:rPr lang="en-GB" sz="1600" b="1" dirty="0">
                          <a:solidFill>
                            <a:schemeClr val="accent2">
                              <a:lumMod val="50000"/>
                            </a:schemeClr>
                          </a:solidFill>
                          <a:latin typeface="Verdana" panose="020B0604030504040204" pitchFamily="34" charset="0"/>
                          <a:ea typeface="Verdana" panose="020B0604030504040204" pitchFamily="34" charset="0"/>
                        </a:rPr>
                        <a:t>.</a:t>
                      </a:r>
                      <a:r>
                        <a:rPr lang="pl-PL" sz="1600" b="1" dirty="0">
                          <a:solidFill>
                            <a:schemeClr val="accent2">
                              <a:lumMod val="50000"/>
                            </a:schemeClr>
                          </a:solidFill>
                          <a:latin typeface="Verdana" panose="020B0604030504040204" pitchFamily="34" charset="0"/>
                          <a:ea typeface="Verdana" panose="020B0604030504040204" pitchFamily="34" charset="0"/>
                        </a:rPr>
                        <a:t>20 (1</a:t>
                      </a:r>
                      <a:r>
                        <a:rPr lang="en-GB" sz="1600" b="1" dirty="0">
                          <a:solidFill>
                            <a:schemeClr val="accent2">
                              <a:lumMod val="50000"/>
                            </a:schemeClr>
                          </a:solidFill>
                          <a:latin typeface="Verdana" panose="020B0604030504040204" pitchFamily="34" charset="0"/>
                          <a:ea typeface="Verdana" panose="020B0604030504040204" pitchFamily="34" charset="0"/>
                        </a:rPr>
                        <a:t>.</a:t>
                      </a:r>
                      <a:r>
                        <a:rPr lang="pl-PL" sz="1600" b="1" dirty="0">
                          <a:solidFill>
                            <a:schemeClr val="accent2">
                              <a:lumMod val="50000"/>
                            </a:schemeClr>
                          </a:solidFill>
                          <a:latin typeface="Verdana" panose="020B0604030504040204" pitchFamily="34" charset="0"/>
                          <a:ea typeface="Verdana" panose="020B0604030504040204" pitchFamily="34" charset="0"/>
                        </a:rPr>
                        <a:t>34–7</a:t>
                      </a:r>
                      <a:r>
                        <a:rPr lang="en-GB" sz="1600" b="1" dirty="0">
                          <a:solidFill>
                            <a:schemeClr val="accent2">
                              <a:lumMod val="50000"/>
                            </a:schemeClr>
                          </a:solidFill>
                          <a:latin typeface="Verdana" panose="020B0604030504040204" pitchFamily="34" charset="0"/>
                          <a:ea typeface="Verdana" panose="020B0604030504040204" pitchFamily="34" charset="0"/>
                        </a:rPr>
                        <a:t>.</a:t>
                      </a:r>
                      <a:r>
                        <a:rPr lang="pl-PL" sz="1600" b="1" dirty="0">
                          <a:solidFill>
                            <a:schemeClr val="accent2">
                              <a:lumMod val="50000"/>
                            </a:schemeClr>
                          </a:solidFill>
                          <a:latin typeface="Verdana" panose="020B0604030504040204" pitchFamily="34" charset="0"/>
                          <a:ea typeface="Verdana" panose="020B0604030504040204" pitchFamily="34" charset="0"/>
                        </a:rPr>
                        <a:t>05)</a:t>
                      </a:r>
                    </a:p>
                  </a:txBody>
                  <a:tcPr/>
                </a:tc>
                <a:tc>
                  <a:txBody>
                    <a:bodyPr/>
                    <a:lstStyle/>
                    <a:p>
                      <a:pPr algn="ctr"/>
                      <a:r>
                        <a:rPr lang="pl-PL" sz="1600" b="1" dirty="0">
                          <a:solidFill>
                            <a:schemeClr val="accent2">
                              <a:lumMod val="50000"/>
                            </a:schemeClr>
                          </a:solidFill>
                          <a:latin typeface="Verdana" panose="020B0604030504040204" pitchFamily="34" charset="0"/>
                          <a:ea typeface="Verdana" panose="020B0604030504040204" pitchFamily="34" charset="0"/>
                        </a:rPr>
                        <a:t>5</a:t>
                      </a:r>
                      <a:r>
                        <a:rPr lang="en-GB" sz="1600" b="1" dirty="0">
                          <a:solidFill>
                            <a:schemeClr val="accent2">
                              <a:lumMod val="50000"/>
                            </a:schemeClr>
                          </a:solidFill>
                          <a:latin typeface="Verdana" panose="020B0604030504040204" pitchFamily="34" charset="0"/>
                          <a:ea typeface="Verdana" panose="020B0604030504040204" pitchFamily="34" charset="0"/>
                        </a:rPr>
                        <a:t>.</a:t>
                      </a:r>
                      <a:r>
                        <a:rPr lang="pl-PL" sz="1600" b="1" dirty="0">
                          <a:solidFill>
                            <a:schemeClr val="accent2">
                              <a:lumMod val="50000"/>
                            </a:schemeClr>
                          </a:solidFill>
                          <a:latin typeface="Verdana" panose="020B0604030504040204" pitchFamily="34" charset="0"/>
                          <a:ea typeface="Verdana" panose="020B0604030504040204" pitchFamily="34" charset="0"/>
                        </a:rPr>
                        <a:t>54</a:t>
                      </a:r>
                      <a:r>
                        <a:rPr lang="pl-PL" sz="1600" b="1" baseline="0" dirty="0">
                          <a:solidFill>
                            <a:schemeClr val="accent2">
                              <a:lumMod val="50000"/>
                            </a:schemeClr>
                          </a:solidFill>
                          <a:latin typeface="Verdana" panose="020B0604030504040204" pitchFamily="34" charset="0"/>
                          <a:ea typeface="Verdana" panose="020B0604030504040204" pitchFamily="34" charset="0"/>
                        </a:rPr>
                        <a:t> (2</a:t>
                      </a:r>
                      <a:r>
                        <a:rPr lang="en-GB" sz="1600" b="1" baseline="0" dirty="0">
                          <a:solidFill>
                            <a:schemeClr val="accent2">
                              <a:lumMod val="50000"/>
                            </a:schemeClr>
                          </a:solidFill>
                          <a:latin typeface="Verdana" panose="020B0604030504040204" pitchFamily="34" charset="0"/>
                          <a:ea typeface="Verdana" panose="020B0604030504040204" pitchFamily="34" charset="0"/>
                        </a:rPr>
                        <a:t>.</a:t>
                      </a:r>
                      <a:r>
                        <a:rPr lang="pl-PL" sz="1600" b="1" baseline="0" dirty="0">
                          <a:solidFill>
                            <a:schemeClr val="accent2">
                              <a:lumMod val="50000"/>
                            </a:schemeClr>
                          </a:solidFill>
                          <a:latin typeface="Verdana" panose="020B0604030504040204" pitchFamily="34" charset="0"/>
                          <a:ea typeface="Verdana" panose="020B0604030504040204" pitchFamily="34" charset="0"/>
                        </a:rPr>
                        <a:t>72–8</a:t>
                      </a:r>
                      <a:r>
                        <a:rPr lang="en-GB" sz="1600" b="1" baseline="0" dirty="0">
                          <a:solidFill>
                            <a:schemeClr val="accent2">
                              <a:lumMod val="50000"/>
                            </a:schemeClr>
                          </a:solidFill>
                          <a:latin typeface="Verdana" panose="020B0604030504040204" pitchFamily="34" charset="0"/>
                          <a:ea typeface="Verdana" panose="020B0604030504040204" pitchFamily="34" charset="0"/>
                        </a:rPr>
                        <a:t>.</a:t>
                      </a:r>
                      <a:r>
                        <a:rPr lang="pl-PL" sz="1600" b="1" baseline="0" dirty="0">
                          <a:solidFill>
                            <a:schemeClr val="accent2">
                              <a:lumMod val="50000"/>
                            </a:schemeClr>
                          </a:solidFill>
                          <a:latin typeface="Verdana" panose="020B0604030504040204" pitchFamily="34" charset="0"/>
                          <a:ea typeface="Verdana" panose="020B0604030504040204" pitchFamily="34" charset="0"/>
                        </a:rPr>
                        <a:t>35)</a:t>
                      </a:r>
                      <a:endParaRPr lang="pl-PL" sz="1600" b="1" dirty="0">
                        <a:solidFill>
                          <a:schemeClr val="accent2">
                            <a:lumMod val="50000"/>
                          </a:schemeClr>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511186805"/>
                  </a:ext>
                </a:extLst>
              </a:tr>
              <a:tr h="666741">
                <a:tc>
                  <a:txBody>
                    <a:bodyPr/>
                    <a:lstStyle/>
                    <a:p>
                      <a:pPr marL="285750" marR="0" indent="-285750" algn="l" defTabSz="457200" rtl="0" eaLnBrk="1" fontAlgn="auto" latinLnBrk="0" hangingPunct="1">
                        <a:lnSpc>
                          <a:spcPct val="100000"/>
                        </a:lnSpc>
                        <a:spcBef>
                          <a:spcPts val="0"/>
                        </a:spcBef>
                        <a:spcAft>
                          <a:spcPts val="0"/>
                        </a:spcAft>
                        <a:buClrTx/>
                        <a:buSzTx/>
                        <a:buFont typeface="Courier New"/>
                        <a:buChar char="o"/>
                        <a:tabLst/>
                        <a:defRPr/>
                      </a:pPr>
                      <a:r>
                        <a:rPr lang="en-GB" sz="1600" b="0" noProof="0" dirty="0">
                          <a:solidFill>
                            <a:schemeClr val="tx1"/>
                          </a:solidFill>
                          <a:latin typeface="Verdana" panose="020B0604030504040204" pitchFamily="34" charset="0"/>
                          <a:ea typeface="Verdana" panose="020B0604030504040204" pitchFamily="34" charset="0"/>
                        </a:rPr>
                        <a:t>Extrahepatic cancer specific</a:t>
                      </a:r>
                    </a:p>
                  </a:txBody>
                  <a:tcPr/>
                </a:tc>
                <a:tc>
                  <a:txBody>
                    <a:bodyPr/>
                    <a:lstStyle/>
                    <a:p>
                      <a:pPr algn="ctr"/>
                      <a:r>
                        <a:rPr lang="pl-PL" sz="1600" b="1" dirty="0">
                          <a:solidFill>
                            <a:schemeClr val="tx1"/>
                          </a:solidFill>
                          <a:latin typeface="Verdana" panose="020B0604030504040204" pitchFamily="34" charset="0"/>
                          <a:ea typeface="Verdana" panose="020B0604030504040204" pitchFamily="34" charset="0"/>
                        </a:rPr>
                        <a:t>2</a:t>
                      </a:r>
                      <a:r>
                        <a:rPr lang="en-GB" sz="1600" b="1" dirty="0">
                          <a:solidFill>
                            <a:schemeClr val="tx1"/>
                          </a:solidFill>
                          <a:latin typeface="Verdana" panose="020B0604030504040204" pitchFamily="34" charset="0"/>
                          <a:ea typeface="Verdana" panose="020B0604030504040204" pitchFamily="34" charset="0"/>
                        </a:rPr>
                        <a:t>.</a:t>
                      </a:r>
                      <a:r>
                        <a:rPr lang="pl-PL" sz="1600" b="1" dirty="0">
                          <a:solidFill>
                            <a:schemeClr val="tx1"/>
                          </a:solidFill>
                          <a:latin typeface="Verdana" panose="020B0604030504040204" pitchFamily="34" charset="0"/>
                          <a:ea typeface="Verdana" panose="020B0604030504040204" pitchFamily="34" charset="0"/>
                        </a:rPr>
                        <a:t>83</a:t>
                      </a:r>
                      <a:r>
                        <a:rPr lang="pl-PL" sz="1600" b="0" dirty="0">
                          <a:solidFill>
                            <a:schemeClr val="tx1"/>
                          </a:solidFill>
                          <a:latin typeface="Verdana" panose="020B0604030504040204" pitchFamily="34" charset="0"/>
                          <a:ea typeface="Verdana" panose="020B0604030504040204" pitchFamily="34" charset="0"/>
                        </a:rPr>
                        <a:t> (0</a:t>
                      </a:r>
                      <a:r>
                        <a:rPr lang="en-GB" sz="1600" b="0" dirty="0">
                          <a:solidFill>
                            <a:schemeClr val="tx1"/>
                          </a:solidFill>
                          <a:latin typeface="Verdana" panose="020B0604030504040204" pitchFamily="34" charset="0"/>
                          <a:ea typeface="Verdana" panose="020B0604030504040204" pitchFamily="34" charset="0"/>
                        </a:rPr>
                        <a:t>.</a:t>
                      </a:r>
                      <a:r>
                        <a:rPr lang="pl-PL" sz="1600" b="0" dirty="0">
                          <a:solidFill>
                            <a:schemeClr val="tx1"/>
                          </a:solidFill>
                          <a:latin typeface="Verdana" panose="020B0604030504040204" pitchFamily="34" charset="0"/>
                          <a:ea typeface="Verdana" panose="020B0604030504040204" pitchFamily="34" charset="0"/>
                        </a:rPr>
                        <a:t>78–4</a:t>
                      </a:r>
                      <a:r>
                        <a:rPr lang="en-GB" sz="1600" b="0" dirty="0">
                          <a:solidFill>
                            <a:schemeClr val="tx1"/>
                          </a:solidFill>
                          <a:latin typeface="Verdana" panose="020B0604030504040204" pitchFamily="34" charset="0"/>
                          <a:ea typeface="Verdana" panose="020B0604030504040204" pitchFamily="34" charset="0"/>
                        </a:rPr>
                        <a:t>.</a:t>
                      </a:r>
                      <a:r>
                        <a:rPr lang="pl-PL" sz="1600" b="0" dirty="0">
                          <a:solidFill>
                            <a:schemeClr val="tx1"/>
                          </a:solidFill>
                          <a:latin typeface="Verdana" panose="020B0604030504040204" pitchFamily="34" charset="0"/>
                          <a:ea typeface="Verdana" panose="020B0604030504040204" pitchFamily="34" charset="0"/>
                        </a:rPr>
                        <a:t>88)</a:t>
                      </a:r>
                    </a:p>
                  </a:txBody>
                  <a:tcPr/>
                </a:tc>
                <a:tc>
                  <a:txBody>
                    <a:bodyPr/>
                    <a:lstStyle/>
                    <a:p>
                      <a:pPr algn="ctr"/>
                      <a:r>
                        <a:rPr lang="pl-PL" sz="1600" b="1" dirty="0">
                          <a:solidFill>
                            <a:schemeClr val="tx1"/>
                          </a:solidFill>
                          <a:latin typeface="Verdana" panose="020B0604030504040204" pitchFamily="34" charset="0"/>
                          <a:ea typeface="Verdana" panose="020B0604030504040204" pitchFamily="34" charset="0"/>
                        </a:rPr>
                        <a:t>4</a:t>
                      </a:r>
                      <a:r>
                        <a:rPr lang="en-GB" sz="1600" b="1" dirty="0">
                          <a:solidFill>
                            <a:schemeClr val="tx1"/>
                          </a:solidFill>
                          <a:latin typeface="Verdana" panose="020B0604030504040204" pitchFamily="34" charset="0"/>
                          <a:ea typeface="Verdana" panose="020B0604030504040204" pitchFamily="34" charset="0"/>
                        </a:rPr>
                        <a:t>.</a:t>
                      </a:r>
                      <a:r>
                        <a:rPr lang="pl-PL" sz="1600" b="1" dirty="0">
                          <a:solidFill>
                            <a:schemeClr val="tx1"/>
                          </a:solidFill>
                          <a:latin typeface="Verdana" panose="020B0604030504040204" pitchFamily="34" charset="0"/>
                          <a:ea typeface="Verdana" panose="020B0604030504040204" pitchFamily="34" charset="0"/>
                        </a:rPr>
                        <a:t>21</a:t>
                      </a:r>
                      <a:r>
                        <a:rPr lang="pl-PL" sz="1600" b="0" dirty="0">
                          <a:solidFill>
                            <a:schemeClr val="tx1"/>
                          </a:solidFill>
                          <a:latin typeface="Verdana" panose="020B0604030504040204" pitchFamily="34" charset="0"/>
                          <a:ea typeface="Verdana" panose="020B0604030504040204" pitchFamily="34" charset="0"/>
                        </a:rPr>
                        <a:t> (1</a:t>
                      </a:r>
                      <a:r>
                        <a:rPr lang="en-GB" sz="1600" b="0" dirty="0">
                          <a:solidFill>
                            <a:schemeClr val="tx1"/>
                          </a:solidFill>
                          <a:latin typeface="Verdana" panose="020B0604030504040204" pitchFamily="34" charset="0"/>
                          <a:ea typeface="Verdana" panose="020B0604030504040204" pitchFamily="34" charset="0"/>
                        </a:rPr>
                        <a:t>.</a:t>
                      </a:r>
                      <a:r>
                        <a:rPr lang="pl-PL" sz="1600" b="0" dirty="0">
                          <a:solidFill>
                            <a:schemeClr val="tx1"/>
                          </a:solidFill>
                          <a:latin typeface="Verdana" panose="020B0604030504040204" pitchFamily="34" charset="0"/>
                          <a:ea typeface="Verdana" panose="020B0604030504040204" pitchFamily="34" charset="0"/>
                        </a:rPr>
                        <a:t>94–6</a:t>
                      </a:r>
                      <a:r>
                        <a:rPr lang="en-GB" sz="1600" b="0" dirty="0">
                          <a:solidFill>
                            <a:schemeClr val="tx1"/>
                          </a:solidFill>
                          <a:latin typeface="Verdana" panose="020B0604030504040204" pitchFamily="34" charset="0"/>
                          <a:ea typeface="Verdana" panose="020B0604030504040204" pitchFamily="34" charset="0"/>
                        </a:rPr>
                        <a:t>.</a:t>
                      </a:r>
                      <a:r>
                        <a:rPr lang="pl-PL" sz="1600" b="0" dirty="0">
                          <a:solidFill>
                            <a:schemeClr val="tx1"/>
                          </a:solidFill>
                          <a:latin typeface="Verdana" panose="020B0604030504040204" pitchFamily="34" charset="0"/>
                          <a:ea typeface="Verdana" panose="020B0604030504040204" pitchFamily="34" charset="0"/>
                        </a:rPr>
                        <a:t>48)</a:t>
                      </a:r>
                    </a:p>
                  </a:txBody>
                  <a:tcPr/>
                </a:tc>
                <a:extLst>
                  <a:ext uri="{0D108BD9-81ED-4DB2-BD59-A6C34878D82A}">
                    <a16:rowId xmlns:a16="http://schemas.microsoft.com/office/drawing/2014/main" val="307396971"/>
                  </a:ext>
                </a:extLst>
              </a:tr>
              <a:tr h="426948">
                <a:tc>
                  <a:txBody>
                    <a:bodyPr/>
                    <a:lstStyle/>
                    <a:p>
                      <a:pPr marL="285750" marR="0" indent="-285750" algn="l" defTabSz="457200" rtl="0" eaLnBrk="1" fontAlgn="auto" latinLnBrk="0" hangingPunct="1">
                        <a:lnSpc>
                          <a:spcPct val="100000"/>
                        </a:lnSpc>
                        <a:spcBef>
                          <a:spcPts val="0"/>
                        </a:spcBef>
                        <a:spcAft>
                          <a:spcPts val="0"/>
                        </a:spcAft>
                        <a:buClrTx/>
                        <a:buSzTx/>
                        <a:buFont typeface="Courier New"/>
                        <a:buChar char="o"/>
                        <a:tabLst/>
                        <a:defRPr/>
                      </a:pPr>
                      <a:r>
                        <a:rPr lang="en-GB" sz="1600" noProof="0" dirty="0">
                          <a:latin typeface="Verdana" panose="020B0604030504040204" pitchFamily="34" charset="0"/>
                          <a:ea typeface="Verdana" panose="020B0604030504040204" pitchFamily="34" charset="0"/>
                        </a:rPr>
                        <a:t>Liver</a:t>
                      </a:r>
                      <a:r>
                        <a:rPr lang="en-GB" sz="1600" baseline="0" noProof="0" dirty="0">
                          <a:latin typeface="Verdana" panose="020B0604030504040204" pitchFamily="34" charset="0"/>
                          <a:ea typeface="Verdana" panose="020B0604030504040204" pitchFamily="34" charset="0"/>
                        </a:rPr>
                        <a:t> specific</a:t>
                      </a:r>
                      <a:endParaRPr lang="en-GB" sz="1600" noProof="0" dirty="0">
                        <a:latin typeface="Verdana" panose="020B0604030504040204" pitchFamily="34" charset="0"/>
                        <a:ea typeface="Verdana" panose="020B0604030504040204" pitchFamily="34" charset="0"/>
                      </a:endParaRPr>
                    </a:p>
                  </a:txBody>
                  <a:tcPr/>
                </a:tc>
                <a:tc>
                  <a:txBody>
                    <a:bodyPr/>
                    <a:lstStyle/>
                    <a:p>
                      <a:pPr algn="ctr"/>
                      <a:r>
                        <a:rPr lang="pl-PL" sz="1600" b="1" dirty="0">
                          <a:latin typeface="Verdana" panose="020B0604030504040204" pitchFamily="34" charset="0"/>
                          <a:ea typeface="Verdana" panose="020B0604030504040204" pitchFamily="34" charset="0"/>
                        </a:rPr>
                        <a:t>0</a:t>
                      </a:r>
                      <a:r>
                        <a:rPr lang="en-GB" sz="1600" b="1" dirty="0">
                          <a:latin typeface="Verdana" panose="020B0604030504040204" pitchFamily="34" charset="0"/>
                          <a:ea typeface="Verdana" panose="020B0604030504040204" pitchFamily="34" charset="0"/>
                        </a:rPr>
                        <a:t>.</a:t>
                      </a:r>
                      <a:r>
                        <a:rPr lang="pl-PL" sz="1600" b="1" dirty="0">
                          <a:latin typeface="Verdana" panose="020B0604030504040204" pitchFamily="34" charset="0"/>
                          <a:ea typeface="Verdana" panose="020B0604030504040204" pitchFamily="34" charset="0"/>
                        </a:rPr>
                        <a:t>92</a:t>
                      </a:r>
                      <a:r>
                        <a:rPr lang="pl-PL" sz="1600" dirty="0">
                          <a:latin typeface="Verdana" panose="020B0604030504040204" pitchFamily="34" charset="0"/>
                          <a:ea typeface="Verdana" panose="020B0604030504040204" pitchFamily="34" charset="0"/>
                        </a:rPr>
                        <a:t> (0</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00–2</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21)</a:t>
                      </a:r>
                    </a:p>
                  </a:txBody>
                  <a:tcPr/>
                </a:tc>
                <a:tc>
                  <a:txBody>
                    <a:bodyPr/>
                    <a:lstStyle/>
                    <a:p>
                      <a:pPr algn="ctr"/>
                      <a:r>
                        <a:rPr lang="pl-PL" sz="1600" b="1" dirty="0">
                          <a:latin typeface="Verdana" panose="020B0604030504040204" pitchFamily="34" charset="0"/>
                          <a:ea typeface="Verdana" panose="020B0604030504040204" pitchFamily="34" charset="0"/>
                        </a:rPr>
                        <a:t>1</a:t>
                      </a:r>
                      <a:r>
                        <a:rPr lang="en-GB" sz="1600" b="1" dirty="0">
                          <a:latin typeface="Verdana" panose="020B0604030504040204" pitchFamily="34" charset="0"/>
                          <a:ea typeface="Verdana" panose="020B0604030504040204" pitchFamily="34" charset="0"/>
                        </a:rPr>
                        <a:t>.</a:t>
                      </a:r>
                      <a:r>
                        <a:rPr lang="pl-PL" sz="1600" b="1" dirty="0">
                          <a:latin typeface="Verdana" panose="020B0604030504040204" pitchFamily="34" charset="0"/>
                          <a:ea typeface="Verdana" panose="020B0604030504040204" pitchFamily="34" charset="0"/>
                        </a:rPr>
                        <a:t>75</a:t>
                      </a:r>
                      <a:r>
                        <a:rPr lang="pl-PL" sz="1600" dirty="0">
                          <a:latin typeface="Verdana" panose="020B0604030504040204" pitchFamily="34" charset="0"/>
                          <a:ea typeface="Verdana" panose="020B0604030504040204" pitchFamily="34" charset="0"/>
                        </a:rPr>
                        <a:t> (0</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58–2</a:t>
                      </a:r>
                      <a:r>
                        <a:rPr lang="en-GB" sz="1600" dirty="0">
                          <a:latin typeface="Verdana" panose="020B0604030504040204" pitchFamily="34" charset="0"/>
                          <a:ea typeface="Verdana" panose="020B0604030504040204" pitchFamily="34" charset="0"/>
                        </a:rPr>
                        <a:t>.</a:t>
                      </a:r>
                      <a:r>
                        <a:rPr lang="pl-PL" sz="1600" dirty="0">
                          <a:latin typeface="Verdana" panose="020B0604030504040204" pitchFamily="34" charset="0"/>
                          <a:ea typeface="Verdana" panose="020B0604030504040204" pitchFamily="34" charset="0"/>
                        </a:rPr>
                        <a:t>91)</a:t>
                      </a:r>
                    </a:p>
                  </a:txBody>
                  <a:tcPr/>
                </a:tc>
                <a:extLst>
                  <a:ext uri="{0D108BD9-81ED-4DB2-BD59-A6C34878D82A}">
                    <a16:rowId xmlns:a16="http://schemas.microsoft.com/office/drawing/2014/main" val="683776550"/>
                  </a:ext>
                </a:extLst>
              </a:tr>
            </a:tbl>
          </a:graphicData>
        </a:graphic>
      </p:graphicFrame>
      <p:sp>
        <p:nvSpPr>
          <p:cNvPr id="5" name="TextBox 4">
            <a:extLst>
              <a:ext uri="{FF2B5EF4-FFF2-40B4-BE49-F238E27FC236}">
                <a16:creationId xmlns:a16="http://schemas.microsoft.com/office/drawing/2014/main" id="{EC9F60A1-7A3E-62F4-7B99-4A126B2A0FB7}"/>
              </a:ext>
            </a:extLst>
          </p:cNvPr>
          <p:cNvSpPr txBox="1"/>
          <p:nvPr/>
        </p:nvSpPr>
        <p:spPr>
          <a:xfrm>
            <a:off x="1487497" y="6190400"/>
            <a:ext cx="10276514" cy="584775"/>
          </a:xfrm>
          <a:prstGeom prst="rect">
            <a:avLst/>
          </a:prstGeom>
          <a:noFill/>
        </p:spPr>
        <p:txBody>
          <a:bodyPr wrap="square" rtlCol="0">
            <a:spAutoFit/>
          </a:bodyPr>
          <a:lstStyle/>
          <a:p>
            <a:r>
              <a:rPr lang="en-US" sz="800" dirty="0"/>
              <a:t>This systematic review aimed to determine the global and regional prevalence, incidence and mortality of NAFLD using in-depth meta-analysis. Of the 2585 studies reviewed, 92 articles reporting prevalence (N=9,361,716), 12 articles reporting incidence (N=256,757) and 5 articles reporting mortality rates (N=19,340) met the inclusion criteria. </a:t>
            </a:r>
          </a:p>
          <a:p>
            <a:r>
              <a:rPr lang="en-US" sz="800" dirty="0"/>
              <a:t>CI, confidence interval; FLI, fatty liver index; NAFLD, non-alcoholic fatty liver disease.</a:t>
            </a:r>
          </a:p>
          <a:p>
            <a:r>
              <a:rPr lang="en-US" sz="800" dirty="0" err="1"/>
              <a:t>Younossi</a:t>
            </a:r>
            <a:r>
              <a:rPr lang="en-US" sz="800" dirty="0"/>
              <a:t> ZM, et al. Hepatology 2023;77:1335–47.</a:t>
            </a:r>
          </a:p>
        </p:txBody>
      </p:sp>
    </p:spTree>
    <p:extLst>
      <p:ext uri="{BB962C8B-B14F-4D97-AF65-F5344CB8AC3E}">
        <p14:creationId xmlns:p14="http://schemas.microsoft.com/office/powerpoint/2010/main" val="238891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BF047E-6736-3CC7-D035-6589EEFACDBC}"/>
              </a:ext>
            </a:extLst>
          </p:cNvPr>
          <p:cNvSpPr>
            <a:spLocks noGrp="1"/>
          </p:cNvSpPr>
          <p:nvPr>
            <p:ph type="sldNum" sz="quarter" idx="10"/>
          </p:nvPr>
        </p:nvSpPr>
        <p:spPr/>
        <p:txBody>
          <a:bodyPr/>
          <a:lstStyle/>
          <a:p>
            <a:fld id="{84E72597-5FA9-473E-9DF2-B958DF9446F5}" type="slidenum">
              <a:rPr lang="fr-FR" smtClean="0">
                <a:solidFill>
                  <a:prstClr val="white"/>
                </a:solidFill>
              </a:rPr>
              <a:pPr/>
              <a:t>6</a:t>
            </a:fld>
            <a:endParaRPr lang="fr-FR" dirty="0">
              <a:solidFill>
                <a:prstClr val="white"/>
              </a:solidFill>
            </a:endParaRPr>
          </a:p>
        </p:txBody>
      </p:sp>
      <p:sp>
        <p:nvSpPr>
          <p:cNvPr id="3" name="Title 2">
            <a:extLst>
              <a:ext uri="{FF2B5EF4-FFF2-40B4-BE49-F238E27FC236}">
                <a16:creationId xmlns:a16="http://schemas.microsoft.com/office/drawing/2014/main" id="{7CD49BA7-77D6-DE15-CC74-D762910A4F12}"/>
              </a:ext>
            </a:extLst>
          </p:cNvPr>
          <p:cNvSpPr>
            <a:spLocks noGrp="1"/>
          </p:cNvSpPr>
          <p:nvPr>
            <p:ph type="title"/>
          </p:nvPr>
        </p:nvSpPr>
        <p:spPr>
          <a:xfrm>
            <a:off x="401351" y="209403"/>
            <a:ext cx="11362660" cy="824841"/>
          </a:xfrm>
        </p:spPr>
        <p:txBody>
          <a:bodyPr/>
          <a:lstStyle/>
          <a:p>
            <a:r>
              <a:rPr kumimoji="0" lang="en-US"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mj-cs"/>
              </a:rPr>
              <a:t>NAFLD increases risk of incident CVD events </a:t>
            </a:r>
            <a:br>
              <a:rPr kumimoji="0" lang="en-US"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mj-cs"/>
              </a:rPr>
            </a:br>
            <a:r>
              <a:rPr kumimoji="0" lang="en-US"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mj-cs"/>
              </a:rPr>
              <a:t>(fatal, non-fatal or both)</a:t>
            </a:r>
            <a:endParaRPr lang="en-US" dirty="0"/>
          </a:p>
        </p:txBody>
      </p:sp>
      <p:pic>
        <p:nvPicPr>
          <p:cNvPr id="4" name="Obraz 1" descr="Zrzut ekranu 2022-08-06 o 10.51.03.png">
            <a:extLst>
              <a:ext uri="{FF2B5EF4-FFF2-40B4-BE49-F238E27FC236}">
                <a16:creationId xmlns:a16="http://schemas.microsoft.com/office/drawing/2014/main" id="{06A10371-6D0F-B550-73AC-14AC766BB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6804" y="1447841"/>
            <a:ext cx="5657895" cy="4375895"/>
          </a:xfrm>
          <a:prstGeom prst="rect">
            <a:avLst/>
          </a:prstGeom>
        </p:spPr>
      </p:pic>
      <p:sp>
        <p:nvSpPr>
          <p:cNvPr id="7" name="TextBox 6">
            <a:extLst>
              <a:ext uri="{FF2B5EF4-FFF2-40B4-BE49-F238E27FC236}">
                <a16:creationId xmlns:a16="http://schemas.microsoft.com/office/drawing/2014/main" id="{69379FCC-A5E6-C2A4-E459-FCABD31B2180}"/>
              </a:ext>
            </a:extLst>
          </p:cNvPr>
          <p:cNvSpPr txBox="1"/>
          <p:nvPr/>
        </p:nvSpPr>
        <p:spPr>
          <a:xfrm>
            <a:off x="1487496" y="5944178"/>
            <a:ext cx="10276514" cy="830997"/>
          </a:xfrm>
          <a:prstGeom prst="rect">
            <a:avLst/>
          </a:prstGeom>
          <a:noFill/>
        </p:spPr>
        <p:txBody>
          <a:bodyPr wrap="square" rtlCol="0">
            <a:spAutoFit/>
          </a:bodyPr>
          <a:lstStyle/>
          <a:p>
            <a:r>
              <a:rPr lang="en-US" sz="800" dirty="0"/>
              <a:t>This study performed a meta-analysis of articles investigating NALFD and the risk of CVD to quantify the magnitude of the association between NAFLD (and NAFLD severity) and risk of CVD events. The study searched PubMed, Google Scholar </a:t>
            </a:r>
            <a:br>
              <a:rPr lang="en-US" sz="800" dirty="0"/>
            </a:br>
            <a:r>
              <a:rPr lang="en-US" sz="800" dirty="0"/>
              <a:t>and Web of Science databases and included observational studies conducted in adults, in which NAFDL was diagnosed on imaging or histology. Data was extracted from studies and meta-analysis was performed using random effects modelling. </a:t>
            </a:r>
            <a:r>
              <a:rPr lang="en-GB" sz="800" dirty="0"/>
              <a:t>A total of 16 unique, observational prospective and retrospective studies with 34,043 adult individuals (36.3% with NAFLD) and approximately 2,600 CVD outcomes (&gt;70% CVD deaths) over a median period of 6.9 years were included in the </a:t>
            </a:r>
            <a:br>
              <a:rPr lang="en-GB" sz="800" dirty="0"/>
            </a:br>
            <a:r>
              <a:rPr lang="en-GB" sz="800" dirty="0"/>
              <a:t>final analysis. </a:t>
            </a:r>
          </a:p>
          <a:p>
            <a:r>
              <a:rPr lang="en-GB" sz="800" dirty="0"/>
              <a:t>CI, confidence intervals; CVD, cardiovascular disease; </a:t>
            </a:r>
            <a:r>
              <a:rPr lang="en-GB" sz="800" dirty="0" err="1"/>
              <a:t>df</a:t>
            </a:r>
            <a:r>
              <a:rPr lang="en-GB" sz="800" dirty="0"/>
              <a:t>, degrees of freedom; HR, hazard ratio; IV, inverse variance; NAFLD, non-alcoholic fatty liver disease; SE, standard error.</a:t>
            </a:r>
          </a:p>
          <a:p>
            <a:r>
              <a:rPr lang="en-US" sz="800" dirty="0" err="1"/>
              <a:t>Targher</a:t>
            </a:r>
            <a:r>
              <a:rPr lang="en-US" sz="800" dirty="0"/>
              <a:t> G, et al. J Hepatol 2016;65:589–600.</a:t>
            </a:r>
          </a:p>
        </p:txBody>
      </p:sp>
      <p:sp>
        <p:nvSpPr>
          <p:cNvPr id="8" name="TextBox 7">
            <a:extLst>
              <a:ext uri="{FF2B5EF4-FFF2-40B4-BE49-F238E27FC236}">
                <a16:creationId xmlns:a16="http://schemas.microsoft.com/office/drawing/2014/main" id="{CD0BDA5E-0B4A-B778-592B-C47C826C7CC7}"/>
              </a:ext>
            </a:extLst>
          </p:cNvPr>
          <p:cNvSpPr txBox="1"/>
          <p:nvPr/>
        </p:nvSpPr>
        <p:spPr>
          <a:xfrm>
            <a:off x="2783595" y="1087154"/>
            <a:ext cx="7684315" cy="307777"/>
          </a:xfrm>
          <a:prstGeom prst="rect">
            <a:avLst/>
          </a:prstGeom>
          <a:noFill/>
        </p:spPr>
        <p:txBody>
          <a:bodyPr wrap="square" rtlCol="0">
            <a:spAutoFit/>
          </a:bodyPr>
          <a:lstStyle/>
          <a:p>
            <a:pPr algn="ctr"/>
            <a:r>
              <a:rPr lang="en-US" sz="1400" dirty="0">
                <a:solidFill>
                  <a:schemeClr val="tx1">
                    <a:lumMod val="95000"/>
                    <a:lumOff val="5000"/>
                  </a:schemeClr>
                </a:solidFill>
                <a:latin typeface="Verdana" panose="020B0604030504040204" pitchFamily="34" charset="0"/>
                <a:ea typeface="Verdana" panose="020B0604030504040204" pitchFamily="34" charset="0"/>
              </a:rPr>
              <a:t>Meta-analysis of the risk of incident CVD events associated with NAFLD</a:t>
            </a:r>
          </a:p>
        </p:txBody>
      </p:sp>
      <p:sp>
        <p:nvSpPr>
          <p:cNvPr id="9" name="Rectangle 8">
            <a:extLst>
              <a:ext uri="{FF2B5EF4-FFF2-40B4-BE49-F238E27FC236}">
                <a16:creationId xmlns:a16="http://schemas.microsoft.com/office/drawing/2014/main" id="{1CE12753-6479-83A3-C563-4092BC23ABE3}"/>
              </a:ext>
            </a:extLst>
          </p:cNvPr>
          <p:cNvSpPr/>
          <p:nvPr/>
        </p:nvSpPr>
        <p:spPr>
          <a:xfrm>
            <a:off x="0" y="2200098"/>
            <a:ext cx="2676612" cy="2800767"/>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a:extLst>
              <a:ext uri="{FF2B5EF4-FFF2-40B4-BE49-F238E27FC236}">
                <a16:creationId xmlns:a16="http://schemas.microsoft.com/office/drawing/2014/main" id="{DF62E0F7-E34F-C912-E558-79B3F9F3ACCE}"/>
              </a:ext>
            </a:extLst>
          </p:cNvPr>
          <p:cNvSpPr txBox="1"/>
          <p:nvPr/>
        </p:nvSpPr>
        <p:spPr>
          <a:xfrm>
            <a:off x="57171" y="2369374"/>
            <a:ext cx="2562269" cy="2462213"/>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tx1">
                    <a:lumMod val="95000"/>
                    <a:lumOff val="5000"/>
                  </a:schemeClr>
                </a:solidFill>
                <a:latin typeface="Verdana" panose="020B0604030504040204" pitchFamily="34" charset="0"/>
                <a:ea typeface="Verdana" panose="020B0604030504040204" pitchFamily="34" charset="0"/>
              </a:rPr>
              <a:t>16 observational prospective or retrospective studies </a:t>
            </a:r>
          </a:p>
          <a:p>
            <a:pPr marL="285750" indent="-285750">
              <a:buFont typeface="Arial" panose="020B0604020202020204" pitchFamily="34" charset="0"/>
              <a:buChar char="•"/>
            </a:pPr>
            <a:r>
              <a:rPr lang="en-US" sz="1400" dirty="0">
                <a:solidFill>
                  <a:schemeClr val="tx1">
                    <a:lumMod val="95000"/>
                    <a:lumOff val="5000"/>
                  </a:schemeClr>
                </a:solidFill>
                <a:latin typeface="Verdana" panose="020B0604030504040204" pitchFamily="34" charset="0"/>
                <a:ea typeface="Verdana" panose="020B0604030504040204" pitchFamily="34" charset="0"/>
              </a:rPr>
              <a:t>34,043 adults (36.3% with NAFLD)</a:t>
            </a:r>
          </a:p>
          <a:p>
            <a:pPr marL="285750" indent="-285750">
              <a:buFont typeface="Arial" panose="020B0604020202020204" pitchFamily="34" charset="0"/>
              <a:buChar char="•"/>
            </a:pPr>
            <a:r>
              <a:rPr lang="en-US" sz="1400" dirty="0">
                <a:solidFill>
                  <a:schemeClr val="tx1">
                    <a:lumMod val="95000"/>
                    <a:lumOff val="5000"/>
                  </a:schemeClr>
                </a:solidFill>
                <a:latin typeface="Verdana" panose="020B0604030504040204" pitchFamily="34" charset="0"/>
                <a:ea typeface="Verdana" panose="020B0604030504040204" pitchFamily="34" charset="0"/>
              </a:rPr>
              <a:t>2,600 CVD outcomes (&gt;70% CVD deaths) over a median period of 6.9 years</a:t>
            </a:r>
          </a:p>
          <a:p>
            <a:pPr marL="285750" indent="-285750">
              <a:buFont typeface="Arial" panose="020B0604020202020204" pitchFamily="34" charset="0"/>
              <a:buChar char="•"/>
            </a:pPr>
            <a:r>
              <a:rPr lang="en-US" sz="1400" b="1" dirty="0">
                <a:solidFill>
                  <a:schemeClr val="tx1">
                    <a:lumMod val="95000"/>
                    <a:lumOff val="5000"/>
                  </a:schemeClr>
                </a:solidFill>
                <a:latin typeface="Verdana" panose="020B0604030504040204" pitchFamily="34" charset="0"/>
                <a:ea typeface="Verdana" panose="020B0604030504040204" pitchFamily="34" charset="0"/>
              </a:rPr>
              <a:t>Total HR = 1.64 </a:t>
            </a:r>
            <a:r>
              <a:rPr lang="en-US" sz="1400" dirty="0">
                <a:solidFill>
                  <a:schemeClr val="tx1">
                    <a:lumMod val="95000"/>
                    <a:lumOff val="5000"/>
                  </a:schemeClr>
                </a:solidFill>
                <a:latin typeface="Verdana" panose="020B0604030504040204" pitchFamily="34" charset="0"/>
                <a:ea typeface="Verdana" panose="020B0604030504040204" pitchFamily="34" charset="0"/>
              </a:rPr>
              <a:t>(95% CI 1.26–2.16)</a:t>
            </a:r>
          </a:p>
        </p:txBody>
      </p:sp>
    </p:spTree>
    <p:extLst>
      <p:ext uri="{BB962C8B-B14F-4D97-AF65-F5344CB8AC3E}">
        <p14:creationId xmlns:p14="http://schemas.microsoft.com/office/powerpoint/2010/main" val="1065138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09C34C-8B8C-16A9-7D0D-8812154C03E9}"/>
              </a:ext>
            </a:extLst>
          </p:cNvPr>
          <p:cNvSpPr>
            <a:spLocks noGrp="1"/>
          </p:cNvSpPr>
          <p:nvPr>
            <p:ph type="sldNum" sz="quarter" idx="10"/>
          </p:nvPr>
        </p:nvSpPr>
        <p:spPr/>
        <p:txBody>
          <a:bodyPr/>
          <a:lstStyle/>
          <a:p>
            <a:fld id="{84E72597-5FA9-473E-9DF2-B958DF9446F5}" type="slidenum">
              <a:rPr lang="fr-FR" smtClean="0"/>
              <a:pPr/>
              <a:t>7</a:t>
            </a:fld>
            <a:endParaRPr lang="fr-FR" dirty="0"/>
          </a:p>
        </p:txBody>
      </p:sp>
      <p:sp>
        <p:nvSpPr>
          <p:cNvPr id="3" name="Title 2">
            <a:extLst>
              <a:ext uri="{FF2B5EF4-FFF2-40B4-BE49-F238E27FC236}">
                <a16:creationId xmlns:a16="http://schemas.microsoft.com/office/drawing/2014/main" id="{5EC9CE4E-D099-1CD6-5077-0C23EB8FD05D}"/>
              </a:ext>
            </a:extLst>
          </p:cNvPr>
          <p:cNvSpPr>
            <a:spLocks noGrp="1"/>
          </p:cNvSpPr>
          <p:nvPr>
            <p:ph type="title"/>
          </p:nvPr>
        </p:nvSpPr>
        <p:spPr>
          <a:xfrm>
            <a:off x="401351" y="209403"/>
            <a:ext cx="11362660" cy="824841"/>
          </a:xfrm>
        </p:spPr>
        <p:txBody>
          <a:bodyPr/>
          <a:lstStyle/>
          <a:p>
            <a:r>
              <a:rPr lang="en-US" dirty="0"/>
              <a:t>Meta-analysis of the risk of fatal and non-fatal CVD events associated with more severe NAFLD</a:t>
            </a:r>
          </a:p>
        </p:txBody>
      </p:sp>
      <p:pic>
        <p:nvPicPr>
          <p:cNvPr id="4" name="Obraz 1" descr="Zrzut ekranu 2022-08-06 o 10.50.30.png">
            <a:extLst>
              <a:ext uri="{FF2B5EF4-FFF2-40B4-BE49-F238E27FC236}">
                <a16:creationId xmlns:a16="http://schemas.microsoft.com/office/drawing/2014/main" id="{66A514A6-B3CC-358B-FDB6-5A5FE01764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7844" y="1511109"/>
            <a:ext cx="7823784" cy="4461197"/>
          </a:xfrm>
          <a:prstGeom prst="rect">
            <a:avLst/>
          </a:prstGeom>
        </p:spPr>
      </p:pic>
      <p:sp>
        <p:nvSpPr>
          <p:cNvPr id="5" name="TextBox 4">
            <a:extLst>
              <a:ext uri="{FF2B5EF4-FFF2-40B4-BE49-F238E27FC236}">
                <a16:creationId xmlns:a16="http://schemas.microsoft.com/office/drawing/2014/main" id="{117E3A90-223C-DDC4-CA47-E2BDD0F329F3}"/>
              </a:ext>
            </a:extLst>
          </p:cNvPr>
          <p:cNvSpPr txBox="1"/>
          <p:nvPr/>
        </p:nvSpPr>
        <p:spPr>
          <a:xfrm>
            <a:off x="1487497" y="5978447"/>
            <a:ext cx="10276514" cy="830997"/>
          </a:xfrm>
          <a:prstGeom prst="rect">
            <a:avLst/>
          </a:prstGeom>
          <a:noFill/>
        </p:spPr>
        <p:txBody>
          <a:bodyPr wrap="square" rtlCol="0">
            <a:spAutoFit/>
          </a:bodyPr>
          <a:lstStyle/>
          <a:p>
            <a:r>
              <a:rPr lang="en-US" sz="800" dirty="0"/>
              <a:t>This study performed a meta-analysis of articles investigating NALFD and the risk of CVD to quantify the magnitude of the association between NAFLD (and NAFLD severity) and risk of CVD events. The study searched PubMed, Google Scholar </a:t>
            </a:r>
            <a:br>
              <a:rPr lang="en-US" sz="800" dirty="0"/>
            </a:br>
            <a:r>
              <a:rPr lang="en-US" sz="800" dirty="0"/>
              <a:t>and Web of Science databases and included observational studies conducted in adults, in which NAFDL was diagnosed on imaging or histology. Data was extracted from studies and meta-analysis was performed using random effects modelling. </a:t>
            </a:r>
            <a:r>
              <a:rPr lang="en-GB" sz="800" dirty="0"/>
              <a:t>A total of 16 unique, observational prospective and retrospective studies with 34,043 adult individuals (36.3% with NAFLD) and approximately 2,600 CVD outcomes (&gt;70% CVD deaths) over a median period of 6.9 years were included in the </a:t>
            </a:r>
            <a:br>
              <a:rPr lang="en-GB" sz="800" dirty="0"/>
            </a:br>
            <a:r>
              <a:rPr lang="en-GB" sz="800" dirty="0"/>
              <a:t>final analysis. </a:t>
            </a:r>
          </a:p>
          <a:p>
            <a:r>
              <a:rPr lang="en-GB" sz="800" dirty="0"/>
              <a:t>CI, confidence intervals; CVD, cardiovascular disease; </a:t>
            </a:r>
            <a:r>
              <a:rPr lang="en-GB" sz="800" dirty="0" err="1"/>
              <a:t>df</a:t>
            </a:r>
            <a:r>
              <a:rPr lang="en-GB" sz="800" dirty="0"/>
              <a:t>, degrees of freedom; HR, hazard ratio; IV, inverse variance; NAFLD, non-alcoholic fatty liver disease; SE, standard error.</a:t>
            </a:r>
          </a:p>
          <a:p>
            <a:r>
              <a:rPr lang="en-US" sz="800" dirty="0" err="1"/>
              <a:t>Targher</a:t>
            </a:r>
            <a:r>
              <a:rPr lang="en-US" sz="800" dirty="0"/>
              <a:t> G, et al. J Hepatol 2016;65:589–600.</a:t>
            </a:r>
          </a:p>
        </p:txBody>
      </p:sp>
      <p:sp>
        <p:nvSpPr>
          <p:cNvPr id="6" name="Rectangle 5">
            <a:extLst>
              <a:ext uri="{FF2B5EF4-FFF2-40B4-BE49-F238E27FC236}">
                <a16:creationId xmlns:a16="http://schemas.microsoft.com/office/drawing/2014/main" id="{05431F7B-A14C-4FAB-4F1C-1AD454CC8F8B}"/>
              </a:ext>
            </a:extLst>
          </p:cNvPr>
          <p:cNvSpPr/>
          <p:nvPr/>
        </p:nvSpPr>
        <p:spPr>
          <a:xfrm>
            <a:off x="0" y="2357306"/>
            <a:ext cx="2040331" cy="824841"/>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TextBox 6">
            <a:extLst>
              <a:ext uri="{FF2B5EF4-FFF2-40B4-BE49-F238E27FC236}">
                <a16:creationId xmlns:a16="http://schemas.microsoft.com/office/drawing/2014/main" id="{332C2979-108D-7D46-DA43-FB3BEBB23432}"/>
              </a:ext>
            </a:extLst>
          </p:cNvPr>
          <p:cNvSpPr txBox="1"/>
          <p:nvPr/>
        </p:nvSpPr>
        <p:spPr>
          <a:xfrm>
            <a:off x="0" y="2446560"/>
            <a:ext cx="2080470" cy="646331"/>
          </a:xfrm>
          <a:prstGeom prst="rect">
            <a:avLst/>
          </a:prstGeom>
          <a:noFill/>
        </p:spPr>
        <p:txBody>
          <a:bodyPr wrap="square" rtlCol="0">
            <a:spAutoFit/>
          </a:bodyPr>
          <a:lstStyle/>
          <a:p>
            <a:r>
              <a:rPr lang="en-US" b="1" dirty="0">
                <a:solidFill>
                  <a:schemeClr val="tx1">
                    <a:lumMod val="95000"/>
                    <a:lumOff val="5000"/>
                  </a:schemeClr>
                </a:solidFill>
              </a:rPr>
              <a:t>Total HR = 2.58 </a:t>
            </a:r>
            <a:r>
              <a:rPr lang="en-US" dirty="0">
                <a:solidFill>
                  <a:schemeClr val="tx1">
                    <a:lumMod val="95000"/>
                    <a:lumOff val="5000"/>
                  </a:schemeClr>
                </a:solidFill>
              </a:rPr>
              <a:t>(95% CI 1.78–3.75)</a:t>
            </a:r>
          </a:p>
        </p:txBody>
      </p:sp>
      <p:sp>
        <p:nvSpPr>
          <p:cNvPr id="8" name="TextBox 7">
            <a:extLst>
              <a:ext uri="{FF2B5EF4-FFF2-40B4-BE49-F238E27FC236}">
                <a16:creationId xmlns:a16="http://schemas.microsoft.com/office/drawing/2014/main" id="{23EE771E-2110-E7B5-FC17-A1944CBA9954}"/>
              </a:ext>
            </a:extLst>
          </p:cNvPr>
          <p:cNvSpPr txBox="1"/>
          <p:nvPr/>
        </p:nvSpPr>
        <p:spPr>
          <a:xfrm>
            <a:off x="2407844" y="1138958"/>
            <a:ext cx="7823784" cy="369332"/>
          </a:xfrm>
          <a:prstGeom prst="rect">
            <a:avLst/>
          </a:prstGeom>
          <a:noFill/>
        </p:spPr>
        <p:txBody>
          <a:bodyPr wrap="square" rtlCol="0">
            <a:spAutoFit/>
          </a:bodyPr>
          <a:lstStyle/>
          <a:p>
            <a:pPr algn="ctr"/>
            <a:r>
              <a:rPr lang="en-US" dirty="0">
                <a:solidFill>
                  <a:schemeClr val="tx1">
                    <a:lumMod val="95000"/>
                    <a:lumOff val="5000"/>
                  </a:schemeClr>
                </a:solidFill>
              </a:rPr>
              <a:t>Meta-analysis of the risk of incident CVD events associated with NAFLD </a:t>
            </a:r>
          </a:p>
        </p:txBody>
      </p:sp>
    </p:spTree>
    <p:extLst>
      <p:ext uri="{BB962C8B-B14F-4D97-AF65-F5344CB8AC3E}">
        <p14:creationId xmlns:p14="http://schemas.microsoft.com/office/powerpoint/2010/main" val="1014377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Tekstowe 4"/>
          <p:cNvSpPr txBox="1"/>
          <p:nvPr/>
        </p:nvSpPr>
        <p:spPr>
          <a:xfrm>
            <a:off x="503685" y="1369119"/>
            <a:ext cx="4847300" cy="1215717"/>
          </a:xfrm>
          <a:prstGeom prst="rect">
            <a:avLst/>
          </a:prstGeom>
          <a:solidFill>
            <a:schemeClr val="accent1">
              <a:lumMod val="20000"/>
              <a:lumOff val="80000"/>
            </a:schemeClr>
          </a:solidFill>
        </p:spPr>
        <p:txBody>
          <a:bodyPr wrap="square" rtlCol="0">
            <a:spAutoFit/>
          </a:bodyPr>
          <a:lstStyle/>
          <a:p>
            <a:pPr marL="180000" indent="-180000">
              <a:lnSpc>
                <a:spcPct val="90000"/>
              </a:lnSpc>
              <a:spcAft>
                <a:spcPts val="600"/>
              </a:spcAft>
              <a:buFont typeface="Arial"/>
              <a:buChar char="•"/>
            </a:pPr>
            <a:r>
              <a:rPr lang="en-US" sz="1400" b="1">
                <a:solidFill>
                  <a:schemeClr val="tx1">
                    <a:lumMod val="75000"/>
                    <a:lumOff val="25000"/>
                  </a:schemeClr>
                </a:solidFill>
                <a:latin typeface="Verdana" panose="020B0604030504040204" pitchFamily="34" charset="0"/>
                <a:ea typeface="Verdana" panose="020B0604030504040204" pitchFamily="34" charset="0"/>
                <a:cs typeface="Verdana"/>
              </a:rPr>
              <a:t>285</a:t>
            </a:r>
            <a:r>
              <a:rPr lang="en-US" sz="1400">
                <a:solidFill>
                  <a:schemeClr val="tx1">
                    <a:lumMod val="75000"/>
                    <a:lumOff val="25000"/>
                  </a:schemeClr>
                </a:solidFill>
                <a:latin typeface="Verdana" panose="020B0604030504040204" pitchFamily="34" charset="0"/>
                <a:ea typeface="Verdana" panose="020B0604030504040204" pitchFamily="34" charset="0"/>
                <a:cs typeface="Verdana"/>
              </a:rPr>
              <a:t> </a:t>
            </a:r>
            <a: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t>patients with histological diagnosis </a:t>
            </a:r>
            <a:b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br>
            <a: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t>of </a:t>
            </a:r>
            <a:r>
              <a:rPr lang="en-US" sz="1400" b="1" dirty="0">
                <a:solidFill>
                  <a:schemeClr val="tx1">
                    <a:lumMod val="75000"/>
                    <a:lumOff val="25000"/>
                  </a:schemeClr>
                </a:solidFill>
                <a:latin typeface="Verdana" panose="020B0604030504040204" pitchFamily="34" charset="0"/>
                <a:ea typeface="Verdana" panose="020B0604030504040204" pitchFamily="34" charset="0"/>
                <a:cs typeface="Verdana"/>
              </a:rPr>
              <a:t>MAFLD</a:t>
            </a:r>
          </a:p>
          <a:p>
            <a:pPr marL="180000" indent="-180000">
              <a:lnSpc>
                <a:spcPct val="90000"/>
              </a:lnSpc>
              <a:spcAft>
                <a:spcPts val="600"/>
              </a:spcAft>
              <a:buFont typeface="Arial"/>
              <a:buChar char="•"/>
            </a:pPr>
            <a: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t>Prospective follow-up (median 5.2 years)</a:t>
            </a:r>
          </a:p>
          <a:p>
            <a:pPr marL="180000" indent="-180000">
              <a:lnSpc>
                <a:spcPct val="90000"/>
              </a:lnSpc>
              <a:spcAft>
                <a:spcPts val="600"/>
              </a:spcAft>
              <a:buFont typeface="Arial"/>
              <a:buChar char="•"/>
            </a:pPr>
            <a: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t>At baseline, </a:t>
            </a:r>
            <a:r>
              <a:rPr lang="en-US" sz="1400" b="1" dirty="0">
                <a:solidFill>
                  <a:schemeClr val="tx1">
                    <a:lumMod val="75000"/>
                    <a:lumOff val="25000"/>
                  </a:schemeClr>
                </a:solidFill>
                <a:latin typeface="Verdana" panose="020B0604030504040204" pitchFamily="34" charset="0"/>
                <a:ea typeface="Verdana" panose="020B0604030504040204" pitchFamily="34" charset="0"/>
                <a:cs typeface="Verdana"/>
              </a:rPr>
              <a:t>26 patients </a:t>
            </a:r>
            <a:r>
              <a:rPr lang="en-US" sz="1400" dirty="0">
                <a:solidFill>
                  <a:schemeClr val="tx1">
                    <a:lumMod val="75000"/>
                    <a:lumOff val="25000"/>
                  </a:schemeClr>
                </a:solidFill>
                <a:latin typeface="Verdana" panose="020B0604030504040204" pitchFamily="34" charset="0"/>
                <a:ea typeface="Verdana" panose="020B0604030504040204" pitchFamily="34" charset="0"/>
                <a:cs typeface="Verdana"/>
              </a:rPr>
              <a:t>(9.1%) had experienced a cardiovascular event </a:t>
            </a:r>
          </a:p>
        </p:txBody>
      </p:sp>
      <p:sp>
        <p:nvSpPr>
          <p:cNvPr id="8" name="PoleTekstowe 7"/>
          <p:cNvSpPr txBox="1"/>
          <p:nvPr/>
        </p:nvSpPr>
        <p:spPr>
          <a:xfrm>
            <a:off x="7331565" y="1417485"/>
            <a:ext cx="4259909" cy="1021818"/>
          </a:xfrm>
          <a:prstGeom prst="rect">
            <a:avLst/>
          </a:prstGeom>
          <a:solidFill>
            <a:schemeClr val="accent1">
              <a:lumMod val="20000"/>
              <a:lumOff val="80000"/>
            </a:schemeClr>
          </a:solidFill>
        </p:spPr>
        <p:txBody>
          <a:bodyPr wrap="square" rtlCol="0">
            <a:spAutoFit/>
          </a:bodyPr>
          <a:lstStyle/>
          <a:p>
            <a:pPr>
              <a:lnSpc>
                <a:spcPct val="90000"/>
              </a:lnSpc>
              <a:spcAft>
                <a:spcPts val="600"/>
              </a:spcAft>
            </a:pPr>
            <a:r>
              <a:rPr lang="en-US" sz="1400" b="1" dirty="0">
                <a:solidFill>
                  <a:schemeClr val="tx1">
                    <a:lumMod val="75000"/>
                    <a:lumOff val="25000"/>
                  </a:schemeClr>
                </a:solidFill>
                <a:latin typeface="Verdana" panose="020B0604030504040204" pitchFamily="34" charset="0"/>
                <a:ea typeface="Verdana" panose="020B0604030504040204" pitchFamily="34" charset="0"/>
              </a:rPr>
              <a:t>Results</a:t>
            </a:r>
          </a:p>
          <a:p>
            <a:pPr marL="180000" indent="-180000">
              <a:lnSpc>
                <a:spcPct val="90000"/>
              </a:lnSpc>
              <a:spcAft>
                <a:spcPts val="600"/>
              </a:spcAft>
              <a:buFont typeface="Arial"/>
              <a:buChar char="•"/>
            </a:pPr>
            <a:r>
              <a:rPr lang="en-US" sz="1400" dirty="0">
                <a:solidFill>
                  <a:schemeClr val="tx1">
                    <a:lumMod val="75000"/>
                    <a:lumOff val="25000"/>
                  </a:schemeClr>
                </a:solidFill>
                <a:latin typeface="Verdana" panose="020B0604030504040204" pitchFamily="34" charset="0"/>
                <a:ea typeface="Verdana" panose="020B0604030504040204" pitchFamily="34" charset="0"/>
              </a:rPr>
              <a:t>Advanced fibrosis (stage 3–4) was predictor of incident CVD*</a:t>
            </a:r>
          </a:p>
          <a:p>
            <a:pPr marL="180000" indent="-180000">
              <a:lnSpc>
                <a:spcPct val="90000"/>
              </a:lnSpc>
              <a:spcAft>
                <a:spcPts val="600"/>
              </a:spcAft>
              <a:buFont typeface="Arial"/>
              <a:buChar char="•"/>
            </a:pPr>
            <a:r>
              <a:rPr lang="en-US" sz="1400" dirty="0">
                <a:solidFill>
                  <a:schemeClr val="tx1">
                    <a:lumMod val="75000"/>
                    <a:lumOff val="25000"/>
                  </a:schemeClr>
                </a:solidFill>
                <a:latin typeface="Verdana" panose="020B0604030504040204" pitchFamily="34" charset="0"/>
                <a:ea typeface="Verdana" panose="020B0604030504040204" pitchFamily="34" charset="0"/>
              </a:rPr>
              <a:t>HR=2.86 (95% CI: 1.36‒6.04) </a:t>
            </a:r>
          </a:p>
        </p:txBody>
      </p:sp>
      <p:sp>
        <p:nvSpPr>
          <p:cNvPr id="3" name="Title 2">
            <a:extLst>
              <a:ext uri="{FF2B5EF4-FFF2-40B4-BE49-F238E27FC236}">
                <a16:creationId xmlns:a16="http://schemas.microsoft.com/office/drawing/2014/main" id="{5F53C849-AF61-ECAE-D2B3-C6350E3A1E1F}"/>
              </a:ext>
            </a:extLst>
          </p:cNvPr>
          <p:cNvSpPr>
            <a:spLocks noGrp="1"/>
          </p:cNvSpPr>
          <p:nvPr>
            <p:ph type="title"/>
          </p:nvPr>
        </p:nvSpPr>
        <p:spPr>
          <a:xfrm>
            <a:off x="401351" y="209404"/>
            <a:ext cx="10152349" cy="824841"/>
          </a:xfrm>
        </p:spPr>
        <p:txBody>
          <a:bodyPr/>
          <a:lstStyle/>
          <a:p>
            <a:r>
              <a:rPr lang="en-US" sz="2800" dirty="0">
                <a:latin typeface="Verdana"/>
                <a:cs typeface="Verdana"/>
              </a:rPr>
              <a:t>Advanced fibrosis is associated with incident CVD in patients with MAFLD</a:t>
            </a:r>
            <a:endParaRPr lang="en-GB" dirty="0"/>
          </a:p>
        </p:txBody>
      </p:sp>
      <p:sp>
        <p:nvSpPr>
          <p:cNvPr id="6" name="Footer Placeholder 5">
            <a:extLst>
              <a:ext uri="{FF2B5EF4-FFF2-40B4-BE49-F238E27FC236}">
                <a16:creationId xmlns:a16="http://schemas.microsoft.com/office/drawing/2014/main" id="{F5B42C96-574C-A3DC-E03E-FB48415F5CD0}"/>
              </a:ext>
            </a:extLst>
          </p:cNvPr>
          <p:cNvSpPr>
            <a:spLocks noGrp="1"/>
          </p:cNvSpPr>
          <p:nvPr>
            <p:ph type="ftr" sz="quarter" idx="4294967295"/>
          </p:nvPr>
        </p:nvSpPr>
        <p:spPr>
          <a:xfrm>
            <a:off x="1678583" y="6356350"/>
            <a:ext cx="9982774" cy="365125"/>
          </a:xfrm>
          <a:prstGeom prst="rect">
            <a:avLst/>
          </a:prstGeom>
        </p:spPr>
        <p:txBody>
          <a:bodyPr vert="horz" lIns="91440" tIns="45720" rIns="91440" bIns="45720" rtlCol="0" anchor="b"/>
          <a:lstStyle>
            <a:defPPr>
              <a:defRPr lang="pl-PL"/>
            </a:defPPr>
            <a:lvl1pPr marL="0" algn="l" defTabSz="609585" rtl="0" eaLnBrk="1" latinLnBrk="0" hangingPunct="1">
              <a:defRPr sz="800" kern="1200">
                <a:solidFill>
                  <a:srgbClr val="404040"/>
                </a:solidFill>
                <a:latin typeface="Verdana" panose="020B0604030504040204" pitchFamily="34" charset="0"/>
                <a:ea typeface="Verdana" panose="020B0604030504040204" pitchFamily="34" charset="0"/>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r>
              <a:rPr lang="en-GB" sz="800" dirty="0">
                <a:latin typeface="Verdana"/>
              </a:rPr>
              <a:t>This prospective, biopsy-characterized cohort study aimed to identify predictors of incident CVD and to examine whether histologic or clinical features are NAFLD-specific risk factors for incident cardiovascular events. Of the 296 patients with biopsy-proven NAFLD and without CVD, N=285 had at least 6-months follow up and were included in the final cohort. The primary outcome was incident CVD, defined as a new diagnosis of coronary artery disease, congestive heart failure, peripheral vascular disease, stroke, transient ischemic attack, or a major adverse cardiac event (including myocardial infarction, coronary revascularization or cardiac-related death). Adv., advanced; CI, confidence interval; CVD, cardiovascular disease; HR, hazard ratio; NAFLD, non-alcoholic fatty liver disease; NFS, NAFLD fibrosis score. Henson JB, et al. Aliment </a:t>
            </a:r>
            <a:r>
              <a:rPr lang="en-GB" sz="800" dirty="0" err="1">
                <a:latin typeface="Verdana"/>
              </a:rPr>
              <a:t>Pharmacol</a:t>
            </a:r>
            <a:r>
              <a:rPr lang="en-GB" sz="800" dirty="0">
                <a:latin typeface="Verdana"/>
              </a:rPr>
              <a:t> </a:t>
            </a:r>
            <a:r>
              <a:rPr lang="en-GB" sz="800" dirty="0" err="1">
                <a:latin typeface="Verdana"/>
              </a:rPr>
              <a:t>Ther</a:t>
            </a:r>
            <a:r>
              <a:rPr lang="en-GB" sz="800" dirty="0">
                <a:latin typeface="Verdana"/>
              </a:rPr>
              <a:t> 2020;51:728–736.</a:t>
            </a:r>
          </a:p>
        </p:txBody>
      </p:sp>
      <p:sp>
        <p:nvSpPr>
          <p:cNvPr id="4" name="TextBox 3">
            <a:extLst>
              <a:ext uri="{FF2B5EF4-FFF2-40B4-BE49-F238E27FC236}">
                <a16:creationId xmlns:a16="http://schemas.microsoft.com/office/drawing/2014/main" id="{D6A1ABEA-7DE6-4052-BAD1-2154D3172A65}"/>
              </a:ext>
            </a:extLst>
          </p:cNvPr>
          <p:cNvSpPr txBox="1"/>
          <p:nvPr/>
        </p:nvSpPr>
        <p:spPr>
          <a:xfrm>
            <a:off x="1770938" y="2661380"/>
            <a:ext cx="8650125" cy="338554"/>
          </a:xfrm>
          <a:prstGeom prst="rect">
            <a:avLst/>
          </a:prstGeom>
          <a:noFill/>
        </p:spPr>
        <p:txBody>
          <a:bodyPr wrap="none" rtlCol="0">
            <a:spAutoFit/>
          </a:bodyPr>
          <a:lstStyle/>
          <a:p>
            <a:pPr algn="ctr"/>
            <a:r>
              <a:rPr lang="en-GB" sz="1600" b="1" dirty="0">
                <a:solidFill>
                  <a:schemeClr val="tx1">
                    <a:lumMod val="75000"/>
                    <a:lumOff val="25000"/>
                  </a:schemeClr>
                </a:solidFill>
                <a:latin typeface="Verdana" panose="020B0604030504040204" pitchFamily="34" charset="0"/>
                <a:ea typeface="Verdana" panose="020B0604030504040204" pitchFamily="34" charset="0"/>
              </a:rPr>
              <a:t>Cumulative incidence curves for incident CVD by advanced fibrosis status</a:t>
            </a:r>
            <a:endParaRPr lang="en-US" sz="1600" b="1" dirty="0">
              <a:solidFill>
                <a:schemeClr val="tx1">
                  <a:lumMod val="75000"/>
                  <a:lumOff val="25000"/>
                </a:schemeClr>
              </a:solidFill>
              <a:latin typeface="Verdana" panose="020B0604030504040204" pitchFamily="34" charset="0"/>
              <a:ea typeface="Verdana" panose="020B0604030504040204" pitchFamily="34" charset="0"/>
            </a:endParaRPr>
          </a:p>
        </p:txBody>
      </p:sp>
      <p:sp>
        <p:nvSpPr>
          <p:cNvPr id="11" name="Arrow: Right 10">
            <a:extLst>
              <a:ext uri="{FF2B5EF4-FFF2-40B4-BE49-F238E27FC236}">
                <a16:creationId xmlns:a16="http://schemas.microsoft.com/office/drawing/2014/main" id="{5D004A59-D4B6-4855-A7A5-1893C313A9F9}"/>
              </a:ext>
            </a:extLst>
          </p:cNvPr>
          <p:cNvSpPr/>
          <p:nvPr/>
        </p:nvSpPr>
        <p:spPr>
          <a:xfrm>
            <a:off x="5501048" y="1692613"/>
            <a:ext cx="1693253" cy="457200"/>
          </a:xfrm>
          <a:prstGeom prst="rightArrow">
            <a:avLst/>
          </a:prstGeom>
          <a:solidFill>
            <a:schemeClr val="accent2">
              <a:lumMod val="60000"/>
              <a:lumOff val="4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9" name="Group 8">
            <a:extLst>
              <a:ext uri="{FF2B5EF4-FFF2-40B4-BE49-F238E27FC236}">
                <a16:creationId xmlns:a16="http://schemas.microsoft.com/office/drawing/2014/main" id="{24CC0163-A515-4E9F-AEB8-FABD9ED5506F}"/>
              </a:ext>
            </a:extLst>
          </p:cNvPr>
          <p:cNvGrpSpPr/>
          <p:nvPr/>
        </p:nvGrpSpPr>
        <p:grpSpPr>
          <a:xfrm>
            <a:off x="394982" y="3189185"/>
            <a:ext cx="3747682" cy="2757564"/>
            <a:chOff x="586374" y="3391212"/>
            <a:chExt cx="3747682" cy="2757564"/>
          </a:xfrm>
        </p:grpSpPr>
        <p:grpSp>
          <p:nvGrpSpPr>
            <p:cNvPr id="10" name="Group 9">
              <a:extLst>
                <a:ext uri="{FF2B5EF4-FFF2-40B4-BE49-F238E27FC236}">
                  <a16:creationId xmlns:a16="http://schemas.microsoft.com/office/drawing/2014/main" id="{DC67B688-E48B-4D0D-80B7-756250B418F4}"/>
                </a:ext>
              </a:extLst>
            </p:cNvPr>
            <p:cNvGrpSpPr/>
            <p:nvPr/>
          </p:nvGrpSpPr>
          <p:grpSpPr>
            <a:xfrm>
              <a:off x="880036" y="3391212"/>
              <a:ext cx="3454020" cy="2185459"/>
              <a:chOff x="880036" y="3391212"/>
              <a:chExt cx="3454020" cy="2185459"/>
            </a:xfrm>
          </p:grpSpPr>
          <p:grpSp>
            <p:nvGrpSpPr>
              <p:cNvPr id="18" name="Group 17">
                <a:extLst>
                  <a:ext uri="{FF2B5EF4-FFF2-40B4-BE49-F238E27FC236}">
                    <a16:creationId xmlns:a16="http://schemas.microsoft.com/office/drawing/2014/main" id="{7FEBC895-D75A-4EFC-92A4-547D36118C0C}"/>
                  </a:ext>
                </a:extLst>
              </p:cNvPr>
              <p:cNvGrpSpPr/>
              <p:nvPr/>
            </p:nvGrpSpPr>
            <p:grpSpPr>
              <a:xfrm>
                <a:off x="880036" y="3417869"/>
                <a:ext cx="3302059" cy="2158802"/>
                <a:chOff x="880036" y="3417869"/>
                <a:chExt cx="3302059" cy="2158802"/>
              </a:xfrm>
            </p:grpSpPr>
            <p:sp>
              <p:nvSpPr>
                <p:cNvPr id="22" name="Freeform: Shape 21">
                  <a:extLst>
                    <a:ext uri="{FF2B5EF4-FFF2-40B4-BE49-F238E27FC236}">
                      <a16:creationId xmlns:a16="http://schemas.microsoft.com/office/drawing/2014/main" id="{792622DE-A154-443C-8A9E-035F6F77B22C}"/>
                    </a:ext>
                  </a:extLst>
                </p:cNvPr>
                <p:cNvSpPr/>
                <p:nvPr/>
              </p:nvSpPr>
              <p:spPr>
                <a:xfrm>
                  <a:off x="1640768" y="3655024"/>
                  <a:ext cx="2137893" cy="1470768"/>
                </a:xfrm>
                <a:custGeom>
                  <a:avLst/>
                  <a:gdLst>
                    <a:gd name="connsiteX0" fmla="*/ 0 w 2137893"/>
                    <a:gd name="connsiteY0" fmla="*/ 1470768 h 1470768"/>
                    <a:gd name="connsiteX1" fmla="*/ 110759 w 2137893"/>
                    <a:gd name="connsiteY1" fmla="*/ 1470768 h 1470768"/>
                    <a:gd name="connsiteX2" fmla="*/ 110759 w 2137893"/>
                    <a:gd name="connsiteY2" fmla="*/ 1396070 h 1470768"/>
                    <a:gd name="connsiteX3" fmla="*/ 128789 w 2137893"/>
                    <a:gd name="connsiteY3" fmla="*/ 1396070 h 1470768"/>
                    <a:gd name="connsiteX4" fmla="*/ 128789 w 2137893"/>
                    <a:gd name="connsiteY4" fmla="*/ 1321373 h 1470768"/>
                    <a:gd name="connsiteX5" fmla="*/ 368336 w 2137893"/>
                    <a:gd name="connsiteY5" fmla="*/ 1321373 h 1470768"/>
                    <a:gd name="connsiteX6" fmla="*/ 368336 w 2137893"/>
                    <a:gd name="connsiteY6" fmla="*/ 1236372 h 1470768"/>
                    <a:gd name="connsiteX7" fmla="*/ 914400 w 2137893"/>
                    <a:gd name="connsiteY7" fmla="*/ 1236372 h 1470768"/>
                    <a:gd name="connsiteX8" fmla="*/ 914400 w 2137893"/>
                    <a:gd name="connsiteY8" fmla="*/ 1128190 h 1470768"/>
                    <a:gd name="connsiteX9" fmla="*/ 973643 w 2137893"/>
                    <a:gd name="connsiteY9" fmla="*/ 1128190 h 1470768"/>
                    <a:gd name="connsiteX10" fmla="*/ 973643 w 2137893"/>
                    <a:gd name="connsiteY10" fmla="*/ 1009704 h 1470768"/>
                    <a:gd name="connsiteX11" fmla="*/ 996825 w 2137893"/>
                    <a:gd name="connsiteY11" fmla="*/ 1009704 h 1470768"/>
                    <a:gd name="connsiteX12" fmla="*/ 996825 w 2137893"/>
                    <a:gd name="connsiteY12" fmla="*/ 893794 h 1470768"/>
                    <a:gd name="connsiteX13" fmla="*/ 1035462 w 2137893"/>
                    <a:gd name="connsiteY13" fmla="*/ 893794 h 1470768"/>
                    <a:gd name="connsiteX14" fmla="*/ 1035462 w 2137893"/>
                    <a:gd name="connsiteY14" fmla="*/ 772733 h 1470768"/>
                    <a:gd name="connsiteX15" fmla="*/ 1061220 w 2137893"/>
                    <a:gd name="connsiteY15" fmla="*/ 772733 h 1470768"/>
                    <a:gd name="connsiteX16" fmla="*/ 1061220 w 2137893"/>
                    <a:gd name="connsiteY16" fmla="*/ 643944 h 1470768"/>
                    <a:gd name="connsiteX17" fmla="*/ 1388343 w 2137893"/>
                    <a:gd name="connsiteY17" fmla="*/ 643944 h 1470768"/>
                    <a:gd name="connsiteX18" fmla="*/ 1388343 w 2137893"/>
                    <a:gd name="connsiteY18" fmla="*/ 471367 h 1470768"/>
                    <a:gd name="connsiteX19" fmla="*/ 1437283 w 2137893"/>
                    <a:gd name="connsiteY19" fmla="*/ 471367 h 1470768"/>
                    <a:gd name="connsiteX20" fmla="*/ 1437283 w 2137893"/>
                    <a:gd name="connsiteY20" fmla="*/ 288487 h 1470768"/>
                    <a:gd name="connsiteX21" fmla="*/ 1661375 w 2137893"/>
                    <a:gd name="connsiteY21" fmla="*/ 288487 h 1470768"/>
                    <a:gd name="connsiteX22" fmla="*/ 1661375 w 2137893"/>
                    <a:gd name="connsiteY22" fmla="*/ 0 h 1470768"/>
                    <a:gd name="connsiteX23" fmla="*/ 2137893 w 2137893"/>
                    <a:gd name="connsiteY23" fmla="*/ 0 h 1470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37893" h="1470768">
                      <a:moveTo>
                        <a:pt x="0" y="1470768"/>
                      </a:moveTo>
                      <a:lnTo>
                        <a:pt x="110759" y="1470768"/>
                      </a:lnTo>
                      <a:lnTo>
                        <a:pt x="110759" y="1396070"/>
                      </a:lnTo>
                      <a:lnTo>
                        <a:pt x="128789" y="1396070"/>
                      </a:lnTo>
                      <a:lnTo>
                        <a:pt x="128789" y="1321373"/>
                      </a:lnTo>
                      <a:lnTo>
                        <a:pt x="368336" y="1321373"/>
                      </a:lnTo>
                      <a:lnTo>
                        <a:pt x="368336" y="1236372"/>
                      </a:lnTo>
                      <a:lnTo>
                        <a:pt x="914400" y="1236372"/>
                      </a:lnTo>
                      <a:lnTo>
                        <a:pt x="914400" y="1128190"/>
                      </a:lnTo>
                      <a:lnTo>
                        <a:pt x="973643" y="1128190"/>
                      </a:lnTo>
                      <a:lnTo>
                        <a:pt x="973643" y="1009704"/>
                      </a:lnTo>
                      <a:lnTo>
                        <a:pt x="996825" y="1009704"/>
                      </a:lnTo>
                      <a:lnTo>
                        <a:pt x="996825" y="893794"/>
                      </a:lnTo>
                      <a:lnTo>
                        <a:pt x="1035462" y="893794"/>
                      </a:lnTo>
                      <a:lnTo>
                        <a:pt x="1035462" y="772733"/>
                      </a:lnTo>
                      <a:lnTo>
                        <a:pt x="1061220" y="772733"/>
                      </a:lnTo>
                      <a:lnTo>
                        <a:pt x="1061220" y="643944"/>
                      </a:lnTo>
                      <a:lnTo>
                        <a:pt x="1388343" y="643944"/>
                      </a:lnTo>
                      <a:lnTo>
                        <a:pt x="1388343" y="471367"/>
                      </a:lnTo>
                      <a:lnTo>
                        <a:pt x="1437283" y="471367"/>
                      </a:lnTo>
                      <a:lnTo>
                        <a:pt x="1437283" y="288487"/>
                      </a:lnTo>
                      <a:lnTo>
                        <a:pt x="1661375" y="288487"/>
                      </a:lnTo>
                      <a:lnTo>
                        <a:pt x="1661375" y="0"/>
                      </a:lnTo>
                      <a:lnTo>
                        <a:pt x="2137893" y="0"/>
                      </a:lnTo>
                    </a:path>
                  </a:pathLst>
                </a:custGeom>
                <a:noFill/>
                <a:ln w="28575">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3" name="Group 22">
                  <a:extLst>
                    <a:ext uri="{FF2B5EF4-FFF2-40B4-BE49-F238E27FC236}">
                      <a16:creationId xmlns:a16="http://schemas.microsoft.com/office/drawing/2014/main" id="{196A037D-E092-4678-AC2C-4E2067B32475}"/>
                    </a:ext>
                  </a:extLst>
                </p:cNvPr>
                <p:cNvGrpSpPr/>
                <p:nvPr/>
              </p:nvGrpSpPr>
              <p:grpSpPr>
                <a:xfrm>
                  <a:off x="880036" y="3417869"/>
                  <a:ext cx="3206224" cy="2158802"/>
                  <a:chOff x="1215615" y="4322663"/>
                  <a:chExt cx="3206224" cy="2158802"/>
                </a:xfrm>
              </p:grpSpPr>
              <p:grpSp>
                <p:nvGrpSpPr>
                  <p:cNvPr id="27" name="Group 26">
                    <a:extLst>
                      <a:ext uri="{FF2B5EF4-FFF2-40B4-BE49-F238E27FC236}">
                        <a16:creationId xmlns:a16="http://schemas.microsoft.com/office/drawing/2014/main" id="{16773324-4CE2-45B7-B696-CDD82DEC3621}"/>
                      </a:ext>
                    </a:extLst>
                  </p:cNvPr>
                  <p:cNvGrpSpPr>
                    <a:grpSpLocks noChangeAspect="1"/>
                  </p:cNvGrpSpPr>
                  <p:nvPr/>
                </p:nvGrpSpPr>
                <p:grpSpPr>
                  <a:xfrm>
                    <a:off x="1215615" y="4322663"/>
                    <a:ext cx="3206224" cy="1992588"/>
                    <a:chOff x="-1346491" y="670976"/>
                    <a:chExt cx="11794552" cy="7329986"/>
                  </a:xfrm>
                </p:grpSpPr>
                <p:grpSp>
                  <p:nvGrpSpPr>
                    <p:cNvPr id="29" name="Group 28">
                      <a:extLst>
                        <a:ext uri="{FF2B5EF4-FFF2-40B4-BE49-F238E27FC236}">
                          <a16:creationId xmlns:a16="http://schemas.microsoft.com/office/drawing/2014/main" id="{5027E303-BC3E-4A7A-80F4-119D9C531D98}"/>
                        </a:ext>
                      </a:extLst>
                    </p:cNvPr>
                    <p:cNvGrpSpPr>
                      <a:grpSpLocks noChangeAspect="1"/>
                    </p:cNvGrpSpPr>
                    <p:nvPr/>
                  </p:nvGrpSpPr>
                  <p:grpSpPr>
                    <a:xfrm>
                      <a:off x="-1346491" y="670976"/>
                      <a:ext cx="11794552" cy="7329986"/>
                      <a:chOff x="501533" y="4062729"/>
                      <a:chExt cx="5834704" cy="3626109"/>
                    </a:xfrm>
                  </p:grpSpPr>
                  <p:grpSp>
                    <p:nvGrpSpPr>
                      <p:cNvPr id="31" name="Group 30">
                        <a:extLst>
                          <a:ext uri="{FF2B5EF4-FFF2-40B4-BE49-F238E27FC236}">
                            <a16:creationId xmlns:a16="http://schemas.microsoft.com/office/drawing/2014/main" id="{4423EFF0-9F5B-4BA6-8715-C5E13A31D6D3}"/>
                          </a:ext>
                        </a:extLst>
                      </p:cNvPr>
                      <p:cNvGrpSpPr/>
                      <p:nvPr/>
                    </p:nvGrpSpPr>
                    <p:grpSpPr>
                      <a:xfrm>
                        <a:off x="1321821" y="4062729"/>
                        <a:ext cx="355893" cy="3264116"/>
                        <a:chOff x="720546" y="4297543"/>
                        <a:chExt cx="203710" cy="1868357"/>
                      </a:xfrm>
                    </p:grpSpPr>
                    <p:sp>
                      <p:nvSpPr>
                        <p:cNvPr id="53" name="Rectangle 21">
                          <a:extLst>
                            <a:ext uri="{FF2B5EF4-FFF2-40B4-BE49-F238E27FC236}">
                              <a16:creationId xmlns:a16="http://schemas.microsoft.com/office/drawing/2014/main" id="{FCF5E240-D641-4776-A793-6A482723A7AF}"/>
                            </a:ext>
                          </a:extLst>
                        </p:cNvPr>
                        <p:cNvSpPr>
                          <a:spLocks noChangeArrowheads="1"/>
                        </p:cNvSpPr>
                        <p:nvPr/>
                      </p:nvSpPr>
                      <p:spPr bwMode="auto">
                        <a:xfrm>
                          <a:off x="822399" y="5992781"/>
                          <a:ext cx="101856"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54" name="Rectangle 23">
                          <a:extLst>
                            <a:ext uri="{FF2B5EF4-FFF2-40B4-BE49-F238E27FC236}">
                              <a16:creationId xmlns:a16="http://schemas.microsoft.com/office/drawing/2014/main" id="{55253ECE-FF9B-4B9A-B532-460D8501D5A1}"/>
                            </a:ext>
                          </a:extLst>
                        </p:cNvPr>
                        <p:cNvSpPr>
                          <a:spLocks noChangeArrowheads="1"/>
                        </p:cNvSpPr>
                        <p:nvPr/>
                      </p:nvSpPr>
                      <p:spPr bwMode="auto">
                        <a:xfrm>
                          <a:off x="720546" y="5576500"/>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55" name="Rectangle 24">
                          <a:extLst>
                            <a:ext uri="{FF2B5EF4-FFF2-40B4-BE49-F238E27FC236}">
                              <a16:creationId xmlns:a16="http://schemas.microsoft.com/office/drawing/2014/main" id="{054B6E5B-F26A-4DE4-88E6-BA5EB6D028BC}"/>
                            </a:ext>
                          </a:extLst>
                        </p:cNvPr>
                        <p:cNvSpPr>
                          <a:spLocks noChangeArrowheads="1"/>
                        </p:cNvSpPr>
                        <p:nvPr/>
                      </p:nvSpPr>
                      <p:spPr bwMode="auto">
                        <a:xfrm>
                          <a:off x="720546" y="5140355"/>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56" name="Rectangle 25">
                          <a:extLst>
                            <a:ext uri="{FF2B5EF4-FFF2-40B4-BE49-F238E27FC236}">
                              <a16:creationId xmlns:a16="http://schemas.microsoft.com/office/drawing/2014/main" id="{3B0F4580-D93F-42B8-83A3-096E07F8FD17}"/>
                            </a:ext>
                          </a:extLst>
                        </p:cNvPr>
                        <p:cNvSpPr>
                          <a:spLocks noChangeArrowheads="1"/>
                        </p:cNvSpPr>
                        <p:nvPr/>
                      </p:nvSpPr>
                      <p:spPr bwMode="auto">
                        <a:xfrm>
                          <a:off x="720546" y="4714893"/>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30</a:t>
                          </a:r>
                        </a:p>
                      </p:txBody>
                    </p:sp>
                    <p:sp>
                      <p:nvSpPr>
                        <p:cNvPr id="57" name="Rectangle 26">
                          <a:extLst>
                            <a:ext uri="{FF2B5EF4-FFF2-40B4-BE49-F238E27FC236}">
                              <a16:creationId xmlns:a16="http://schemas.microsoft.com/office/drawing/2014/main" id="{B0D4840B-8909-43FA-AD8D-EAE87E24BDDB}"/>
                            </a:ext>
                          </a:extLst>
                        </p:cNvPr>
                        <p:cNvSpPr>
                          <a:spLocks noChangeArrowheads="1"/>
                        </p:cNvSpPr>
                        <p:nvPr/>
                      </p:nvSpPr>
                      <p:spPr bwMode="auto">
                        <a:xfrm>
                          <a:off x="720546" y="4297543"/>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grpSp>
                  <p:sp>
                    <p:nvSpPr>
                      <p:cNvPr id="32" name="Rectangle 32">
                        <a:extLst>
                          <a:ext uri="{FF2B5EF4-FFF2-40B4-BE49-F238E27FC236}">
                            <a16:creationId xmlns:a16="http://schemas.microsoft.com/office/drawing/2014/main" id="{7B4EC7FC-A456-45DF-BA3E-0AB4DB204D59}"/>
                          </a:ext>
                        </a:extLst>
                      </p:cNvPr>
                      <p:cNvSpPr>
                        <a:spLocks noChangeArrowheads="1"/>
                      </p:cNvSpPr>
                      <p:nvPr/>
                    </p:nvSpPr>
                    <p:spPr bwMode="auto">
                      <a:xfrm rot="16200000">
                        <a:off x="-702815" y="5342283"/>
                        <a:ext cx="3013598" cy="6049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Cumulative incidence of CVD (%)</a:t>
                        </a:r>
                      </a:p>
                    </p:txBody>
                  </p:sp>
                  <p:grpSp>
                    <p:nvGrpSpPr>
                      <p:cNvPr id="33" name="Group 32">
                        <a:extLst>
                          <a:ext uri="{FF2B5EF4-FFF2-40B4-BE49-F238E27FC236}">
                            <a16:creationId xmlns:a16="http://schemas.microsoft.com/office/drawing/2014/main" id="{FBE4BD77-13A1-4C8D-BE8B-0AA7000610E1}"/>
                          </a:ext>
                        </a:extLst>
                      </p:cNvPr>
                      <p:cNvGrpSpPr/>
                      <p:nvPr/>
                    </p:nvGrpSpPr>
                    <p:grpSpPr>
                      <a:xfrm>
                        <a:off x="1738165" y="4196379"/>
                        <a:ext cx="125788" cy="2977795"/>
                        <a:chOff x="952500" y="4374046"/>
                        <a:chExt cx="71999" cy="1704470"/>
                      </a:xfrm>
                    </p:grpSpPr>
                    <p:sp>
                      <p:nvSpPr>
                        <p:cNvPr id="48" name="Line 53">
                          <a:extLst>
                            <a:ext uri="{FF2B5EF4-FFF2-40B4-BE49-F238E27FC236}">
                              <a16:creationId xmlns:a16="http://schemas.microsoft.com/office/drawing/2014/main" id="{D323646E-CAEF-44ED-8AED-AC7826331014}"/>
                            </a:ext>
                          </a:extLst>
                        </p:cNvPr>
                        <p:cNvSpPr>
                          <a:spLocks noChangeShapeType="1"/>
                        </p:cNvSpPr>
                        <p:nvPr/>
                      </p:nvSpPr>
                      <p:spPr bwMode="auto">
                        <a:xfrm flipH="1">
                          <a:off x="952500" y="6078516"/>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9" name="Line 54">
                          <a:extLst>
                            <a:ext uri="{FF2B5EF4-FFF2-40B4-BE49-F238E27FC236}">
                              <a16:creationId xmlns:a16="http://schemas.microsoft.com/office/drawing/2014/main" id="{9D92C421-955B-4DC4-B3E4-69590C3A0635}"/>
                            </a:ext>
                          </a:extLst>
                        </p:cNvPr>
                        <p:cNvSpPr>
                          <a:spLocks noChangeShapeType="1"/>
                        </p:cNvSpPr>
                        <p:nvPr/>
                      </p:nvSpPr>
                      <p:spPr bwMode="auto">
                        <a:xfrm flipH="1">
                          <a:off x="952500" y="5655318"/>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0" name="Line 55">
                          <a:extLst>
                            <a:ext uri="{FF2B5EF4-FFF2-40B4-BE49-F238E27FC236}">
                              <a16:creationId xmlns:a16="http://schemas.microsoft.com/office/drawing/2014/main" id="{63182857-F37B-439D-8165-2D407EBCC8A8}"/>
                            </a:ext>
                          </a:extLst>
                        </p:cNvPr>
                        <p:cNvSpPr>
                          <a:spLocks noChangeShapeType="1"/>
                        </p:cNvSpPr>
                        <p:nvPr/>
                      </p:nvSpPr>
                      <p:spPr bwMode="auto">
                        <a:xfrm flipH="1">
                          <a:off x="952500" y="5224412"/>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1" name="Line 56">
                          <a:extLst>
                            <a:ext uri="{FF2B5EF4-FFF2-40B4-BE49-F238E27FC236}">
                              <a16:creationId xmlns:a16="http://schemas.microsoft.com/office/drawing/2014/main" id="{B32AD34B-E8F3-4E9F-A0B8-D4F97A999417}"/>
                            </a:ext>
                          </a:extLst>
                        </p:cNvPr>
                        <p:cNvSpPr>
                          <a:spLocks noChangeShapeType="1"/>
                        </p:cNvSpPr>
                        <p:nvPr/>
                      </p:nvSpPr>
                      <p:spPr bwMode="auto">
                        <a:xfrm flipH="1">
                          <a:off x="952500" y="4799267"/>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52" name="Line 57">
                          <a:extLst>
                            <a:ext uri="{FF2B5EF4-FFF2-40B4-BE49-F238E27FC236}">
                              <a16:creationId xmlns:a16="http://schemas.microsoft.com/office/drawing/2014/main" id="{F75CD509-D8E1-493A-8C0D-80CAE77D352E}"/>
                            </a:ext>
                          </a:extLst>
                        </p:cNvPr>
                        <p:cNvSpPr>
                          <a:spLocks noChangeShapeType="1"/>
                        </p:cNvSpPr>
                        <p:nvPr/>
                      </p:nvSpPr>
                      <p:spPr bwMode="auto">
                        <a:xfrm flipH="1">
                          <a:off x="952500" y="4374046"/>
                          <a:ext cx="7135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34" name="Line 5">
                        <a:extLst>
                          <a:ext uri="{FF2B5EF4-FFF2-40B4-BE49-F238E27FC236}">
                            <a16:creationId xmlns:a16="http://schemas.microsoft.com/office/drawing/2014/main" id="{D8401AA6-4ECD-4703-99FE-CE200D6D479E}"/>
                          </a:ext>
                        </a:extLst>
                      </p:cNvPr>
                      <p:cNvSpPr>
                        <a:spLocks noChangeShapeType="1"/>
                      </p:cNvSpPr>
                      <p:nvPr/>
                    </p:nvSpPr>
                    <p:spPr bwMode="auto">
                      <a:xfrm>
                        <a:off x="1815843" y="7176963"/>
                        <a:ext cx="4520394"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35" name="Group 34">
                        <a:extLst>
                          <a:ext uri="{FF2B5EF4-FFF2-40B4-BE49-F238E27FC236}">
                            <a16:creationId xmlns:a16="http://schemas.microsoft.com/office/drawing/2014/main" id="{2BE3A590-CCDE-469D-9B57-9D5D20B941AF}"/>
                          </a:ext>
                        </a:extLst>
                      </p:cNvPr>
                      <p:cNvGrpSpPr/>
                      <p:nvPr/>
                    </p:nvGrpSpPr>
                    <p:grpSpPr>
                      <a:xfrm>
                        <a:off x="1779156" y="7370747"/>
                        <a:ext cx="3746432" cy="318091"/>
                        <a:chOff x="982326" y="6191159"/>
                        <a:chExt cx="2144427" cy="182077"/>
                      </a:xfrm>
                    </p:grpSpPr>
                    <p:sp>
                      <p:nvSpPr>
                        <p:cNvPr id="43" name="Rectangle 27">
                          <a:extLst>
                            <a:ext uri="{FF2B5EF4-FFF2-40B4-BE49-F238E27FC236}">
                              <a16:creationId xmlns:a16="http://schemas.microsoft.com/office/drawing/2014/main" id="{535E75DC-44EF-4AE7-8412-AE24E17D92ED}"/>
                            </a:ext>
                          </a:extLst>
                        </p:cNvPr>
                        <p:cNvSpPr>
                          <a:spLocks noChangeArrowheads="1"/>
                        </p:cNvSpPr>
                        <p:nvPr/>
                      </p:nvSpPr>
                      <p:spPr bwMode="auto">
                        <a:xfrm>
                          <a:off x="982326" y="6191159"/>
                          <a:ext cx="101855"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44" name="Rectangle 28">
                          <a:extLst>
                            <a:ext uri="{FF2B5EF4-FFF2-40B4-BE49-F238E27FC236}">
                              <a16:creationId xmlns:a16="http://schemas.microsoft.com/office/drawing/2014/main" id="{91DEB140-A1BC-42E5-ADE5-F9DB4EA423CE}"/>
                            </a:ext>
                          </a:extLst>
                        </p:cNvPr>
                        <p:cNvSpPr>
                          <a:spLocks noChangeArrowheads="1"/>
                        </p:cNvSpPr>
                        <p:nvPr/>
                      </p:nvSpPr>
                      <p:spPr bwMode="auto">
                        <a:xfrm>
                          <a:off x="1915855" y="6200117"/>
                          <a:ext cx="28800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a:t>
                          </a:r>
                        </a:p>
                      </p:txBody>
                    </p:sp>
                    <p:sp>
                      <p:nvSpPr>
                        <p:cNvPr id="45" name="Rectangle 44">
                          <a:extLst>
                            <a:ext uri="{FF2B5EF4-FFF2-40B4-BE49-F238E27FC236}">
                              <a16:creationId xmlns:a16="http://schemas.microsoft.com/office/drawing/2014/main" id="{2BADFED8-930C-42F1-8695-2AA6E65DC024}"/>
                            </a:ext>
                          </a:extLst>
                        </p:cNvPr>
                        <p:cNvSpPr>
                          <a:spLocks noChangeArrowheads="1"/>
                        </p:cNvSpPr>
                        <p:nvPr/>
                      </p:nvSpPr>
                      <p:spPr bwMode="auto">
                        <a:xfrm>
                          <a:off x="2512938" y="6200088"/>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a:t>
                          </a:r>
                        </a:p>
                      </p:txBody>
                    </p:sp>
                    <p:sp>
                      <p:nvSpPr>
                        <p:cNvPr id="46" name="Rectangle 28">
                          <a:extLst>
                            <a:ext uri="{FF2B5EF4-FFF2-40B4-BE49-F238E27FC236}">
                              <a16:creationId xmlns:a16="http://schemas.microsoft.com/office/drawing/2014/main" id="{EB1CC4C0-AEF4-405E-9E0F-A751CF481659}"/>
                            </a:ext>
                          </a:extLst>
                        </p:cNvPr>
                        <p:cNvSpPr>
                          <a:spLocks noChangeArrowheads="1"/>
                        </p:cNvSpPr>
                        <p:nvPr/>
                      </p:nvSpPr>
                      <p:spPr bwMode="auto">
                        <a:xfrm>
                          <a:off x="1496919" y="6191201"/>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a:t>
                          </a:r>
                        </a:p>
                      </p:txBody>
                    </p:sp>
                    <p:sp>
                      <p:nvSpPr>
                        <p:cNvPr id="47" name="Rectangle 30">
                          <a:extLst>
                            <a:ext uri="{FF2B5EF4-FFF2-40B4-BE49-F238E27FC236}">
                              <a16:creationId xmlns:a16="http://schemas.microsoft.com/office/drawing/2014/main" id="{A46BBE6D-C480-4793-8A63-CEA06D6BD183}"/>
                            </a:ext>
                          </a:extLst>
                        </p:cNvPr>
                        <p:cNvSpPr>
                          <a:spLocks noChangeArrowheads="1"/>
                        </p:cNvSpPr>
                        <p:nvPr/>
                      </p:nvSpPr>
                      <p:spPr bwMode="auto">
                        <a:xfrm>
                          <a:off x="3024898" y="6200003"/>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a:t>
                          </a:r>
                        </a:p>
                      </p:txBody>
                    </p:sp>
                  </p:grpSp>
                  <p:grpSp>
                    <p:nvGrpSpPr>
                      <p:cNvPr id="36" name="Group 35">
                        <a:extLst>
                          <a:ext uri="{FF2B5EF4-FFF2-40B4-BE49-F238E27FC236}">
                            <a16:creationId xmlns:a16="http://schemas.microsoft.com/office/drawing/2014/main" id="{F641323A-0C16-4F54-9C00-E47C511747BB}"/>
                          </a:ext>
                        </a:extLst>
                      </p:cNvPr>
                      <p:cNvGrpSpPr/>
                      <p:nvPr/>
                    </p:nvGrpSpPr>
                    <p:grpSpPr>
                      <a:xfrm>
                        <a:off x="1871284" y="7184890"/>
                        <a:ext cx="3569218" cy="126148"/>
                        <a:chOff x="1035059" y="6084805"/>
                        <a:chExt cx="2042992" cy="72208"/>
                      </a:xfrm>
                    </p:grpSpPr>
                    <p:sp>
                      <p:nvSpPr>
                        <p:cNvPr id="38" name="Line 2">
                          <a:extLst>
                            <a:ext uri="{FF2B5EF4-FFF2-40B4-BE49-F238E27FC236}">
                              <a16:creationId xmlns:a16="http://schemas.microsoft.com/office/drawing/2014/main" id="{281A8939-3B60-486A-94C1-5010C7DEA3EA}"/>
                            </a:ext>
                          </a:extLst>
                        </p:cNvPr>
                        <p:cNvSpPr>
                          <a:spLocks noChangeShapeType="1"/>
                        </p:cNvSpPr>
                        <p:nvPr/>
                      </p:nvSpPr>
                      <p:spPr bwMode="auto">
                        <a:xfrm rot="5400000" flipH="1">
                          <a:off x="999059" y="612087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39" name="Line 2">
                          <a:extLst>
                            <a:ext uri="{FF2B5EF4-FFF2-40B4-BE49-F238E27FC236}">
                              <a16:creationId xmlns:a16="http://schemas.microsoft.com/office/drawing/2014/main" id="{778372F0-6932-4851-9E9B-F9CD06DFFFEF}"/>
                            </a:ext>
                          </a:extLst>
                        </p:cNvPr>
                        <p:cNvSpPr>
                          <a:spLocks noChangeShapeType="1"/>
                        </p:cNvSpPr>
                        <p:nvPr/>
                      </p:nvSpPr>
                      <p:spPr bwMode="auto">
                        <a:xfrm rot="5400000" flipH="1">
                          <a:off x="1508436" y="6120806"/>
                          <a:ext cx="72001"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0" name="Line 2">
                          <a:extLst>
                            <a:ext uri="{FF2B5EF4-FFF2-40B4-BE49-F238E27FC236}">
                              <a16:creationId xmlns:a16="http://schemas.microsoft.com/office/drawing/2014/main" id="{0318AF12-3AFD-4423-BF72-6DC8C1C19ADD}"/>
                            </a:ext>
                          </a:extLst>
                        </p:cNvPr>
                        <p:cNvSpPr>
                          <a:spLocks noChangeShapeType="1"/>
                        </p:cNvSpPr>
                        <p:nvPr/>
                      </p:nvSpPr>
                      <p:spPr bwMode="auto">
                        <a:xfrm rot="5400000" flipH="1">
                          <a:off x="2020549" y="61208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1" name="Line 2">
                          <a:extLst>
                            <a:ext uri="{FF2B5EF4-FFF2-40B4-BE49-F238E27FC236}">
                              <a16:creationId xmlns:a16="http://schemas.microsoft.com/office/drawing/2014/main" id="{9FF9B4FA-90A1-4821-BCD4-0A7DB9E3DD64}"/>
                            </a:ext>
                          </a:extLst>
                        </p:cNvPr>
                        <p:cNvSpPr>
                          <a:spLocks noChangeShapeType="1"/>
                        </p:cNvSpPr>
                        <p:nvPr/>
                      </p:nvSpPr>
                      <p:spPr bwMode="auto">
                        <a:xfrm rot="5400000" flipH="1">
                          <a:off x="2532614" y="61210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42" name="Line 2">
                          <a:extLst>
                            <a:ext uri="{FF2B5EF4-FFF2-40B4-BE49-F238E27FC236}">
                              <a16:creationId xmlns:a16="http://schemas.microsoft.com/office/drawing/2014/main" id="{0DA1598C-6A2E-42BE-91E4-DAC78776F467}"/>
                            </a:ext>
                          </a:extLst>
                        </p:cNvPr>
                        <p:cNvSpPr>
                          <a:spLocks noChangeShapeType="1"/>
                        </p:cNvSpPr>
                        <p:nvPr/>
                      </p:nvSpPr>
                      <p:spPr bwMode="auto">
                        <a:xfrm rot="5400000" flipH="1">
                          <a:off x="3042051" y="612099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37" name="Line 4">
                        <a:extLst>
                          <a:ext uri="{FF2B5EF4-FFF2-40B4-BE49-F238E27FC236}">
                            <a16:creationId xmlns:a16="http://schemas.microsoft.com/office/drawing/2014/main" id="{59BBC008-7D96-46B6-ACDF-0845866BE969}"/>
                          </a:ext>
                        </a:extLst>
                      </p:cNvPr>
                      <p:cNvSpPr>
                        <a:spLocks noChangeShapeType="1"/>
                      </p:cNvSpPr>
                      <p:nvPr/>
                    </p:nvSpPr>
                    <p:spPr bwMode="auto">
                      <a:xfrm>
                        <a:off x="1871271" y="4199729"/>
                        <a:ext cx="0" cy="301359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30" name="Rectangle 29">
                      <a:extLst>
                        <a:ext uri="{FF2B5EF4-FFF2-40B4-BE49-F238E27FC236}">
                          <a16:creationId xmlns:a16="http://schemas.microsoft.com/office/drawing/2014/main" id="{E5A0AC4B-B52F-4579-8358-104F0B4B0D85}"/>
                        </a:ext>
                      </a:extLst>
                    </p:cNvPr>
                    <p:cNvSpPr/>
                    <p:nvPr/>
                  </p:nvSpPr>
                  <p:spPr>
                    <a:xfrm>
                      <a:off x="6373506" y="1223587"/>
                      <a:ext cx="209267" cy="98069"/>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28" name="Rectangle 32">
                    <a:extLst>
                      <a:ext uri="{FF2B5EF4-FFF2-40B4-BE49-F238E27FC236}">
                        <a16:creationId xmlns:a16="http://schemas.microsoft.com/office/drawing/2014/main" id="{9246E8DB-FD47-4C52-AFB3-AE8BF2BAEF1E}"/>
                      </a:ext>
                    </a:extLst>
                  </p:cNvPr>
                  <p:cNvSpPr>
                    <a:spLocks noChangeArrowheads="1"/>
                  </p:cNvSpPr>
                  <p:nvPr/>
                </p:nvSpPr>
                <p:spPr bwMode="auto">
                  <a:xfrm>
                    <a:off x="1976273" y="6315266"/>
                    <a:ext cx="2443177"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sp>
              <p:nvSpPr>
                <p:cNvPr id="24" name="Rectangle 30">
                  <a:extLst>
                    <a:ext uri="{FF2B5EF4-FFF2-40B4-BE49-F238E27FC236}">
                      <a16:creationId xmlns:a16="http://schemas.microsoft.com/office/drawing/2014/main" id="{7FC218AD-D27E-4986-8DF3-323545D076BE}"/>
                    </a:ext>
                  </a:extLst>
                </p:cNvPr>
                <p:cNvSpPr>
                  <a:spLocks noChangeArrowheads="1"/>
                </p:cNvSpPr>
                <p:nvPr/>
              </p:nvSpPr>
              <p:spPr bwMode="auto">
                <a:xfrm>
                  <a:off x="3986529" y="5245200"/>
                  <a:ext cx="195566"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25" name="Line 2">
                  <a:extLst>
                    <a:ext uri="{FF2B5EF4-FFF2-40B4-BE49-F238E27FC236}">
                      <a16:creationId xmlns:a16="http://schemas.microsoft.com/office/drawing/2014/main" id="{DEC03BF4-73B0-4D7D-AAF1-69E8496083E1}"/>
                    </a:ext>
                  </a:extLst>
                </p:cNvPr>
                <p:cNvSpPr>
                  <a:spLocks noChangeShapeType="1"/>
                </p:cNvSpPr>
                <p:nvPr/>
              </p:nvSpPr>
              <p:spPr bwMode="auto">
                <a:xfrm rot="5400000" flipH="1">
                  <a:off x="4049312" y="5169600"/>
                  <a:ext cx="6912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26" name="Freeform: Shape 25">
                  <a:extLst>
                    <a:ext uri="{FF2B5EF4-FFF2-40B4-BE49-F238E27FC236}">
                      <a16:creationId xmlns:a16="http://schemas.microsoft.com/office/drawing/2014/main" id="{477B0535-A412-4FF2-A932-3C16B6CFB3BA}"/>
                    </a:ext>
                  </a:extLst>
                </p:cNvPr>
                <p:cNvSpPr/>
                <p:nvPr/>
              </p:nvSpPr>
              <p:spPr>
                <a:xfrm>
                  <a:off x="1630465" y="4703365"/>
                  <a:ext cx="1836528" cy="425002"/>
                </a:xfrm>
                <a:custGeom>
                  <a:avLst/>
                  <a:gdLst>
                    <a:gd name="connsiteX0" fmla="*/ 0 w 1836528"/>
                    <a:gd name="connsiteY0" fmla="*/ 425002 h 425002"/>
                    <a:gd name="connsiteX1" fmla="*/ 141668 w 1836528"/>
                    <a:gd name="connsiteY1" fmla="*/ 425002 h 425002"/>
                    <a:gd name="connsiteX2" fmla="*/ 141668 w 1836528"/>
                    <a:gd name="connsiteY2" fmla="*/ 406972 h 425002"/>
                    <a:gd name="connsiteX3" fmla="*/ 221517 w 1836528"/>
                    <a:gd name="connsiteY3" fmla="*/ 406972 h 425002"/>
                    <a:gd name="connsiteX4" fmla="*/ 221517 w 1836528"/>
                    <a:gd name="connsiteY4" fmla="*/ 388941 h 425002"/>
                    <a:gd name="connsiteX5" fmla="*/ 244699 w 1836528"/>
                    <a:gd name="connsiteY5" fmla="*/ 388941 h 425002"/>
                    <a:gd name="connsiteX6" fmla="*/ 244699 w 1836528"/>
                    <a:gd name="connsiteY6" fmla="*/ 370911 h 425002"/>
                    <a:gd name="connsiteX7" fmla="*/ 458488 w 1836528"/>
                    <a:gd name="connsiteY7" fmla="*/ 370911 h 425002"/>
                    <a:gd name="connsiteX8" fmla="*/ 458488 w 1836528"/>
                    <a:gd name="connsiteY8" fmla="*/ 347729 h 425002"/>
                    <a:gd name="connsiteX9" fmla="*/ 504852 w 1836528"/>
                    <a:gd name="connsiteY9" fmla="*/ 347729 h 425002"/>
                    <a:gd name="connsiteX10" fmla="*/ 504852 w 1836528"/>
                    <a:gd name="connsiteY10" fmla="*/ 329699 h 425002"/>
                    <a:gd name="connsiteX11" fmla="*/ 535761 w 1836528"/>
                    <a:gd name="connsiteY11" fmla="*/ 329699 h 425002"/>
                    <a:gd name="connsiteX12" fmla="*/ 535761 w 1836528"/>
                    <a:gd name="connsiteY12" fmla="*/ 306517 h 425002"/>
                    <a:gd name="connsiteX13" fmla="*/ 672278 w 1836528"/>
                    <a:gd name="connsiteY13" fmla="*/ 306517 h 425002"/>
                    <a:gd name="connsiteX14" fmla="*/ 672278 w 1836528"/>
                    <a:gd name="connsiteY14" fmla="*/ 283335 h 425002"/>
                    <a:gd name="connsiteX15" fmla="*/ 718641 w 1836528"/>
                    <a:gd name="connsiteY15" fmla="*/ 283335 h 425002"/>
                    <a:gd name="connsiteX16" fmla="*/ 718641 w 1836528"/>
                    <a:gd name="connsiteY16" fmla="*/ 252425 h 425002"/>
                    <a:gd name="connsiteX17" fmla="*/ 875764 w 1836528"/>
                    <a:gd name="connsiteY17" fmla="*/ 252425 h 425002"/>
                    <a:gd name="connsiteX18" fmla="*/ 875764 w 1836528"/>
                    <a:gd name="connsiteY18" fmla="*/ 231819 h 425002"/>
                    <a:gd name="connsiteX19" fmla="*/ 927279 w 1836528"/>
                    <a:gd name="connsiteY19" fmla="*/ 231819 h 425002"/>
                    <a:gd name="connsiteX20" fmla="*/ 927279 w 1836528"/>
                    <a:gd name="connsiteY20" fmla="*/ 167425 h 425002"/>
                    <a:gd name="connsiteX21" fmla="*/ 1238948 w 1836528"/>
                    <a:gd name="connsiteY21" fmla="*/ 167425 h 425002"/>
                    <a:gd name="connsiteX22" fmla="*/ 1238948 w 1836528"/>
                    <a:gd name="connsiteY22" fmla="*/ 136516 h 425002"/>
                    <a:gd name="connsiteX23" fmla="*/ 1290463 w 1836528"/>
                    <a:gd name="connsiteY23" fmla="*/ 136516 h 425002"/>
                    <a:gd name="connsiteX24" fmla="*/ 1290463 w 1836528"/>
                    <a:gd name="connsiteY24" fmla="*/ 105606 h 425002"/>
                    <a:gd name="connsiteX25" fmla="*/ 1398646 w 1836528"/>
                    <a:gd name="connsiteY25" fmla="*/ 105606 h 425002"/>
                    <a:gd name="connsiteX26" fmla="*/ 1398646 w 1836528"/>
                    <a:gd name="connsiteY26" fmla="*/ 64394 h 425002"/>
                    <a:gd name="connsiteX27" fmla="*/ 1676830 w 1836528"/>
                    <a:gd name="connsiteY27" fmla="*/ 64394 h 425002"/>
                    <a:gd name="connsiteX28" fmla="*/ 1676830 w 1836528"/>
                    <a:gd name="connsiteY28" fmla="*/ 0 h 425002"/>
                    <a:gd name="connsiteX29" fmla="*/ 1836528 w 1836528"/>
                    <a:gd name="connsiteY29" fmla="*/ 0 h 425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836528" h="425002">
                      <a:moveTo>
                        <a:pt x="0" y="425002"/>
                      </a:moveTo>
                      <a:lnTo>
                        <a:pt x="141668" y="425002"/>
                      </a:lnTo>
                      <a:lnTo>
                        <a:pt x="141668" y="406972"/>
                      </a:lnTo>
                      <a:lnTo>
                        <a:pt x="221517" y="406972"/>
                      </a:lnTo>
                      <a:lnTo>
                        <a:pt x="221517" y="388941"/>
                      </a:lnTo>
                      <a:lnTo>
                        <a:pt x="244699" y="388941"/>
                      </a:lnTo>
                      <a:lnTo>
                        <a:pt x="244699" y="370911"/>
                      </a:lnTo>
                      <a:lnTo>
                        <a:pt x="458488" y="370911"/>
                      </a:lnTo>
                      <a:lnTo>
                        <a:pt x="458488" y="347729"/>
                      </a:lnTo>
                      <a:lnTo>
                        <a:pt x="504852" y="347729"/>
                      </a:lnTo>
                      <a:lnTo>
                        <a:pt x="504852" y="329699"/>
                      </a:lnTo>
                      <a:lnTo>
                        <a:pt x="535761" y="329699"/>
                      </a:lnTo>
                      <a:lnTo>
                        <a:pt x="535761" y="306517"/>
                      </a:lnTo>
                      <a:lnTo>
                        <a:pt x="672278" y="306517"/>
                      </a:lnTo>
                      <a:lnTo>
                        <a:pt x="672278" y="283335"/>
                      </a:lnTo>
                      <a:lnTo>
                        <a:pt x="718641" y="283335"/>
                      </a:lnTo>
                      <a:lnTo>
                        <a:pt x="718641" y="252425"/>
                      </a:lnTo>
                      <a:lnTo>
                        <a:pt x="875764" y="252425"/>
                      </a:lnTo>
                      <a:lnTo>
                        <a:pt x="875764" y="231819"/>
                      </a:lnTo>
                      <a:lnTo>
                        <a:pt x="927279" y="231819"/>
                      </a:lnTo>
                      <a:lnTo>
                        <a:pt x="927279" y="167425"/>
                      </a:lnTo>
                      <a:lnTo>
                        <a:pt x="1238948" y="167425"/>
                      </a:lnTo>
                      <a:lnTo>
                        <a:pt x="1238948" y="136516"/>
                      </a:lnTo>
                      <a:lnTo>
                        <a:pt x="1290463" y="136516"/>
                      </a:lnTo>
                      <a:lnTo>
                        <a:pt x="1290463" y="105606"/>
                      </a:lnTo>
                      <a:lnTo>
                        <a:pt x="1398646" y="105606"/>
                      </a:lnTo>
                      <a:lnTo>
                        <a:pt x="1398646" y="64394"/>
                      </a:lnTo>
                      <a:lnTo>
                        <a:pt x="1676830" y="64394"/>
                      </a:lnTo>
                      <a:lnTo>
                        <a:pt x="1676830" y="0"/>
                      </a:lnTo>
                      <a:lnTo>
                        <a:pt x="1836528" y="0"/>
                      </a:lnTo>
                    </a:path>
                  </a:pathLst>
                </a:cu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TextBox 18">
                <a:extLst>
                  <a:ext uri="{FF2B5EF4-FFF2-40B4-BE49-F238E27FC236}">
                    <a16:creationId xmlns:a16="http://schemas.microsoft.com/office/drawing/2014/main" id="{CE2A25F9-7037-4315-8E1D-68F26BBB9E64}"/>
                  </a:ext>
                </a:extLst>
              </p:cNvPr>
              <p:cNvSpPr txBox="1"/>
              <p:nvPr/>
            </p:nvSpPr>
            <p:spPr>
              <a:xfrm>
                <a:off x="2750056" y="3391212"/>
                <a:ext cx="1584000" cy="261610"/>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Advanced fibrosis</a:t>
                </a:r>
              </a:p>
            </p:txBody>
          </p:sp>
          <p:sp>
            <p:nvSpPr>
              <p:cNvPr id="20" name="TextBox 19">
                <a:extLst>
                  <a:ext uri="{FF2B5EF4-FFF2-40B4-BE49-F238E27FC236}">
                    <a16:creationId xmlns:a16="http://schemas.microsoft.com/office/drawing/2014/main" id="{9C29DC96-E706-4116-A1E7-2B64413C65A4}"/>
                  </a:ext>
                </a:extLst>
              </p:cNvPr>
              <p:cNvSpPr txBox="1"/>
              <p:nvPr/>
            </p:nvSpPr>
            <p:spPr>
              <a:xfrm>
                <a:off x="2974419" y="4731744"/>
                <a:ext cx="1296000" cy="430887"/>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No advanced </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fibrosis</a:t>
                </a:r>
              </a:p>
            </p:txBody>
          </p:sp>
          <p:sp>
            <p:nvSpPr>
              <p:cNvPr id="21" name="TextBox 20">
                <a:extLst>
                  <a:ext uri="{FF2B5EF4-FFF2-40B4-BE49-F238E27FC236}">
                    <a16:creationId xmlns:a16="http://schemas.microsoft.com/office/drawing/2014/main" id="{50AECC8C-93FC-42DD-8860-4B1A20FD4AC0}"/>
                  </a:ext>
                </a:extLst>
              </p:cNvPr>
              <p:cNvSpPr txBox="1"/>
              <p:nvPr/>
            </p:nvSpPr>
            <p:spPr>
              <a:xfrm>
                <a:off x="1624879" y="3413997"/>
                <a:ext cx="864000" cy="276999"/>
              </a:xfrm>
              <a:prstGeom prst="rect">
                <a:avLst/>
              </a:prstGeom>
              <a:noFill/>
            </p:spPr>
            <p:txBody>
              <a:bodyPr wrap="square" rtlCol="0">
                <a:spAutoFit/>
              </a:bodyPr>
              <a:lstStyle/>
              <a:p>
                <a:r>
                  <a:rPr lang="en-GB" sz="1200" dirty="0">
                    <a:solidFill>
                      <a:schemeClr val="tx1">
                        <a:lumMod val="75000"/>
                        <a:lumOff val="25000"/>
                      </a:schemeClr>
                    </a:solidFill>
                    <a:latin typeface="Verdana" panose="020B0604030504040204" pitchFamily="34" charset="0"/>
                    <a:ea typeface="Verdana" panose="020B0604030504040204" pitchFamily="34" charset="0"/>
                  </a:rPr>
                  <a:t>p=0.004</a:t>
                </a:r>
              </a:p>
            </p:txBody>
          </p:sp>
        </p:grpSp>
        <p:grpSp>
          <p:nvGrpSpPr>
            <p:cNvPr id="12" name="Group 11">
              <a:extLst>
                <a:ext uri="{FF2B5EF4-FFF2-40B4-BE49-F238E27FC236}">
                  <a16:creationId xmlns:a16="http://schemas.microsoft.com/office/drawing/2014/main" id="{7462F783-742F-4F16-92EB-63EF5587E5F6}"/>
                </a:ext>
              </a:extLst>
            </p:cNvPr>
            <p:cNvGrpSpPr/>
            <p:nvPr/>
          </p:nvGrpSpPr>
          <p:grpSpPr>
            <a:xfrm>
              <a:off x="586374" y="5594778"/>
              <a:ext cx="3160672" cy="553998"/>
              <a:chOff x="2875465" y="1260296"/>
              <a:chExt cx="3160672" cy="553998"/>
            </a:xfrm>
          </p:grpSpPr>
          <p:sp>
            <p:nvSpPr>
              <p:cNvPr id="13" name="TextBox 12">
                <a:extLst>
                  <a:ext uri="{FF2B5EF4-FFF2-40B4-BE49-F238E27FC236}">
                    <a16:creationId xmlns:a16="http://schemas.microsoft.com/office/drawing/2014/main" id="{6E46E985-AC2F-4F48-BA33-FA5B912024A3}"/>
                  </a:ext>
                </a:extLst>
              </p:cNvPr>
              <p:cNvSpPr txBox="1"/>
              <p:nvPr/>
            </p:nvSpPr>
            <p:spPr>
              <a:xfrm>
                <a:off x="2875465" y="1260296"/>
                <a:ext cx="1332000" cy="553998"/>
              </a:xfrm>
              <a:prstGeom prst="rect">
                <a:avLst/>
              </a:prstGeom>
              <a:noFill/>
            </p:spPr>
            <p:txBody>
              <a:bodyPr wrap="square" rtlCol="0">
                <a:spAutoFit/>
              </a:bodyPr>
              <a:lstStyle/>
              <a:p>
                <a:r>
                  <a:rPr lang="en-GB" sz="1000" dirty="0">
                    <a:solidFill>
                      <a:schemeClr val="tx1">
                        <a:lumMod val="75000"/>
                        <a:lumOff val="25000"/>
                      </a:schemeClr>
                    </a:solidFill>
                    <a:latin typeface="Verdana" panose="020B0604030504040204" pitchFamily="34" charset="0"/>
                    <a:ea typeface="Verdana" panose="020B0604030504040204" pitchFamily="34" charset="0"/>
                  </a:rPr>
                  <a:t>No. at risk:</a:t>
                </a:r>
              </a:p>
              <a:p>
                <a:r>
                  <a:rPr lang="en-GB" sz="1000" dirty="0">
                    <a:solidFill>
                      <a:schemeClr val="tx1">
                        <a:lumMod val="75000"/>
                        <a:lumOff val="25000"/>
                      </a:schemeClr>
                    </a:solidFill>
                    <a:latin typeface="Verdana" panose="020B0604030504040204" pitchFamily="34" charset="0"/>
                    <a:ea typeface="Verdana" panose="020B0604030504040204" pitchFamily="34" charset="0"/>
                  </a:rPr>
                  <a:t>Advanced fibrosis</a:t>
                </a:r>
              </a:p>
              <a:p>
                <a:r>
                  <a:rPr lang="en-GB" sz="1000" dirty="0">
                    <a:solidFill>
                      <a:schemeClr val="tx1">
                        <a:lumMod val="75000"/>
                        <a:lumOff val="25000"/>
                      </a:schemeClr>
                    </a:solidFill>
                    <a:latin typeface="Verdana" panose="020B0604030504040204" pitchFamily="34" charset="0"/>
                    <a:ea typeface="Verdana" panose="020B0604030504040204" pitchFamily="34" charset="0"/>
                  </a:rPr>
                  <a:t>No adv. fibrosis</a:t>
                </a:r>
              </a:p>
            </p:txBody>
          </p:sp>
          <p:sp>
            <p:nvSpPr>
              <p:cNvPr id="14" name="TextBox 13">
                <a:extLst>
                  <a:ext uri="{FF2B5EF4-FFF2-40B4-BE49-F238E27FC236}">
                    <a16:creationId xmlns:a16="http://schemas.microsoft.com/office/drawing/2014/main" id="{AC03D044-5682-4403-92CC-E740033E458F}"/>
                  </a:ext>
                </a:extLst>
              </p:cNvPr>
              <p:cNvSpPr txBox="1"/>
              <p:nvPr/>
            </p:nvSpPr>
            <p:spPr>
              <a:xfrm>
                <a:off x="4259964"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43</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185</a:t>
                </a:r>
              </a:p>
            </p:txBody>
          </p:sp>
          <p:sp>
            <p:nvSpPr>
              <p:cNvPr id="15" name="TextBox 14">
                <a:extLst>
                  <a:ext uri="{FF2B5EF4-FFF2-40B4-BE49-F238E27FC236}">
                    <a16:creationId xmlns:a16="http://schemas.microsoft.com/office/drawing/2014/main" id="{11E29F07-87D8-4638-ABFE-9F6F71B81607}"/>
                  </a:ext>
                </a:extLst>
              </p:cNvPr>
              <p:cNvSpPr txBox="1"/>
              <p:nvPr/>
            </p:nvSpPr>
            <p:spPr>
              <a:xfrm>
                <a:off x="4746496"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32</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131</a:t>
                </a:r>
              </a:p>
            </p:txBody>
          </p:sp>
          <p:sp>
            <p:nvSpPr>
              <p:cNvPr id="16" name="TextBox 15">
                <a:extLst>
                  <a:ext uri="{FF2B5EF4-FFF2-40B4-BE49-F238E27FC236}">
                    <a16:creationId xmlns:a16="http://schemas.microsoft.com/office/drawing/2014/main" id="{2FD93D6B-12FB-4764-A483-CFD0036BAFC7}"/>
                  </a:ext>
                </a:extLst>
              </p:cNvPr>
              <p:cNvSpPr txBox="1"/>
              <p:nvPr/>
            </p:nvSpPr>
            <p:spPr>
              <a:xfrm>
                <a:off x="5247239"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15</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88</a:t>
                </a:r>
              </a:p>
            </p:txBody>
          </p:sp>
          <p:sp>
            <p:nvSpPr>
              <p:cNvPr id="17" name="TextBox 16">
                <a:extLst>
                  <a:ext uri="{FF2B5EF4-FFF2-40B4-BE49-F238E27FC236}">
                    <a16:creationId xmlns:a16="http://schemas.microsoft.com/office/drawing/2014/main" id="{4F6AA9FD-72D8-43E2-8B30-36D12D74765C}"/>
                  </a:ext>
                </a:extLst>
              </p:cNvPr>
              <p:cNvSpPr txBox="1"/>
              <p:nvPr/>
            </p:nvSpPr>
            <p:spPr>
              <a:xfrm>
                <a:off x="5712137"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0</a:t>
                </a:r>
              </a:p>
            </p:txBody>
          </p:sp>
        </p:grpSp>
      </p:grpSp>
      <p:grpSp>
        <p:nvGrpSpPr>
          <p:cNvPr id="58" name="Group 57">
            <a:extLst>
              <a:ext uri="{FF2B5EF4-FFF2-40B4-BE49-F238E27FC236}">
                <a16:creationId xmlns:a16="http://schemas.microsoft.com/office/drawing/2014/main" id="{32390F7F-86DB-472B-8B0C-B242B089BA19}"/>
              </a:ext>
            </a:extLst>
          </p:cNvPr>
          <p:cNvGrpSpPr/>
          <p:nvPr/>
        </p:nvGrpSpPr>
        <p:grpSpPr>
          <a:xfrm>
            <a:off x="4590852" y="3166597"/>
            <a:ext cx="3412671" cy="2785300"/>
            <a:chOff x="4365274" y="3368624"/>
            <a:chExt cx="3412671" cy="2785300"/>
          </a:xfrm>
        </p:grpSpPr>
        <p:sp>
          <p:nvSpPr>
            <p:cNvPr id="59" name="Rectangle 58">
              <a:extLst>
                <a:ext uri="{FF2B5EF4-FFF2-40B4-BE49-F238E27FC236}">
                  <a16:creationId xmlns:a16="http://schemas.microsoft.com/office/drawing/2014/main" id="{C396DB82-EA30-4367-A6B2-4EBB207FC46B}"/>
                </a:ext>
              </a:extLst>
            </p:cNvPr>
            <p:cNvSpPr/>
            <p:nvPr/>
          </p:nvSpPr>
          <p:spPr>
            <a:xfrm>
              <a:off x="6901406" y="3743296"/>
              <a:ext cx="45719" cy="45719"/>
            </a:xfrm>
            <a:prstGeom prst="rect">
              <a:avLst/>
            </a:prstGeom>
            <a:solidFill>
              <a:schemeClr val="bg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nvGrpSpPr>
            <p:cNvPr id="60" name="Group 59">
              <a:extLst>
                <a:ext uri="{FF2B5EF4-FFF2-40B4-BE49-F238E27FC236}">
                  <a16:creationId xmlns:a16="http://schemas.microsoft.com/office/drawing/2014/main" id="{CBA8D4EB-6308-4F3D-8D94-5E3BA6DD1765}"/>
                </a:ext>
              </a:extLst>
            </p:cNvPr>
            <p:cNvGrpSpPr/>
            <p:nvPr/>
          </p:nvGrpSpPr>
          <p:grpSpPr>
            <a:xfrm>
              <a:off x="4365274" y="3368624"/>
              <a:ext cx="3412671" cy="2785300"/>
              <a:chOff x="4365274" y="3368624"/>
              <a:chExt cx="3412671" cy="2785300"/>
            </a:xfrm>
          </p:grpSpPr>
          <p:grpSp>
            <p:nvGrpSpPr>
              <p:cNvPr id="61" name="Group 60">
                <a:extLst>
                  <a:ext uri="{FF2B5EF4-FFF2-40B4-BE49-F238E27FC236}">
                    <a16:creationId xmlns:a16="http://schemas.microsoft.com/office/drawing/2014/main" id="{48BBB3E8-5040-4947-93C7-0116CC0256F6}"/>
                  </a:ext>
                </a:extLst>
              </p:cNvPr>
              <p:cNvGrpSpPr/>
              <p:nvPr/>
            </p:nvGrpSpPr>
            <p:grpSpPr>
              <a:xfrm>
                <a:off x="4365274" y="3368624"/>
                <a:ext cx="3412671" cy="2208048"/>
                <a:chOff x="4365274" y="3368624"/>
                <a:chExt cx="3412671" cy="2208048"/>
              </a:xfrm>
            </p:grpSpPr>
            <p:grpSp>
              <p:nvGrpSpPr>
                <p:cNvPr id="68" name="Group 67">
                  <a:extLst>
                    <a:ext uri="{FF2B5EF4-FFF2-40B4-BE49-F238E27FC236}">
                      <a16:creationId xmlns:a16="http://schemas.microsoft.com/office/drawing/2014/main" id="{70D79501-C4D1-4488-B617-408DF9C1CB26}"/>
                    </a:ext>
                  </a:extLst>
                </p:cNvPr>
                <p:cNvGrpSpPr/>
                <p:nvPr/>
              </p:nvGrpSpPr>
              <p:grpSpPr>
                <a:xfrm>
                  <a:off x="4365274" y="3417869"/>
                  <a:ext cx="3312691" cy="2158803"/>
                  <a:chOff x="4365274" y="3417869"/>
                  <a:chExt cx="3312691" cy="2158803"/>
                </a:xfrm>
              </p:grpSpPr>
              <p:grpSp>
                <p:nvGrpSpPr>
                  <p:cNvPr id="72" name="Group 71">
                    <a:extLst>
                      <a:ext uri="{FF2B5EF4-FFF2-40B4-BE49-F238E27FC236}">
                        <a16:creationId xmlns:a16="http://schemas.microsoft.com/office/drawing/2014/main" id="{096E1B00-F3E0-4D55-9AD9-209FB5E3B2AE}"/>
                      </a:ext>
                    </a:extLst>
                  </p:cNvPr>
                  <p:cNvGrpSpPr/>
                  <p:nvPr/>
                </p:nvGrpSpPr>
                <p:grpSpPr>
                  <a:xfrm>
                    <a:off x="4365274" y="3417869"/>
                    <a:ext cx="3312691" cy="2158803"/>
                    <a:chOff x="4365274" y="3417869"/>
                    <a:chExt cx="3312691" cy="2158803"/>
                  </a:xfrm>
                </p:grpSpPr>
                <p:grpSp>
                  <p:nvGrpSpPr>
                    <p:cNvPr id="75" name="Group 74">
                      <a:extLst>
                        <a:ext uri="{FF2B5EF4-FFF2-40B4-BE49-F238E27FC236}">
                          <a16:creationId xmlns:a16="http://schemas.microsoft.com/office/drawing/2014/main" id="{C4B7C321-8E14-4978-AEC7-788BD687B891}"/>
                        </a:ext>
                      </a:extLst>
                    </p:cNvPr>
                    <p:cNvGrpSpPr/>
                    <p:nvPr/>
                  </p:nvGrpSpPr>
                  <p:grpSpPr>
                    <a:xfrm>
                      <a:off x="4365274" y="3417869"/>
                      <a:ext cx="3312691" cy="2158803"/>
                      <a:chOff x="869404" y="3417869"/>
                      <a:chExt cx="3312691" cy="2158803"/>
                    </a:xfrm>
                  </p:grpSpPr>
                  <p:grpSp>
                    <p:nvGrpSpPr>
                      <p:cNvPr id="78" name="Group 77">
                        <a:extLst>
                          <a:ext uri="{FF2B5EF4-FFF2-40B4-BE49-F238E27FC236}">
                            <a16:creationId xmlns:a16="http://schemas.microsoft.com/office/drawing/2014/main" id="{F220A754-5EF1-4893-B36D-06D17F7F2746}"/>
                          </a:ext>
                        </a:extLst>
                      </p:cNvPr>
                      <p:cNvGrpSpPr/>
                      <p:nvPr/>
                    </p:nvGrpSpPr>
                    <p:grpSpPr>
                      <a:xfrm>
                        <a:off x="869404" y="3417869"/>
                        <a:ext cx="3238777" cy="2158803"/>
                        <a:chOff x="1204983" y="4322663"/>
                        <a:chExt cx="3238777" cy="2158803"/>
                      </a:xfrm>
                    </p:grpSpPr>
                    <p:grpSp>
                      <p:nvGrpSpPr>
                        <p:cNvPr id="81" name="Group 80">
                          <a:extLst>
                            <a:ext uri="{FF2B5EF4-FFF2-40B4-BE49-F238E27FC236}">
                              <a16:creationId xmlns:a16="http://schemas.microsoft.com/office/drawing/2014/main" id="{EB5D8F34-6C34-42D8-A88C-BE5F320F447F}"/>
                            </a:ext>
                          </a:extLst>
                        </p:cNvPr>
                        <p:cNvGrpSpPr>
                          <a:grpSpLocks noChangeAspect="1"/>
                        </p:cNvGrpSpPr>
                        <p:nvPr/>
                      </p:nvGrpSpPr>
                      <p:grpSpPr>
                        <a:xfrm>
                          <a:off x="1204983" y="4322663"/>
                          <a:ext cx="3216855" cy="1992588"/>
                          <a:chOff x="-1385603" y="670976"/>
                          <a:chExt cx="11833662" cy="7329986"/>
                        </a:xfrm>
                      </p:grpSpPr>
                      <p:grpSp>
                        <p:nvGrpSpPr>
                          <p:cNvPr id="83" name="Group 82">
                            <a:extLst>
                              <a:ext uri="{FF2B5EF4-FFF2-40B4-BE49-F238E27FC236}">
                                <a16:creationId xmlns:a16="http://schemas.microsoft.com/office/drawing/2014/main" id="{DCC01F01-E747-4053-A908-DBF551FF2392}"/>
                              </a:ext>
                            </a:extLst>
                          </p:cNvPr>
                          <p:cNvGrpSpPr>
                            <a:grpSpLocks noChangeAspect="1"/>
                          </p:cNvGrpSpPr>
                          <p:nvPr/>
                        </p:nvGrpSpPr>
                        <p:grpSpPr>
                          <a:xfrm>
                            <a:off x="-1385603" y="670976"/>
                            <a:ext cx="11833662" cy="7329986"/>
                            <a:chOff x="482185" y="4062729"/>
                            <a:chExt cx="5854052" cy="3626109"/>
                          </a:xfrm>
                        </p:grpSpPr>
                        <p:grpSp>
                          <p:nvGrpSpPr>
                            <p:cNvPr id="85" name="Group 84">
                              <a:extLst>
                                <a:ext uri="{FF2B5EF4-FFF2-40B4-BE49-F238E27FC236}">
                                  <a16:creationId xmlns:a16="http://schemas.microsoft.com/office/drawing/2014/main" id="{5627C520-6412-4F98-BAE6-45F182648742}"/>
                                </a:ext>
                              </a:extLst>
                            </p:cNvPr>
                            <p:cNvGrpSpPr/>
                            <p:nvPr/>
                          </p:nvGrpSpPr>
                          <p:grpSpPr>
                            <a:xfrm>
                              <a:off x="1321822" y="4062729"/>
                              <a:ext cx="355899" cy="3264116"/>
                              <a:chOff x="720545" y="4297543"/>
                              <a:chExt cx="203713" cy="1868357"/>
                            </a:xfrm>
                          </p:grpSpPr>
                          <p:sp>
                            <p:nvSpPr>
                              <p:cNvPr id="107" name="Rectangle 21">
                                <a:extLst>
                                  <a:ext uri="{FF2B5EF4-FFF2-40B4-BE49-F238E27FC236}">
                                    <a16:creationId xmlns:a16="http://schemas.microsoft.com/office/drawing/2014/main" id="{16EEE325-8307-4809-8DEE-0E2EC7F6DD84}"/>
                                  </a:ext>
                                </a:extLst>
                              </p:cNvPr>
                              <p:cNvSpPr>
                                <a:spLocks noChangeArrowheads="1"/>
                              </p:cNvSpPr>
                              <p:nvPr/>
                            </p:nvSpPr>
                            <p:spPr bwMode="auto">
                              <a:xfrm>
                                <a:off x="822399" y="5992781"/>
                                <a:ext cx="101856"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108" name="Rectangle 23">
                                <a:extLst>
                                  <a:ext uri="{FF2B5EF4-FFF2-40B4-BE49-F238E27FC236}">
                                    <a16:creationId xmlns:a16="http://schemas.microsoft.com/office/drawing/2014/main" id="{8F114973-C6F1-4CBB-A52D-0E08D92690C3}"/>
                                  </a:ext>
                                </a:extLst>
                              </p:cNvPr>
                              <p:cNvSpPr>
                                <a:spLocks noChangeArrowheads="1"/>
                              </p:cNvSpPr>
                              <p:nvPr/>
                            </p:nvSpPr>
                            <p:spPr bwMode="auto">
                              <a:xfrm>
                                <a:off x="720546" y="5317280"/>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109" name="Rectangle 24">
                                <a:extLst>
                                  <a:ext uri="{FF2B5EF4-FFF2-40B4-BE49-F238E27FC236}">
                                    <a16:creationId xmlns:a16="http://schemas.microsoft.com/office/drawing/2014/main" id="{F8B2854C-1B38-417C-9A43-21A2A82BA3BE}"/>
                                  </a:ext>
                                </a:extLst>
                              </p:cNvPr>
                              <p:cNvSpPr>
                                <a:spLocks noChangeArrowheads="1"/>
                              </p:cNvSpPr>
                              <p:nvPr/>
                            </p:nvSpPr>
                            <p:spPr bwMode="auto">
                              <a:xfrm>
                                <a:off x="720546" y="4971562"/>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30</a:t>
                                </a:r>
                              </a:p>
                            </p:txBody>
                          </p:sp>
                          <p:sp>
                            <p:nvSpPr>
                              <p:cNvPr id="110" name="Rectangle 25">
                                <a:extLst>
                                  <a:ext uri="{FF2B5EF4-FFF2-40B4-BE49-F238E27FC236}">
                                    <a16:creationId xmlns:a16="http://schemas.microsoft.com/office/drawing/2014/main" id="{51A5FC3B-5362-4CE6-BB13-7959EF113658}"/>
                                  </a:ext>
                                </a:extLst>
                              </p:cNvPr>
                              <p:cNvSpPr>
                                <a:spLocks noChangeArrowheads="1"/>
                              </p:cNvSpPr>
                              <p:nvPr/>
                            </p:nvSpPr>
                            <p:spPr bwMode="auto">
                              <a:xfrm>
                                <a:off x="720548" y="4636521"/>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sp>
                            <p:nvSpPr>
                              <p:cNvPr id="111" name="Rectangle 26">
                                <a:extLst>
                                  <a:ext uri="{FF2B5EF4-FFF2-40B4-BE49-F238E27FC236}">
                                    <a16:creationId xmlns:a16="http://schemas.microsoft.com/office/drawing/2014/main" id="{9A0BD2CE-901C-425F-B3DB-B7A08033049C}"/>
                                  </a:ext>
                                </a:extLst>
                              </p:cNvPr>
                              <p:cNvSpPr>
                                <a:spLocks noChangeArrowheads="1"/>
                              </p:cNvSpPr>
                              <p:nvPr/>
                            </p:nvSpPr>
                            <p:spPr bwMode="auto">
                              <a:xfrm>
                                <a:off x="720545" y="4297543"/>
                                <a:ext cx="203711"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50</a:t>
                                </a:r>
                              </a:p>
                            </p:txBody>
                          </p:sp>
                        </p:grpSp>
                        <p:sp>
                          <p:nvSpPr>
                            <p:cNvPr id="86" name="Rectangle 32">
                              <a:extLst>
                                <a:ext uri="{FF2B5EF4-FFF2-40B4-BE49-F238E27FC236}">
                                  <a16:creationId xmlns:a16="http://schemas.microsoft.com/office/drawing/2014/main" id="{D5EB63DA-2E58-4FFA-AD3A-306CEA265270}"/>
                                </a:ext>
                              </a:extLst>
                            </p:cNvPr>
                            <p:cNvSpPr>
                              <a:spLocks noChangeArrowheads="1"/>
                            </p:cNvSpPr>
                            <p:nvPr/>
                          </p:nvSpPr>
                          <p:spPr bwMode="auto">
                            <a:xfrm rot="16200000">
                              <a:off x="-710992" y="5389554"/>
                              <a:ext cx="2991256" cy="6049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Cumulative incidence of CVD (%)</a:t>
                              </a:r>
                            </a:p>
                          </p:txBody>
                        </p:sp>
                        <p:grpSp>
                          <p:nvGrpSpPr>
                            <p:cNvPr id="87" name="Group 86">
                              <a:extLst>
                                <a:ext uri="{FF2B5EF4-FFF2-40B4-BE49-F238E27FC236}">
                                  <a16:creationId xmlns:a16="http://schemas.microsoft.com/office/drawing/2014/main" id="{765B24A6-E969-42C4-98E0-8B20F28DBDD4}"/>
                                </a:ext>
                              </a:extLst>
                            </p:cNvPr>
                            <p:cNvGrpSpPr/>
                            <p:nvPr/>
                          </p:nvGrpSpPr>
                          <p:grpSpPr>
                            <a:xfrm>
                              <a:off x="1738165" y="4196379"/>
                              <a:ext cx="125788" cy="2977795"/>
                              <a:chOff x="952500" y="4374046"/>
                              <a:chExt cx="71999" cy="1704470"/>
                            </a:xfrm>
                          </p:grpSpPr>
                          <p:sp>
                            <p:nvSpPr>
                              <p:cNvPr id="102" name="Line 53">
                                <a:extLst>
                                  <a:ext uri="{FF2B5EF4-FFF2-40B4-BE49-F238E27FC236}">
                                    <a16:creationId xmlns:a16="http://schemas.microsoft.com/office/drawing/2014/main" id="{AD94C47B-0224-4D81-BBAE-8FCB78D2A38B}"/>
                                  </a:ext>
                                </a:extLst>
                              </p:cNvPr>
                              <p:cNvSpPr>
                                <a:spLocks noChangeShapeType="1"/>
                              </p:cNvSpPr>
                              <p:nvPr/>
                            </p:nvSpPr>
                            <p:spPr bwMode="auto">
                              <a:xfrm flipH="1">
                                <a:off x="952500" y="6078516"/>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03" name="Line 54">
                                <a:extLst>
                                  <a:ext uri="{FF2B5EF4-FFF2-40B4-BE49-F238E27FC236}">
                                    <a16:creationId xmlns:a16="http://schemas.microsoft.com/office/drawing/2014/main" id="{BC978CC5-5CE1-414C-9D69-9643FC93606A}"/>
                                  </a:ext>
                                </a:extLst>
                              </p:cNvPr>
                              <p:cNvSpPr>
                                <a:spLocks noChangeShapeType="1"/>
                              </p:cNvSpPr>
                              <p:nvPr/>
                            </p:nvSpPr>
                            <p:spPr bwMode="auto">
                              <a:xfrm flipH="1">
                                <a:off x="952500" y="539609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04" name="Line 55">
                                <a:extLst>
                                  <a:ext uri="{FF2B5EF4-FFF2-40B4-BE49-F238E27FC236}">
                                    <a16:creationId xmlns:a16="http://schemas.microsoft.com/office/drawing/2014/main" id="{3623C1A6-23E1-4D7C-99D6-8E36B168858A}"/>
                                  </a:ext>
                                </a:extLst>
                              </p:cNvPr>
                              <p:cNvSpPr>
                                <a:spLocks noChangeShapeType="1"/>
                              </p:cNvSpPr>
                              <p:nvPr/>
                            </p:nvSpPr>
                            <p:spPr bwMode="auto">
                              <a:xfrm flipH="1">
                                <a:off x="952500" y="5055620"/>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05" name="Line 56">
                                <a:extLst>
                                  <a:ext uri="{FF2B5EF4-FFF2-40B4-BE49-F238E27FC236}">
                                    <a16:creationId xmlns:a16="http://schemas.microsoft.com/office/drawing/2014/main" id="{F2D51B0B-56F1-4715-A184-0EF95398E6F2}"/>
                                  </a:ext>
                                </a:extLst>
                              </p:cNvPr>
                              <p:cNvSpPr>
                                <a:spLocks noChangeShapeType="1"/>
                              </p:cNvSpPr>
                              <p:nvPr/>
                            </p:nvSpPr>
                            <p:spPr bwMode="auto">
                              <a:xfrm flipH="1">
                                <a:off x="952500" y="4720895"/>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06" name="Line 57">
                                <a:extLst>
                                  <a:ext uri="{FF2B5EF4-FFF2-40B4-BE49-F238E27FC236}">
                                    <a16:creationId xmlns:a16="http://schemas.microsoft.com/office/drawing/2014/main" id="{66CC8BD5-054E-4C02-88E2-9FD2399DC9B7}"/>
                                  </a:ext>
                                </a:extLst>
                              </p:cNvPr>
                              <p:cNvSpPr>
                                <a:spLocks noChangeShapeType="1"/>
                              </p:cNvSpPr>
                              <p:nvPr/>
                            </p:nvSpPr>
                            <p:spPr bwMode="auto">
                              <a:xfrm flipH="1">
                                <a:off x="952500" y="4374046"/>
                                <a:ext cx="7135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88" name="Line 5">
                              <a:extLst>
                                <a:ext uri="{FF2B5EF4-FFF2-40B4-BE49-F238E27FC236}">
                                  <a16:creationId xmlns:a16="http://schemas.microsoft.com/office/drawing/2014/main" id="{0B250A04-D9F8-401F-B708-59E62DA26587}"/>
                                </a:ext>
                              </a:extLst>
                            </p:cNvPr>
                            <p:cNvSpPr>
                              <a:spLocks noChangeShapeType="1"/>
                            </p:cNvSpPr>
                            <p:nvPr/>
                          </p:nvSpPr>
                          <p:spPr bwMode="auto">
                            <a:xfrm>
                              <a:off x="1815843" y="7176963"/>
                              <a:ext cx="4520394"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89" name="Group 88">
                              <a:extLst>
                                <a:ext uri="{FF2B5EF4-FFF2-40B4-BE49-F238E27FC236}">
                                  <a16:creationId xmlns:a16="http://schemas.microsoft.com/office/drawing/2014/main" id="{8610037C-FDF9-4E26-8982-FDEF0F142621}"/>
                                </a:ext>
                              </a:extLst>
                            </p:cNvPr>
                            <p:cNvGrpSpPr/>
                            <p:nvPr/>
                          </p:nvGrpSpPr>
                          <p:grpSpPr>
                            <a:xfrm>
                              <a:off x="1779156" y="7370747"/>
                              <a:ext cx="3746432" cy="318091"/>
                              <a:chOff x="982326" y="6191159"/>
                              <a:chExt cx="2144427" cy="182077"/>
                            </a:xfrm>
                          </p:grpSpPr>
                          <p:sp>
                            <p:nvSpPr>
                              <p:cNvPr id="97" name="Rectangle 27">
                                <a:extLst>
                                  <a:ext uri="{FF2B5EF4-FFF2-40B4-BE49-F238E27FC236}">
                                    <a16:creationId xmlns:a16="http://schemas.microsoft.com/office/drawing/2014/main" id="{106728AB-AF20-4A4D-98A7-235B9862E636}"/>
                                  </a:ext>
                                </a:extLst>
                              </p:cNvPr>
                              <p:cNvSpPr>
                                <a:spLocks noChangeArrowheads="1"/>
                              </p:cNvSpPr>
                              <p:nvPr/>
                            </p:nvSpPr>
                            <p:spPr bwMode="auto">
                              <a:xfrm>
                                <a:off x="982326" y="6191159"/>
                                <a:ext cx="101855"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98" name="Rectangle 28">
                                <a:extLst>
                                  <a:ext uri="{FF2B5EF4-FFF2-40B4-BE49-F238E27FC236}">
                                    <a16:creationId xmlns:a16="http://schemas.microsoft.com/office/drawing/2014/main" id="{6ABC8AB3-587D-4CE8-A10D-9D7F0CDB17D4}"/>
                                  </a:ext>
                                </a:extLst>
                              </p:cNvPr>
                              <p:cNvSpPr>
                                <a:spLocks noChangeArrowheads="1"/>
                              </p:cNvSpPr>
                              <p:nvPr/>
                            </p:nvSpPr>
                            <p:spPr bwMode="auto">
                              <a:xfrm>
                                <a:off x="1915855" y="6200117"/>
                                <a:ext cx="28800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a:t>
                                </a:r>
                              </a:p>
                            </p:txBody>
                          </p:sp>
                          <p:sp>
                            <p:nvSpPr>
                              <p:cNvPr id="99" name="Rectangle 98">
                                <a:extLst>
                                  <a:ext uri="{FF2B5EF4-FFF2-40B4-BE49-F238E27FC236}">
                                    <a16:creationId xmlns:a16="http://schemas.microsoft.com/office/drawing/2014/main" id="{D1D10577-0397-44FB-AC3A-FD20CCAC5935}"/>
                                  </a:ext>
                                </a:extLst>
                              </p:cNvPr>
                              <p:cNvSpPr>
                                <a:spLocks noChangeArrowheads="1"/>
                              </p:cNvSpPr>
                              <p:nvPr/>
                            </p:nvSpPr>
                            <p:spPr bwMode="auto">
                              <a:xfrm>
                                <a:off x="2512938" y="6200088"/>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a:t>
                                </a:r>
                              </a:p>
                            </p:txBody>
                          </p:sp>
                          <p:sp>
                            <p:nvSpPr>
                              <p:cNvPr id="100" name="Rectangle 28">
                                <a:extLst>
                                  <a:ext uri="{FF2B5EF4-FFF2-40B4-BE49-F238E27FC236}">
                                    <a16:creationId xmlns:a16="http://schemas.microsoft.com/office/drawing/2014/main" id="{1F1C6380-4BCF-4085-958A-0D7BEA90AD9D}"/>
                                  </a:ext>
                                </a:extLst>
                              </p:cNvPr>
                              <p:cNvSpPr>
                                <a:spLocks noChangeArrowheads="1"/>
                              </p:cNvSpPr>
                              <p:nvPr/>
                            </p:nvSpPr>
                            <p:spPr bwMode="auto">
                              <a:xfrm>
                                <a:off x="1496919" y="6191201"/>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a:t>
                                </a:r>
                              </a:p>
                            </p:txBody>
                          </p:sp>
                          <p:sp>
                            <p:nvSpPr>
                              <p:cNvPr id="101" name="Rectangle 30">
                                <a:extLst>
                                  <a:ext uri="{FF2B5EF4-FFF2-40B4-BE49-F238E27FC236}">
                                    <a16:creationId xmlns:a16="http://schemas.microsoft.com/office/drawing/2014/main" id="{141634E7-6ACF-4FBB-8FBC-344EFF3E8F90}"/>
                                  </a:ext>
                                </a:extLst>
                              </p:cNvPr>
                              <p:cNvSpPr>
                                <a:spLocks noChangeArrowheads="1"/>
                              </p:cNvSpPr>
                              <p:nvPr/>
                            </p:nvSpPr>
                            <p:spPr bwMode="auto">
                              <a:xfrm>
                                <a:off x="3024898" y="6200003"/>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a:t>
                                </a:r>
                              </a:p>
                            </p:txBody>
                          </p:sp>
                        </p:grpSp>
                        <p:grpSp>
                          <p:nvGrpSpPr>
                            <p:cNvPr id="90" name="Group 89">
                              <a:extLst>
                                <a:ext uri="{FF2B5EF4-FFF2-40B4-BE49-F238E27FC236}">
                                  <a16:creationId xmlns:a16="http://schemas.microsoft.com/office/drawing/2014/main" id="{1629D79E-DED8-4C8E-B2A8-546CC69AD02B}"/>
                                </a:ext>
                              </a:extLst>
                            </p:cNvPr>
                            <p:cNvGrpSpPr/>
                            <p:nvPr/>
                          </p:nvGrpSpPr>
                          <p:grpSpPr>
                            <a:xfrm>
                              <a:off x="1871284" y="7184890"/>
                              <a:ext cx="3569218" cy="126148"/>
                              <a:chOff x="1035059" y="6084805"/>
                              <a:chExt cx="2042992" cy="72208"/>
                            </a:xfrm>
                          </p:grpSpPr>
                          <p:sp>
                            <p:nvSpPr>
                              <p:cNvPr id="92" name="Line 2">
                                <a:extLst>
                                  <a:ext uri="{FF2B5EF4-FFF2-40B4-BE49-F238E27FC236}">
                                    <a16:creationId xmlns:a16="http://schemas.microsoft.com/office/drawing/2014/main" id="{4D06B242-D6DC-4743-8478-25E617EB3FB3}"/>
                                  </a:ext>
                                </a:extLst>
                              </p:cNvPr>
                              <p:cNvSpPr>
                                <a:spLocks noChangeShapeType="1"/>
                              </p:cNvSpPr>
                              <p:nvPr/>
                            </p:nvSpPr>
                            <p:spPr bwMode="auto">
                              <a:xfrm rot="5400000" flipH="1">
                                <a:off x="999059" y="612087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93" name="Line 2">
                                <a:extLst>
                                  <a:ext uri="{FF2B5EF4-FFF2-40B4-BE49-F238E27FC236}">
                                    <a16:creationId xmlns:a16="http://schemas.microsoft.com/office/drawing/2014/main" id="{94C89D8F-BDB5-41B3-A187-AB27643994E3}"/>
                                  </a:ext>
                                </a:extLst>
                              </p:cNvPr>
                              <p:cNvSpPr>
                                <a:spLocks noChangeShapeType="1"/>
                              </p:cNvSpPr>
                              <p:nvPr/>
                            </p:nvSpPr>
                            <p:spPr bwMode="auto">
                              <a:xfrm rot="5400000" flipH="1">
                                <a:off x="1508436" y="6120806"/>
                                <a:ext cx="72001"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94" name="Line 2">
                                <a:extLst>
                                  <a:ext uri="{FF2B5EF4-FFF2-40B4-BE49-F238E27FC236}">
                                    <a16:creationId xmlns:a16="http://schemas.microsoft.com/office/drawing/2014/main" id="{DD572990-137A-4B4B-A492-3E81E271EC81}"/>
                                  </a:ext>
                                </a:extLst>
                              </p:cNvPr>
                              <p:cNvSpPr>
                                <a:spLocks noChangeShapeType="1"/>
                              </p:cNvSpPr>
                              <p:nvPr/>
                            </p:nvSpPr>
                            <p:spPr bwMode="auto">
                              <a:xfrm rot="5400000" flipH="1">
                                <a:off x="2020549" y="61208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95" name="Line 2">
                                <a:extLst>
                                  <a:ext uri="{FF2B5EF4-FFF2-40B4-BE49-F238E27FC236}">
                                    <a16:creationId xmlns:a16="http://schemas.microsoft.com/office/drawing/2014/main" id="{6A9A4D3D-1591-4B5F-8741-12C7EA388284}"/>
                                  </a:ext>
                                </a:extLst>
                              </p:cNvPr>
                              <p:cNvSpPr>
                                <a:spLocks noChangeShapeType="1"/>
                              </p:cNvSpPr>
                              <p:nvPr/>
                            </p:nvSpPr>
                            <p:spPr bwMode="auto">
                              <a:xfrm rot="5400000" flipH="1">
                                <a:off x="2532614" y="61210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96" name="Line 2">
                                <a:extLst>
                                  <a:ext uri="{FF2B5EF4-FFF2-40B4-BE49-F238E27FC236}">
                                    <a16:creationId xmlns:a16="http://schemas.microsoft.com/office/drawing/2014/main" id="{4FAE58CB-9A83-42AF-AB6A-3279A991E436}"/>
                                  </a:ext>
                                </a:extLst>
                              </p:cNvPr>
                              <p:cNvSpPr>
                                <a:spLocks noChangeShapeType="1"/>
                              </p:cNvSpPr>
                              <p:nvPr/>
                            </p:nvSpPr>
                            <p:spPr bwMode="auto">
                              <a:xfrm rot="5400000" flipH="1">
                                <a:off x="3042051" y="612099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91" name="Line 4">
                              <a:extLst>
                                <a:ext uri="{FF2B5EF4-FFF2-40B4-BE49-F238E27FC236}">
                                  <a16:creationId xmlns:a16="http://schemas.microsoft.com/office/drawing/2014/main" id="{5EE3BF2C-C008-4865-B292-A1202ECFB975}"/>
                                </a:ext>
                              </a:extLst>
                            </p:cNvPr>
                            <p:cNvSpPr>
                              <a:spLocks noChangeShapeType="1"/>
                            </p:cNvSpPr>
                            <p:nvPr/>
                          </p:nvSpPr>
                          <p:spPr bwMode="auto">
                            <a:xfrm>
                              <a:off x="1871271" y="4199729"/>
                              <a:ext cx="0" cy="301359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84" name="Rectangle 83">
                            <a:extLst>
                              <a:ext uri="{FF2B5EF4-FFF2-40B4-BE49-F238E27FC236}">
                                <a16:creationId xmlns:a16="http://schemas.microsoft.com/office/drawing/2014/main" id="{D16364A3-BC37-40F0-8E51-DFEE9AE082A1}"/>
                              </a:ext>
                            </a:extLst>
                          </p:cNvPr>
                          <p:cNvSpPr/>
                          <p:nvPr/>
                        </p:nvSpPr>
                        <p:spPr>
                          <a:xfrm>
                            <a:off x="6373506" y="1223587"/>
                            <a:ext cx="209267" cy="98069"/>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82" name="Rectangle 32">
                          <a:extLst>
                            <a:ext uri="{FF2B5EF4-FFF2-40B4-BE49-F238E27FC236}">
                              <a16:creationId xmlns:a16="http://schemas.microsoft.com/office/drawing/2014/main" id="{06D52ED6-9021-4FCA-A15D-FE623C6BAF09}"/>
                            </a:ext>
                          </a:extLst>
                        </p:cNvPr>
                        <p:cNvSpPr>
                          <a:spLocks noChangeArrowheads="1"/>
                        </p:cNvSpPr>
                        <p:nvPr/>
                      </p:nvSpPr>
                      <p:spPr bwMode="auto">
                        <a:xfrm>
                          <a:off x="1961505" y="6315267"/>
                          <a:ext cx="2482255"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sp>
                    <p:nvSpPr>
                      <p:cNvPr id="79" name="Rectangle 30">
                        <a:extLst>
                          <a:ext uri="{FF2B5EF4-FFF2-40B4-BE49-F238E27FC236}">
                            <a16:creationId xmlns:a16="http://schemas.microsoft.com/office/drawing/2014/main" id="{065C9964-38F9-4D55-BD28-DB7874555BA6}"/>
                          </a:ext>
                        </a:extLst>
                      </p:cNvPr>
                      <p:cNvSpPr>
                        <a:spLocks noChangeArrowheads="1"/>
                      </p:cNvSpPr>
                      <p:nvPr/>
                    </p:nvSpPr>
                    <p:spPr bwMode="auto">
                      <a:xfrm>
                        <a:off x="3986529" y="5245200"/>
                        <a:ext cx="195566"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80" name="Line 2">
                        <a:extLst>
                          <a:ext uri="{FF2B5EF4-FFF2-40B4-BE49-F238E27FC236}">
                            <a16:creationId xmlns:a16="http://schemas.microsoft.com/office/drawing/2014/main" id="{76735036-D9AD-456D-9FCB-14560D8B9287}"/>
                          </a:ext>
                        </a:extLst>
                      </p:cNvPr>
                      <p:cNvSpPr>
                        <a:spLocks noChangeShapeType="1"/>
                      </p:cNvSpPr>
                      <p:nvPr/>
                    </p:nvSpPr>
                    <p:spPr bwMode="auto">
                      <a:xfrm rot="5400000" flipH="1">
                        <a:off x="4049312" y="5169600"/>
                        <a:ext cx="6912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76" name="Rectangle 23">
                      <a:extLst>
                        <a:ext uri="{FF2B5EF4-FFF2-40B4-BE49-F238E27FC236}">
                          <a16:creationId xmlns:a16="http://schemas.microsoft.com/office/drawing/2014/main" id="{4E6C7BB4-BFEE-43F7-BF82-4E464FC8A2E9}"/>
                        </a:ext>
                      </a:extLst>
                    </p:cNvPr>
                    <p:cNvSpPr>
                      <a:spLocks noChangeArrowheads="1"/>
                    </p:cNvSpPr>
                    <p:nvPr/>
                  </p:nvSpPr>
                  <p:spPr bwMode="auto">
                    <a:xfrm>
                      <a:off x="4827600" y="4731543"/>
                      <a:ext cx="195567"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77" name="Line 54">
                      <a:extLst>
                        <a:ext uri="{FF2B5EF4-FFF2-40B4-BE49-F238E27FC236}">
                          <a16:creationId xmlns:a16="http://schemas.microsoft.com/office/drawing/2014/main" id="{5FEC0BC9-9BB2-48B7-9B40-6D9C901BB0A5}"/>
                        </a:ext>
                      </a:extLst>
                    </p:cNvPr>
                    <p:cNvSpPr>
                      <a:spLocks noChangeShapeType="1"/>
                    </p:cNvSpPr>
                    <p:nvPr/>
                  </p:nvSpPr>
                  <p:spPr bwMode="auto">
                    <a:xfrm flipH="1">
                      <a:off x="5054400" y="4807207"/>
                      <a:ext cx="69122"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73" name="Freeform: Shape 72">
                    <a:extLst>
                      <a:ext uri="{FF2B5EF4-FFF2-40B4-BE49-F238E27FC236}">
                        <a16:creationId xmlns:a16="http://schemas.microsoft.com/office/drawing/2014/main" id="{650B5A4C-11F7-4849-AEBD-4FC4A80C491E}"/>
                      </a:ext>
                    </a:extLst>
                  </p:cNvPr>
                  <p:cNvSpPr/>
                  <p:nvPr/>
                </p:nvSpPr>
                <p:spPr>
                  <a:xfrm>
                    <a:off x="5121797" y="3770453"/>
                    <a:ext cx="1770927" cy="1357132"/>
                  </a:xfrm>
                  <a:custGeom>
                    <a:avLst/>
                    <a:gdLst>
                      <a:gd name="connsiteX0" fmla="*/ 0 w 1770927"/>
                      <a:gd name="connsiteY0" fmla="*/ 1357132 h 1357132"/>
                      <a:gd name="connsiteX1" fmla="*/ 124428 w 1770927"/>
                      <a:gd name="connsiteY1" fmla="*/ 1357132 h 1357132"/>
                      <a:gd name="connsiteX2" fmla="*/ 124428 w 1770927"/>
                      <a:gd name="connsiteY2" fmla="*/ 1258747 h 1357132"/>
                      <a:gd name="connsiteX3" fmla="*/ 541117 w 1770927"/>
                      <a:gd name="connsiteY3" fmla="*/ 1258747 h 1357132"/>
                      <a:gd name="connsiteX4" fmla="*/ 541117 w 1770927"/>
                      <a:gd name="connsiteY4" fmla="*/ 1134319 h 1357132"/>
                      <a:gd name="connsiteX5" fmla="*/ 1012785 w 1770927"/>
                      <a:gd name="connsiteY5" fmla="*/ 1134319 h 1357132"/>
                      <a:gd name="connsiteX6" fmla="*/ 1012785 w 1770927"/>
                      <a:gd name="connsiteY6" fmla="*/ 966486 h 1357132"/>
                      <a:gd name="connsiteX7" fmla="*/ 1050403 w 1770927"/>
                      <a:gd name="connsiteY7" fmla="*/ 966486 h 1357132"/>
                      <a:gd name="connsiteX8" fmla="*/ 1050403 w 1770927"/>
                      <a:gd name="connsiteY8" fmla="*/ 798653 h 1357132"/>
                      <a:gd name="connsiteX9" fmla="*/ 1067765 w 1770927"/>
                      <a:gd name="connsiteY9" fmla="*/ 798653 h 1357132"/>
                      <a:gd name="connsiteX10" fmla="*/ 1067765 w 1770927"/>
                      <a:gd name="connsiteY10" fmla="*/ 610565 h 1357132"/>
                      <a:gd name="connsiteX11" fmla="*/ 1449730 w 1770927"/>
                      <a:gd name="connsiteY11" fmla="*/ 610565 h 1357132"/>
                      <a:gd name="connsiteX12" fmla="*/ 1449730 w 1770927"/>
                      <a:gd name="connsiteY12" fmla="*/ 379071 h 1357132"/>
                      <a:gd name="connsiteX13" fmla="*/ 1678330 w 1770927"/>
                      <a:gd name="connsiteY13" fmla="*/ 379071 h 1357132"/>
                      <a:gd name="connsiteX14" fmla="*/ 1678330 w 1770927"/>
                      <a:gd name="connsiteY14" fmla="*/ 0 h 1357132"/>
                      <a:gd name="connsiteX15" fmla="*/ 1770927 w 1770927"/>
                      <a:gd name="connsiteY15" fmla="*/ 0 h 1357132"/>
                      <a:gd name="connsiteX16" fmla="*/ 1768033 w 1770927"/>
                      <a:gd name="connsiteY16" fmla="*/ 2894 h 135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70927" h="1357132">
                        <a:moveTo>
                          <a:pt x="0" y="1357132"/>
                        </a:moveTo>
                        <a:lnTo>
                          <a:pt x="124428" y="1357132"/>
                        </a:lnTo>
                        <a:lnTo>
                          <a:pt x="124428" y="1258747"/>
                        </a:lnTo>
                        <a:lnTo>
                          <a:pt x="541117" y="1258747"/>
                        </a:lnTo>
                        <a:lnTo>
                          <a:pt x="541117" y="1134319"/>
                        </a:lnTo>
                        <a:lnTo>
                          <a:pt x="1012785" y="1134319"/>
                        </a:lnTo>
                        <a:lnTo>
                          <a:pt x="1012785" y="966486"/>
                        </a:lnTo>
                        <a:lnTo>
                          <a:pt x="1050403" y="966486"/>
                        </a:lnTo>
                        <a:lnTo>
                          <a:pt x="1050403" y="798653"/>
                        </a:lnTo>
                        <a:lnTo>
                          <a:pt x="1067765" y="798653"/>
                        </a:lnTo>
                        <a:lnTo>
                          <a:pt x="1067765" y="610565"/>
                        </a:lnTo>
                        <a:lnTo>
                          <a:pt x="1449730" y="610565"/>
                        </a:lnTo>
                        <a:lnTo>
                          <a:pt x="1449730" y="379071"/>
                        </a:lnTo>
                        <a:lnTo>
                          <a:pt x="1678330" y="379071"/>
                        </a:lnTo>
                        <a:lnTo>
                          <a:pt x="1678330" y="0"/>
                        </a:lnTo>
                        <a:lnTo>
                          <a:pt x="1770927" y="0"/>
                        </a:lnTo>
                        <a:lnTo>
                          <a:pt x="1768033" y="2894"/>
                        </a:lnTo>
                      </a:path>
                    </a:pathLst>
                  </a:custGeom>
                  <a:no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Freeform: Shape 73">
                    <a:extLst>
                      <a:ext uri="{FF2B5EF4-FFF2-40B4-BE49-F238E27FC236}">
                        <a16:creationId xmlns:a16="http://schemas.microsoft.com/office/drawing/2014/main" id="{CA750EE1-2CC4-48CC-BF04-6665367E6E3C}"/>
                      </a:ext>
                    </a:extLst>
                  </p:cNvPr>
                  <p:cNvSpPr/>
                  <p:nvPr/>
                </p:nvSpPr>
                <p:spPr>
                  <a:xfrm>
                    <a:off x="5110223" y="4736939"/>
                    <a:ext cx="2158678" cy="390646"/>
                  </a:xfrm>
                  <a:custGeom>
                    <a:avLst/>
                    <a:gdLst>
                      <a:gd name="connsiteX0" fmla="*/ 2158678 w 2158678"/>
                      <a:gd name="connsiteY0" fmla="*/ 0 h 390646"/>
                      <a:gd name="connsiteX1" fmla="*/ 1695691 w 2158678"/>
                      <a:gd name="connsiteY1" fmla="*/ 0 h 390646"/>
                      <a:gd name="connsiteX2" fmla="*/ 1695691 w 2158678"/>
                      <a:gd name="connsiteY2" fmla="*/ 52086 h 390646"/>
                      <a:gd name="connsiteX3" fmla="*/ 1417899 w 2158678"/>
                      <a:gd name="connsiteY3" fmla="*/ 52086 h 390646"/>
                      <a:gd name="connsiteX4" fmla="*/ 1417899 w 2158678"/>
                      <a:gd name="connsiteY4" fmla="*/ 109960 h 390646"/>
                      <a:gd name="connsiteX5" fmla="*/ 1310833 w 2158678"/>
                      <a:gd name="connsiteY5" fmla="*/ 109960 h 390646"/>
                      <a:gd name="connsiteX6" fmla="*/ 1310833 w 2158678"/>
                      <a:gd name="connsiteY6" fmla="*/ 136003 h 390646"/>
                      <a:gd name="connsiteX7" fmla="*/ 1252959 w 2158678"/>
                      <a:gd name="connsiteY7" fmla="*/ 136003 h 390646"/>
                      <a:gd name="connsiteX8" fmla="*/ 1252959 w 2158678"/>
                      <a:gd name="connsiteY8" fmla="*/ 164939 h 390646"/>
                      <a:gd name="connsiteX9" fmla="*/ 998316 w 2158678"/>
                      <a:gd name="connsiteY9" fmla="*/ 164939 h 390646"/>
                      <a:gd name="connsiteX10" fmla="*/ 998316 w 2158678"/>
                      <a:gd name="connsiteY10" fmla="*/ 182302 h 390646"/>
                      <a:gd name="connsiteX11" fmla="*/ 940443 w 2158678"/>
                      <a:gd name="connsiteY11" fmla="*/ 182302 h 390646"/>
                      <a:gd name="connsiteX12" fmla="*/ 940443 w 2158678"/>
                      <a:gd name="connsiteY12" fmla="*/ 243069 h 390646"/>
                      <a:gd name="connsiteX13" fmla="*/ 891250 w 2158678"/>
                      <a:gd name="connsiteY13" fmla="*/ 243069 h 390646"/>
                      <a:gd name="connsiteX14" fmla="*/ 891250 w 2158678"/>
                      <a:gd name="connsiteY14" fmla="*/ 243069 h 390646"/>
                      <a:gd name="connsiteX15" fmla="*/ 891250 w 2158678"/>
                      <a:gd name="connsiteY15" fmla="*/ 266218 h 390646"/>
                      <a:gd name="connsiteX16" fmla="*/ 732099 w 2158678"/>
                      <a:gd name="connsiteY16" fmla="*/ 266218 h 390646"/>
                      <a:gd name="connsiteX17" fmla="*/ 726311 w 2158678"/>
                      <a:gd name="connsiteY17" fmla="*/ 272006 h 390646"/>
                      <a:gd name="connsiteX18" fmla="*/ 694481 w 2158678"/>
                      <a:gd name="connsiteY18" fmla="*/ 272006 h 390646"/>
                      <a:gd name="connsiteX19" fmla="*/ 682906 w 2158678"/>
                      <a:gd name="connsiteY19" fmla="*/ 283581 h 390646"/>
                      <a:gd name="connsiteX20" fmla="*/ 523754 w 2158678"/>
                      <a:gd name="connsiteY20" fmla="*/ 283581 h 390646"/>
                      <a:gd name="connsiteX21" fmla="*/ 523754 w 2158678"/>
                      <a:gd name="connsiteY21" fmla="*/ 315410 h 390646"/>
                      <a:gd name="connsiteX22" fmla="*/ 477455 w 2158678"/>
                      <a:gd name="connsiteY22" fmla="*/ 315410 h 390646"/>
                      <a:gd name="connsiteX23" fmla="*/ 477455 w 2158678"/>
                      <a:gd name="connsiteY23" fmla="*/ 315410 h 390646"/>
                      <a:gd name="connsiteX24" fmla="*/ 399326 w 2158678"/>
                      <a:gd name="connsiteY24" fmla="*/ 315410 h 390646"/>
                      <a:gd name="connsiteX25" fmla="*/ 399326 w 2158678"/>
                      <a:gd name="connsiteY25" fmla="*/ 344347 h 390646"/>
                      <a:gd name="connsiteX26" fmla="*/ 257536 w 2158678"/>
                      <a:gd name="connsiteY26" fmla="*/ 344347 h 390646"/>
                      <a:gd name="connsiteX27" fmla="*/ 257536 w 2158678"/>
                      <a:gd name="connsiteY27" fmla="*/ 358815 h 390646"/>
                      <a:gd name="connsiteX28" fmla="*/ 231493 w 2158678"/>
                      <a:gd name="connsiteY28" fmla="*/ 358815 h 390646"/>
                      <a:gd name="connsiteX29" fmla="*/ 231493 w 2158678"/>
                      <a:gd name="connsiteY29" fmla="*/ 358815 h 390646"/>
                      <a:gd name="connsiteX30" fmla="*/ 141790 w 2158678"/>
                      <a:gd name="connsiteY30" fmla="*/ 358815 h 390646"/>
                      <a:gd name="connsiteX31" fmla="*/ 141790 w 2158678"/>
                      <a:gd name="connsiteY31" fmla="*/ 390646 h 390646"/>
                      <a:gd name="connsiteX32" fmla="*/ 0 w 2158678"/>
                      <a:gd name="connsiteY32" fmla="*/ 390646 h 390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58678" h="390646">
                        <a:moveTo>
                          <a:pt x="2158678" y="0"/>
                        </a:moveTo>
                        <a:lnTo>
                          <a:pt x="1695691" y="0"/>
                        </a:lnTo>
                        <a:lnTo>
                          <a:pt x="1695691" y="52086"/>
                        </a:lnTo>
                        <a:lnTo>
                          <a:pt x="1417899" y="52086"/>
                        </a:lnTo>
                        <a:lnTo>
                          <a:pt x="1417899" y="109960"/>
                        </a:lnTo>
                        <a:lnTo>
                          <a:pt x="1310833" y="109960"/>
                        </a:lnTo>
                        <a:lnTo>
                          <a:pt x="1310833" y="136003"/>
                        </a:lnTo>
                        <a:lnTo>
                          <a:pt x="1252959" y="136003"/>
                        </a:lnTo>
                        <a:lnTo>
                          <a:pt x="1252959" y="164939"/>
                        </a:lnTo>
                        <a:lnTo>
                          <a:pt x="998316" y="164939"/>
                        </a:lnTo>
                        <a:lnTo>
                          <a:pt x="998316" y="182302"/>
                        </a:lnTo>
                        <a:lnTo>
                          <a:pt x="940443" y="182302"/>
                        </a:lnTo>
                        <a:lnTo>
                          <a:pt x="940443" y="243069"/>
                        </a:lnTo>
                        <a:lnTo>
                          <a:pt x="891250" y="243069"/>
                        </a:lnTo>
                        <a:lnTo>
                          <a:pt x="891250" y="243069"/>
                        </a:lnTo>
                        <a:lnTo>
                          <a:pt x="891250" y="266218"/>
                        </a:lnTo>
                        <a:lnTo>
                          <a:pt x="732099" y="266218"/>
                        </a:lnTo>
                        <a:lnTo>
                          <a:pt x="726311" y="272006"/>
                        </a:lnTo>
                        <a:lnTo>
                          <a:pt x="694481" y="272006"/>
                        </a:lnTo>
                        <a:lnTo>
                          <a:pt x="682906" y="283581"/>
                        </a:lnTo>
                        <a:lnTo>
                          <a:pt x="523754" y="283581"/>
                        </a:lnTo>
                        <a:lnTo>
                          <a:pt x="523754" y="315410"/>
                        </a:lnTo>
                        <a:lnTo>
                          <a:pt x="477455" y="315410"/>
                        </a:lnTo>
                        <a:lnTo>
                          <a:pt x="477455" y="315410"/>
                        </a:lnTo>
                        <a:lnTo>
                          <a:pt x="399326" y="315410"/>
                        </a:lnTo>
                        <a:lnTo>
                          <a:pt x="399326" y="344347"/>
                        </a:lnTo>
                        <a:lnTo>
                          <a:pt x="257536" y="344347"/>
                        </a:lnTo>
                        <a:lnTo>
                          <a:pt x="257536" y="358815"/>
                        </a:lnTo>
                        <a:lnTo>
                          <a:pt x="231493" y="358815"/>
                        </a:lnTo>
                        <a:lnTo>
                          <a:pt x="231493" y="358815"/>
                        </a:lnTo>
                        <a:lnTo>
                          <a:pt x="141790" y="358815"/>
                        </a:lnTo>
                        <a:lnTo>
                          <a:pt x="141790" y="390646"/>
                        </a:lnTo>
                        <a:lnTo>
                          <a:pt x="0" y="390646"/>
                        </a:lnTo>
                      </a:path>
                    </a:pathLst>
                  </a:cu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9" name="TextBox 68">
                  <a:extLst>
                    <a:ext uri="{FF2B5EF4-FFF2-40B4-BE49-F238E27FC236}">
                      <a16:creationId xmlns:a16="http://schemas.microsoft.com/office/drawing/2014/main" id="{385B1A1A-1A4D-4EEB-A886-E44248C15A60}"/>
                    </a:ext>
                  </a:extLst>
                </p:cNvPr>
                <p:cNvSpPr txBox="1"/>
                <p:nvPr/>
              </p:nvSpPr>
              <p:spPr>
                <a:xfrm>
                  <a:off x="5098132" y="3385832"/>
                  <a:ext cx="864000" cy="276999"/>
                </a:xfrm>
                <a:prstGeom prst="rect">
                  <a:avLst/>
                </a:prstGeom>
                <a:noFill/>
              </p:spPr>
              <p:txBody>
                <a:bodyPr wrap="square" rtlCol="0">
                  <a:spAutoFit/>
                </a:bodyPr>
                <a:lstStyle/>
                <a:p>
                  <a:r>
                    <a:rPr lang="en-GB" sz="1200" dirty="0">
                      <a:solidFill>
                        <a:schemeClr val="tx1">
                          <a:lumMod val="75000"/>
                          <a:lumOff val="25000"/>
                        </a:schemeClr>
                      </a:solidFill>
                      <a:latin typeface="Verdana" panose="020B0604030504040204" pitchFamily="34" charset="0"/>
                      <a:ea typeface="Verdana" panose="020B0604030504040204" pitchFamily="34" charset="0"/>
                    </a:rPr>
                    <a:t>p=0.02</a:t>
                  </a:r>
                </a:p>
              </p:txBody>
            </p:sp>
            <p:sp>
              <p:nvSpPr>
                <p:cNvPr id="70" name="TextBox 69">
                  <a:extLst>
                    <a:ext uri="{FF2B5EF4-FFF2-40B4-BE49-F238E27FC236}">
                      <a16:creationId xmlns:a16="http://schemas.microsoft.com/office/drawing/2014/main" id="{3E7D672F-3B71-4503-A8C5-B17FD550EC9E}"/>
                    </a:ext>
                  </a:extLst>
                </p:cNvPr>
                <p:cNvSpPr txBox="1"/>
                <p:nvPr/>
              </p:nvSpPr>
              <p:spPr>
                <a:xfrm>
                  <a:off x="5974180" y="3368624"/>
                  <a:ext cx="1803765" cy="430887"/>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NFS &gt;0.676 (high-risk for advanced fibrosis) </a:t>
                  </a:r>
                </a:p>
              </p:txBody>
            </p:sp>
            <p:sp>
              <p:nvSpPr>
                <p:cNvPr id="71" name="TextBox 70">
                  <a:extLst>
                    <a:ext uri="{FF2B5EF4-FFF2-40B4-BE49-F238E27FC236}">
                      <a16:creationId xmlns:a16="http://schemas.microsoft.com/office/drawing/2014/main" id="{06C94095-66EB-4222-B242-776249537314}"/>
                    </a:ext>
                  </a:extLst>
                </p:cNvPr>
                <p:cNvSpPr txBox="1"/>
                <p:nvPr/>
              </p:nvSpPr>
              <p:spPr>
                <a:xfrm>
                  <a:off x="6406851" y="4827202"/>
                  <a:ext cx="1116000" cy="261610"/>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NFS ≤0.676</a:t>
                  </a:r>
                </a:p>
              </p:txBody>
            </p:sp>
          </p:grpSp>
          <p:grpSp>
            <p:nvGrpSpPr>
              <p:cNvPr id="62" name="Group 61">
                <a:extLst>
                  <a:ext uri="{FF2B5EF4-FFF2-40B4-BE49-F238E27FC236}">
                    <a16:creationId xmlns:a16="http://schemas.microsoft.com/office/drawing/2014/main" id="{DD449E90-AB23-48B7-A4A5-EDB5AA655AC0}"/>
                  </a:ext>
                </a:extLst>
              </p:cNvPr>
              <p:cNvGrpSpPr/>
              <p:nvPr/>
            </p:nvGrpSpPr>
            <p:grpSpPr>
              <a:xfrm>
                <a:off x="4451178" y="5599926"/>
                <a:ext cx="2802705" cy="553998"/>
                <a:chOff x="3361024" y="1260296"/>
                <a:chExt cx="2802705" cy="553998"/>
              </a:xfrm>
            </p:grpSpPr>
            <p:sp>
              <p:nvSpPr>
                <p:cNvPr id="63" name="TextBox 62">
                  <a:extLst>
                    <a:ext uri="{FF2B5EF4-FFF2-40B4-BE49-F238E27FC236}">
                      <a16:creationId xmlns:a16="http://schemas.microsoft.com/office/drawing/2014/main" id="{9B4D045D-9BD5-45DF-A598-CC31A7E0211B}"/>
                    </a:ext>
                  </a:extLst>
                </p:cNvPr>
                <p:cNvSpPr txBox="1"/>
                <p:nvPr/>
              </p:nvSpPr>
              <p:spPr>
                <a:xfrm>
                  <a:off x="3361024" y="1260296"/>
                  <a:ext cx="1332000" cy="553998"/>
                </a:xfrm>
                <a:prstGeom prst="rect">
                  <a:avLst/>
                </a:prstGeom>
                <a:noFill/>
              </p:spPr>
              <p:txBody>
                <a:bodyPr wrap="square" rtlCol="0">
                  <a:spAutoFit/>
                </a:bodyPr>
                <a:lstStyle/>
                <a:p>
                  <a:r>
                    <a:rPr lang="en-GB" sz="1000" dirty="0">
                      <a:solidFill>
                        <a:schemeClr val="tx1">
                          <a:lumMod val="75000"/>
                          <a:lumOff val="25000"/>
                        </a:schemeClr>
                      </a:solidFill>
                      <a:latin typeface="Verdana" panose="020B0604030504040204" pitchFamily="34" charset="0"/>
                      <a:ea typeface="Verdana" panose="020B0604030504040204" pitchFamily="34" charset="0"/>
                    </a:rPr>
                    <a:t>No. at risk:</a:t>
                  </a:r>
                </a:p>
                <a:p>
                  <a:r>
                    <a:rPr lang="en-GB" sz="1000" dirty="0">
                      <a:solidFill>
                        <a:schemeClr val="tx1">
                          <a:lumMod val="75000"/>
                          <a:lumOff val="25000"/>
                        </a:schemeClr>
                      </a:solidFill>
                      <a:latin typeface="Verdana" panose="020B0604030504040204" pitchFamily="34" charset="0"/>
                      <a:ea typeface="Verdana" panose="020B0604030504040204" pitchFamily="34" charset="0"/>
                    </a:rPr>
                    <a:t>NFS &gt;0.676</a:t>
                  </a:r>
                </a:p>
                <a:p>
                  <a:r>
                    <a:rPr lang="en-GB" sz="1000" dirty="0">
                      <a:solidFill>
                        <a:schemeClr val="tx1">
                          <a:lumMod val="75000"/>
                          <a:lumOff val="25000"/>
                        </a:schemeClr>
                      </a:solidFill>
                      <a:latin typeface="Verdana" panose="020B0604030504040204" pitchFamily="34" charset="0"/>
                      <a:ea typeface="Verdana" panose="020B0604030504040204" pitchFamily="34" charset="0"/>
                    </a:rPr>
                    <a:t>NFS ≤0.676</a:t>
                  </a:r>
                </a:p>
              </p:txBody>
            </p:sp>
            <p:sp>
              <p:nvSpPr>
                <p:cNvPr id="64" name="TextBox 63">
                  <a:extLst>
                    <a:ext uri="{FF2B5EF4-FFF2-40B4-BE49-F238E27FC236}">
                      <a16:creationId xmlns:a16="http://schemas.microsoft.com/office/drawing/2014/main" id="{22F658D0-88F9-4A8B-86D1-E496BBD2084D}"/>
                    </a:ext>
                  </a:extLst>
                </p:cNvPr>
                <p:cNvSpPr txBox="1"/>
                <p:nvPr/>
              </p:nvSpPr>
              <p:spPr>
                <a:xfrm>
                  <a:off x="4373356"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26</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202</a:t>
                  </a:r>
                </a:p>
              </p:txBody>
            </p:sp>
            <p:sp>
              <p:nvSpPr>
                <p:cNvPr id="65" name="TextBox 64">
                  <a:extLst>
                    <a:ext uri="{FF2B5EF4-FFF2-40B4-BE49-F238E27FC236}">
                      <a16:creationId xmlns:a16="http://schemas.microsoft.com/office/drawing/2014/main" id="{F20BB618-28F0-4C4D-B446-58A880DBE8E8}"/>
                    </a:ext>
                  </a:extLst>
                </p:cNvPr>
                <p:cNvSpPr txBox="1"/>
                <p:nvPr/>
              </p:nvSpPr>
              <p:spPr>
                <a:xfrm>
                  <a:off x="4874090"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18</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145</a:t>
                  </a:r>
                </a:p>
              </p:txBody>
            </p:sp>
            <p:sp>
              <p:nvSpPr>
                <p:cNvPr id="66" name="TextBox 65">
                  <a:extLst>
                    <a:ext uri="{FF2B5EF4-FFF2-40B4-BE49-F238E27FC236}">
                      <a16:creationId xmlns:a16="http://schemas.microsoft.com/office/drawing/2014/main" id="{1D75F369-9448-4430-A8E3-FF02FB0A6225}"/>
                    </a:ext>
                  </a:extLst>
                </p:cNvPr>
                <p:cNvSpPr txBox="1"/>
                <p:nvPr/>
              </p:nvSpPr>
              <p:spPr>
                <a:xfrm>
                  <a:off x="5353558"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9</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94</a:t>
                  </a:r>
                </a:p>
              </p:txBody>
            </p:sp>
            <p:sp>
              <p:nvSpPr>
                <p:cNvPr id="67" name="TextBox 66">
                  <a:extLst>
                    <a:ext uri="{FF2B5EF4-FFF2-40B4-BE49-F238E27FC236}">
                      <a16:creationId xmlns:a16="http://schemas.microsoft.com/office/drawing/2014/main" id="{0CD8CC0C-B140-41E3-9069-8C31D93DFD14}"/>
                    </a:ext>
                  </a:extLst>
                </p:cNvPr>
                <p:cNvSpPr txBox="1"/>
                <p:nvPr/>
              </p:nvSpPr>
              <p:spPr>
                <a:xfrm>
                  <a:off x="5839729"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0</a:t>
                  </a:r>
                </a:p>
              </p:txBody>
            </p:sp>
          </p:grpSp>
        </p:grpSp>
      </p:grpSp>
      <p:grpSp>
        <p:nvGrpSpPr>
          <p:cNvPr id="112" name="Group 111">
            <a:extLst>
              <a:ext uri="{FF2B5EF4-FFF2-40B4-BE49-F238E27FC236}">
                <a16:creationId xmlns:a16="http://schemas.microsoft.com/office/drawing/2014/main" id="{CCE7BB25-C8F9-487E-BFF6-83353197E566}"/>
              </a:ext>
            </a:extLst>
          </p:cNvPr>
          <p:cNvGrpSpPr/>
          <p:nvPr/>
        </p:nvGrpSpPr>
        <p:grpSpPr>
          <a:xfrm>
            <a:off x="8351730" y="3191088"/>
            <a:ext cx="3713396" cy="2722440"/>
            <a:chOff x="7841360" y="3393115"/>
            <a:chExt cx="3713396" cy="2722440"/>
          </a:xfrm>
        </p:grpSpPr>
        <p:grpSp>
          <p:nvGrpSpPr>
            <p:cNvPr id="113" name="Group 112">
              <a:extLst>
                <a:ext uri="{FF2B5EF4-FFF2-40B4-BE49-F238E27FC236}">
                  <a16:creationId xmlns:a16="http://schemas.microsoft.com/office/drawing/2014/main" id="{1C18F043-0B62-4A3B-B780-F52412F2F719}"/>
                </a:ext>
              </a:extLst>
            </p:cNvPr>
            <p:cNvGrpSpPr/>
            <p:nvPr/>
          </p:nvGrpSpPr>
          <p:grpSpPr>
            <a:xfrm>
              <a:off x="7859558" y="3393115"/>
              <a:ext cx="3695198" cy="2188232"/>
              <a:chOff x="7859558" y="3393115"/>
              <a:chExt cx="3695198" cy="2188232"/>
            </a:xfrm>
          </p:grpSpPr>
          <p:grpSp>
            <p:nvGrpSpPr>
              <p:cNvPr id="120" name="Group 119">
                <a:extLst>
                  <a:ext uri="{FF2B5EF4-FFF2-40B4-BE49-F238E27FC236}">
                    <a16:creationId xmlns:a16="http://schemas.microsoft.com/office/drawing/2014/main" id="{5569483E-EBFD-4D4E-A514-84A917F50059}"/>
                  </a:ext>
                </a:extLst>
              </p:cNvPr>
              <p:cNvGrpSpPr/>
              <p:nvPr/>
            </p:nvGrpSpPr>
            <p:grpSpPr>
              <a:xfrm>
                <a:off x="7859558" y="3422544"/>
                <a:ext cx="3291429" cy="2158803"/>
                <a:chOff x="7859558" y="3422544"/>
                <a:chExt cx="3291429" cy="2158803"/>
              </a:xfrm>
            </p:grpSpPr>
            <p:grpSp>
              <p:nvGrpSpPr>
                <p:cNvPr id="124" name="Group 123">
                  <a:extLst>
                    <a:ext uri="{FF2B5EF4-FFF2-40B4-BE49-F238E27FC236}">
                      <a16:creationId xmlns:a16="http://schemas.microsoft.com/office/drawing/2014/main" id="{04483813-D4A5-4692-8B80-FEFC631801D8}"/>
                    </a:ext>
                  </a:extLst>
                </p:cNvPr>
                <p:cNvGrpSpPr/>
                <p:nvPr/>
              </p:nvGrpSpPr>
              <p:grpSpPr>
                <a:xfrm>
                  <a:off x="7859558" y="3422544"/>
                  <a:ext cx="3291429" cy="2158803"/>
                  <a:chOff x="890666" y="3417869"/>
                  <a:chExt cx="3291429" cy="2158803"/>
                </a:xfrm>
              </p:grpSpPr>
              <p:grpSp>
                <p:nvGrpSpPr>
                  <p:cNvPr id="127" name="Group 126">
                    <a:extLst>
                      <a:ext uri="{FF2B5EF4-FFF2-40B4-BE49-F238E27FC236}">
                        <a16:creationId xmlns:a16="http://schemas.microsoft.com/office/drawing/2014/main" id="{09391163-D73E-4F95-9C0E-C966D82DBF1F}"/>
                      </a:ext>
                    </a:extLst>
                  </p:cNvPr>
                  <p:cNvGrpSpPr/>
                  <p:nvPr/>
                </p:nvGrpSpPr>
                <p:grpSpPr>
                  <a:xfrm>
                    <a:off x="890666" y="3417869"/>
                    <a:ext cx="3195594" cy="2158803"/>
                    <a:chOff x="1226245" y="4322663"/>
                    <a:chExt cx="3195594" cy="2158803"/>
                  </a:xfrm>
                </p:grpSpPr>
                <p:grpSp>
                  <p:nvGrpSpPr>
                    <p:cNvPr id="130" name="Group 129">
                      <a:extLst>
                        <a:ext uri="{FF2B5EF4-FFF2-40B4-BE49-F238E27FC236}">
                          <a16:creationId xmlns:a16="http://schemas.microsoft.com/office/drawing/2014/main" id="{DCFD9E9F-BB90-4010-B1FE-3119716564CD}"/>
                        </a:ext>
                      </a:extLst>
                    </p:cNvPr>
                    <p:cNvGrpSpPr>
                      <a:grpSpLocks noChangeAspect="1"/>
                    </p:cNvGrpSpPr>
                    <p:nvPr/>
                  </p:nvGrpSpPr>
                  <p:grpSpPr>
                    <a:xfrm>
                      <a:off x="1226245" y="4322663"/>
                      <a:ext cx="3195594" cy="1992588"/>
                      <a:chOff x="-1307380" y="670976"/>
                      <a:chExt cx="11755441" cy="7329986"/>
                    </a:xfrm>
                  </p:grpSpPr>
                  <p:grpSp>
                    <p:nvGrpSpPr>
                      <p:cNvPr id="132" name="Group 131">
                        <a:extLst>
                          <a:ext uri="{FF2B5EF4-FFF2-40B4-BE49-F238E27FC236}">
                            <a16:creationId xmlns:a16="http://schemas.microsoft.com/office/drawing/2014/main" id="{29968488-1E8B-44E7-9CC0-78CDF0872204}"/>
                          </a:ext>
                        </a:extLst>
                      </p:cNvPr>
                      <p:cNvGrpSpPr>
                        <a:grpSpLocks noChangeAspect="1"/>
                      </p:cNvGrpSpPr>
                      <p:nvPr/>
                    </p:nvGrpSpPr>
                    <p:grpSpPr>
                      <a:xfrm>
                        <a:off x="-1307380" y="670976"/>
                        <a:ext cx="11755441" cy="7329986"/>
                        <a:chOff x="520881" y="4062729"/>
                        <a:chExt cx="5815356" cy="3626109"/>
                      </a:xfrm>
                    </p:grpSpPr>
                    <p:grpSp>
                      <p:nvGrpSpPr>
                        <p:cNvPr id="134" name="Group 133">
                          <a:extLst>
                            <a:ext uri="{FF2B5EF4-FFF2-40B4-BE49-F238E27FC236}">
                              <a16:creationId xmlns:a16="http://schemas.microsoft.com/office/drawing/2014/main" id="{B8B2E644-88FC-438D-9AEF-A3B604BEA51A}"/>
                            </a:ext>
                          </a:extLst>
                        </p:cNvPr>
                        <p:cNvGrpSpPr/>
                        <p:nvPr/>
                      </p:nvGrpSpPr>
                      <p:grpSpPr>
                        <a:xfrm>
                          <a:off x="1321821" y="4062729"/>
                          <a:ext cx="355893" cy="3264116"/>
                          <a:chOff x="720546" y="4297543"/>
                          <a:chExt cx="203710" cy="1868357"/>
                        </a:xfrm>
                      </p:grpSpPr>
                      <p:sp>
                        <p:nvSpPr>
                          <p:cNvPr id="156" name="Rectangle 21">
                            <a:extLst>
                              <a:ext uri="{FF2B5EF4-FFF2-40B4-BE49-F238E27FC236}">
                                <a16:creationId xmlns:a16="http://schemas.microsoft.com/office/drawing/2014/main" id="{40FEC543-A7A6-4DE8-AB0D-F4F1E638CB53}"/>
                              </a:ext>
                            </a:extLst>
                          </p:cNvPr>
                          <p:cNvSpPr>
                            <a:spLocks noChangeArrowheads="1"/>
                          </p:cNvSpPr>
                          <p:nvPr/>
                        </p:nvSpPr>
                        <p:spPr bwMode="auto">
                          <a:xfrm>
                            <a:off x="822399" y="5992781"/>
                            <a:ext cx="101856"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157" name="Rectangle 23">
                            <a:extLst>
                              <a:ext uri="{FF2B5EF4-FFF2-40B4-BE49-F238E27FC236}">
                                <a16:creationId xmlns:a16="http://schemas.microsoft.com/office/drawing/2014/main" id="{4EA1568A-859A-4287-A618-E98AD8EF78D0}"/>
                              </a:ext>
                            </a:extLst>
                          </p:cNvPr>
                          <p:cNvSpPr>
                            <a:spLocks noChangeArrowheads="1"/>
                          </p:cNvSpPr>
                          <p:nvPr/>
                        </p:nvSpPr>
                        <p:spPr bwMode="auto">
                          <a:xfrm>
                            <a:off x="720546" y="5576500"/>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158" name="Rectangle 24">
                            <a:extLst>
                              <a:ext uri="{FF2B5EF4-FFF2-40B4-BE49-F238E27FC236}">
                                <a16:creationId xmlns:a16="http://schemas.microsoft.com/office/drawing/2014/main" id="{1CDC1F9F-FE88-4EB4-90EF-68E29C21CBB7}"/>
                              </a:ext>
                            </a:extLst>
                          </p:cNvPr>
                          <p:cNvSpPr>
                            <a:spLocks noChangeArrowheads="1"/>
                          </p:cNvSpPr>
                          <p:nvPr/>
                        </p:nvSpPr>
                        <p:spPr bwMode="auto">
                          <a:xfrm>
                            <a:off x="720546" y="5140355"/>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20</a:t>
                            </a:r>
                          </a:p>
                        </p:txBody>
                      </p:sp>
                      <p:sp>
                        <p:nvSpPr>
                          <p:cNvPr id="159" name="Rectangle 25">
                            <a:extLst>
                              <a:ext uri="{FF2B5EF4-FFF2-40B4-BE49-F238E27FC236}">
                                <a16:creationId xmlns:a16="http://schemas.microsoft.com/office/drawing/2014/main" id="{7356AE8F-AD22-4D81-B4E4-55B726125913}"/>
                              </a:ext>
                            </a:extLst>
                          </p:cNvPr>
                          <p:cNvSpPr>
                            <a:spLocks noChangeArrowheads="1"/>
                          </p:cNvSpPr>
                          <p:nvPr/>
                        </p:nvSpPr>
                        <p:spPr bwMode="auto">
                          <a:xfrm>
                            <a:off x="720546" y="4714893"/>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30</a:t>
                            </a:r>
                          </a:p>
                        </p:txBody>
                      </p:sp>
                      <p:sp>
                        <p:nvSpPr>
                          <p:cNvPr id="160" name="Rectangle 26">
                            <a:extLst>
                              <a:ext uri="{FF2B5EF4-FFF2-40B4-BE49-F238E27FC236}">
                                <a16:creationId xmlns:a16="http://schemas.microsoft.com/office/drawing/2014/main" id="{CCE4BA44-00DD-4BA5-8A9F-693BE718F46C}"/>
                              </a:ext>
                            </a:extLst>
                          </p:cNvPr>
                          <p:cNvSpPr>
                            <a:spLocks noChangeArrowheads="1"/>
                          </p:cNvSpPr>
                          <p:nvPr/>
                        </p:nvSpPr>
                        <p:spPr bwMode="auto">
                          <a:xfrm>
                            <a:off x="720546" y="4297543"/>
                            <a:ext cx="20371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40</a:t>
                            </a:r>
                          </a:p>
                        </p:txBody>
                      </p:sp>
                    </p:grpSp>
                    <p:sp>
                      <p:nvSpPr>
                        <p:cNvPr id="135" name="Rectangle 32">
                          <a:extLst>
                            <a:ext uri="{FF2B5EF4-FFF2-40B4-BE49-F238E27FC236}">
                              <a16:creationId xmlns:a16="http://schemas.microsoft.com/office/drawing/2014/main" id="{F2AB1FFF-BEC8-446D-90C7-217D637FACEA}"/>
                            </a:ext>
                          </a:extLst>
                        </p:cNvPr>
                        <p:cNvSpPr>
                          <a:spLocks noChangeArrowheads="1"/>
                        </p:cNvSpPr>
                        <p:nvPr/>
                      </p:nvSpPr>
                      <p:spPr bwMode="auto">
                        <a:xfrm rot="16200000">
                          <a:off x="-693103" y="5343410"/>
                          <a:ext cx="3032869" cy="6049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Cumulative incidence of CVD (%)</a:t>
                          </a:r>
                        </a:p>
                      </p:txBody>
                    </p:sp>
                    <p:grpSp>
                      <p:nvGrpSpPr>
                        <p:cNvPr id="136" name="Group 135">
                          <a:extLst>
                            <a:ext uri="{FF2B5EF4-FFF2-40B4-BE49-F238E27FC236}">
                              <a16:creationId xmlns:a16="http://schemas.microsoft.com/office/drawing/2014/main" id="{76DEF1AC-ED20-42E9-BEDD-30E64A00E9C6}"/>
                            </a:ext>
                          </a:extLst>
                        </p:cNvPr>
                        <p:cNvGrpSpPr/>
                        <p:nvPr/>
                      </p:nvGrpSpPr>
                      <p:grpSpPr>
                        <a:xfrm>
                          <a:off x="1738165" y="4196379"/>
                          <a:ext cx="125788" cy="2977795"/>
                          <a:chOff x="952500" y="4374046"/>
                          <a:chExt cx="71999" cy="1704470"/>
                        </a:xfrm>
                      </p:grpSpPr>
                      <p:sp>
                        <p:nvSpPr>
                          <p:cNvPr id="151" name="Line 53">
                            <a:extLst>
                              <a:ext uri="{FF2B5EF4-FFF2-40B4-BE49-F238E27FC236}">
                                <a16:creationId xmlns:a16="http://schemas.microsoft.com/office/drawing/2014/main" id="{C143328C-6EEE-4288-ACC9-659569087A57}"/>
                              </a:ext>
                            </a:extLst>
                          </p:cNvPr>
                          <p:cNvSpPr>
                            <a:spLocks noChangeShapeType="1"/>
                          </p:cNvSpPr>
                          <p:nvPr/>
                        </p:nvSpPr>
                        <p:spPr bwMode="auto">
                          <a:xfrm flipH="1">
                            <a:off x="952500" y="6078516"/>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52" name="Line 54">
                            <a:extLst>
                              <a:ext uri="{FF2B5EF4-FFF2-40B4-BE49-F238E27FC236}">
                                <a16:creationId xmlns:a16="http://schemas.microsoft.com/office/drawing/2014/main" id="{3531D96C-EDA4-4DBC-86F3-6F614F29EE75}"/>
                              </a:ext>
                            </a:extLst>
                          </p:cNvPr>
                          <p:cNvSpPr>
                            <a:spLocks noChangeShapeType="1"/>
                          </p:cNvSpPr>
                          <p:nvPr/>
                        </p:nvSpPr>
                        <p:spPr bwMode="auto">
                          <a:xfrm flipH="1">
                            <a:off x="952500" y="5655318"/>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53" name="Line 55">
                            <a:extLst>
                              <a:ext uri="{FF2B5EF4-FFF2-40B4-BE49-F238E27FC236}">
                                <a16:creationId xmlns:a16="http://schemas.microsoft.com/office/drawing/2014/main" id="{97FBC30F-8B0E-457E-978A-3D6B81A7D856}"/>
                              </a:ext>
                            </a:extLst>
                          </p:cNvPr>
                          <p:cNvSpPr>
                            <a:spLocks noChangeShapeType="1"/>
                          </p:cNvSpPr>
                          <p:nvPr/>
                        </p:nvSpPr>
                        <p:spPr bwMode="auto">
                          <a:xfrm flipH="1">
                            <a:off x="952500" y="5224412"/>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54" name="Line 56">
                            <a:extLst>
                              <a:ext uri="{FF2B5EF4-FFF2-40B4-BE49-F238E27FC236}">
                                <a16:creationId xmlns:a16="http://schemas.microsoft.com/office/drawing/2014/main" id="{B0026EA7-F4D5-424D-85B5-C096BB7F6E7E}"/>
                              </a:ext>
                            </a:extLst>
                          </p:cNvPr>
                          <p:cNvSpPr>
                            <a:spLocks noChangeShapeType="1"/>
                          </p:cNvSpPr>
                          <p:nvPr/>
                        </p:nvSpPr>
                        <p:spPr bwMode="auto">
                          <a:xfrm flipH="1">
                            <a:off x="952500" y="4799267"/>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55" name="Line 57">
                            <a:extLst>
                              <a:ext uri="{FF2B5EF4-FFF2-40B4-BE49-F238E27FC236}">
                                <a16:creationId xmlns:a16="http://schemas.microsoft.com/office/drawing/2014/main" id="{9ABAFFD9-3AFF-45F0-BF63-61B5AD8D08DC}"/>
                              </a:ext>
                            </a:extLst>
                          </p:cNvPr>
                          <p:cNvSpPr>
                            <a:spLocks noChangeShapeType="1"/>
                          </p:cNvSpPr>
                          <p:nvPr/>
                        </p:nvSpPr>
                        <p:spPr bwMode="auto">
                          <a:xfrm flipH="1">
                            <a:off x="952500" y="4374046"/>
                            <a:ext cx="7135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37" name="Line 5">
                          <a:extLst>
                            <a:ext uri="{FF2B5EF4-FFF2-40B4-BE49-F238E27FC236}">
                              <a16:creationId xmlns:a16="http://schemas.microsoft.com/office/drawing/2014/main" id="{AC13F3CE-E9CC-48DE-AFAA-0F3D816586D0}"/>
                            </a:ext>
                          </a:extLst>
                        </p:cNvPr>
                        <p:cNvSpPr>
                          <a:spLocks noChangeShapeType="1"/>
                        </p:cNvSpPr>
                        <p:nvPr/>
                      </p:nvSpPr>
                      <p:spPr bwMode="auto">
                        <a:xfrm>
                          <a:off x="1815843" y="7176963"/>
                          <a:ext cx="4520394"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nvGrpSpPr>
                        <p:cNvPr id="138" name="Group 137">
                          <a:extLst>
                            <a:ext uri="{FF2B5EF4-FFF2-40B4-BE49-F238E27FC236}">
                              <a16:creationId xmlns:a16="http://schemas.microsoft.com/office/drawing/2014/main" id="{866D25C0-5FDD-4877-990E-87A0BADD4DD1}"/>
                            </a:ext>
                          </a:extLst>
                        </p:cNvPr>
                        <p:cNvGrpSpPr/>
                        <p:nvPr/>
                      </p:nvGrpSpPr>
                      <p:grpSpPr>
                        <a:xfrm>
                          <a:off x="1779156" y="7370747"/>
                          <a:ext cx="3746432" cy="318091"/>
                          <a:chOff x="982326" y="6191159"/>
                          <a:chExt cx="2144427" cy="182077"/>
                        </a:xfrm>
                      </p:grpSpPr>
                      <p:sp>
                        <p:nvSpPr>
                          <p:cNvPr id="146" name="Rectangle 27">
                            <a:extLst>
                              <a:ext uri="{FF2B5EF4-FFF2-40B4-BE49-F238E27FC236}">
                                <a16:creationId xmlns:a16="http://schemas.microsoft.com/office/drawing/2014/main" id="{803E68DD-87FB-4271-9994-EA2430003954}"/>
                              </a:ext>
                            </a:extLst>
                          </p:cNvPr>
                          <p:cNvSpPr>
                            <a:spLocks noChangeArrowheads="1"/>
                          </p:cNvSpPr>
                          <p:nvPr/>
                        </p:nvSpPr>
                        <p:spPr bwMode="auto">
                          <a:xfrm>
                            <a:off x="982326" y="6191159"/>
                            <a:ext cx="101855"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0</a:t>
                            </a:r>
                          </a:p>
                        </p:txBody>
                      </p:sp>
                      <p:sp>
                        <p:nvSpPr>
                          <p:cNvPr id="147" name="Rectangle 28">
                            <a:extLst>
                              <a:ext uri="{FF2B5EF4-FFF2-40B4-BE49-F238E27FC236}">
                                <a16:creationId xmlns:a16="http://schemas.microsoft.com/office/drawing/2014/main" id="{16349087-7829-4425-AF05-CC4C77BDB40E}"/>
                              </a:ext>
                            </a:extLst>
                          </p:cNvPr>
                          <p:cNvSpPr>
                            <a:spLocks noChangeArrowheads="1"/>
                          </p:cNvSpPr>
                          <p:nvPr/>
                        </p:nvSpPr>
                        <p:spPr bwMode="auto">
                          <a:xfrm>
                            <a:off x="1915855" y="6200117"/>
                            <a:ext cx="288000" cy="17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4</a:t>
                            </a:r>
                          </a:p>
                        </p:txBody>
                      </p:sp>
                      <p:sp>
                        <p:nvSpPr>
                          <p:cNvPr id="148" name="Rectangle 147">
                            <a:extLst>
                              <a:ext uri="{FF2B5EF4-FFF2-40B4-BE49-F238E27FC236}">
                                <a16:creationId xmlns:a16="http://schemas.microsoft.com/office/drawing/2014/main" id="{81DAF626-5DAE-408B-8BD1-D1C49A5C84BF}"/>
                              </a:ext>
                            </a:extLst>
                          </p:cNvPr>
                          <p:cNvSpPr>
                            <a:spLocks noChangeArrowheads="1"/>
                          </p:cNvSpPr>
                          <p:nvPr/>
                        </p:nvSpPr>
                        <p:spPr bwMode="auto">
                          <a:xfrm>
                            <a:off x="2512938" y="6200088"/>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6</a:t>
                            </a:r>
                          </a:p>
                        </p:txBody>
                      </p:sp>
                      <p:sp>
                        <p:nvSpPr>
                          <p:cNvPr id="149" name="Rectangle 28">
                            <a:extLst>
                              <a:ext uri="{FF2B5EF4-FFF2-40B4-BE49-F238E27FC236}">
                                <a16:creationId xmlns:a16="http://schemas.microsoft.com/office/drawing/2014/main" id="{21D6E2FB-FD57-4FC5-A0C3-3CEB14EFFA27}"/>
                              </a:ext>
                            </a:extLst>
                          </p:cNvPr>
                          <p:cNvSpPr>
                            <a:spLocks noChangeArrowheads="1"/>
                          </p:cNvSpPr>
                          <p:nvPr/>
                        </p:nvSpPr>
                        <p:spPr bwMode="auto">
                          <a:xfrm>
                            <a:off x="1496919" y="6191201"/>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2</a:t>
                            </a:r>
                          </a:p>
                        </p:txBody>
                      </p:sp>
                      <p:sp>
                        <p:nvSpPr>
                          <p:cNvPr id="150" name="Rectangle 30">
                            <a:extLst>
                              <a:ext uri="{FF2B5EF4-FFF2-40B4-BE49-F238E27FC236}">
                                <a16:creationId xmlns:a16="http://schemas.microsoft.com/office/drawing/2014/main" id="{4354BB86-8E97-4966-9E7C-6330E812DE83}"/>
                              </a:ext>
                            </a:extLst>
                          </p:cNvPr>
                          <p:cNvSpPr>
                            <a:spLocks noChangeArrowheads="1"/>
                          </p:cNvSpPr>
                          <p:nvPr/>
                        </p:nvSpPr>
                        <p:spPr bwMode="auto">
                          <a:xfrm>
                            <a:off x="3024898" y="6200003"/>
                            <a:ext cx="101855" cy="173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8</a:t>
                            </a:r>
                          </a:p>
                        </p:txBody>
                      </p:sp>
                    </p:grpSp>
                    <p:grpSp>
                      <p:nvGrpSpPr>
                        <p:cNvPr id="139" name="Group 138">
                          <a:extLst>
                            <a:ext uri="{FF2B5EF4-FFF2-40B4-BE49-F238E27FC236}">
                              <a16:creationId xmlns:a16="http://schemas.microsoft.com/office/drawing/2014/main" id="{3B818F41-44B3-4631-B5CF-8AC8B8F90F08}"/>
                            </a:ext>
                          </a:extLst>
                        </p:cNvPr>
                        <p:cNvGrpSpPr/>
                        <p:nvPr/>
                      </p:nvGrpSpPr>
                      <p:grpSpPr>
                        <a:xfrm>
                          <a:off x="1871284" y="7184890"/>
                          <a:ext cx="3569218" cy="126148"/>
                          <a:chOff x="1035059" y="6084805"/>
                          <a:chExt cx="2042992" cy="72208"/>
                        </a:xfrm>
                      </p:grpSpPr>
                      <p:sp>
                        <p:nvSpPr>
                          <p:cNvPr id="141" name="Line 2">
                            <a:extLst>
                              <a:ext uri="{FF2B5EF4-FFF2-40B4-BE49-F238E27FC236}">
                                <a16:creationId xmlns:a16="http://schemas.microsoft.com/office/drawing/2014/main" id="{9F80FA3B-9A93-442B-AF25-73CEB52F3814}"/>
                              </a:ext>
                            </a:extLst>
                          </p:cNvPr>
                          <p:cNvSpPr>
                            <a:spLocks noChangeShapeType="1"/>
                          </p:cNvSpPr>
                          <p:nvPr/>
                        </p:nvSpPr>
                        <p:spPr bwMode="auto">
                          <a:xfrm rot="5400000" flipH="1">
                            <a:off x="999059" y="612087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42" name="Line 2">
                            <a:extLst>
                              <a:ext uri="{FF2B5EF4-FFF2-40B4-BE49-F238E27FC236}">
                                <a16:creationId xmlns:a16="http://schemas.microsoft.com/office/drawing/2014/main" id="{B0557D48-F3EA-489C-A6CB-A2BD2BB6B115}"/>
                              </a:ext>
                            </a:extLst>
                          </p:cNvPr>
                          <p:cNvSpPr>
                            <a:spLocks noChangeShapeType="1"/>
                          </p:cNvSpPr>
                          <p:nvPr/>
                        </p:nvSpPr>
                        <p:spPr bwMode="auto">
                          <a:xfrm rot="5400000" flipH="1">
                            <a:off x="1508436" y="6120806"/>
                            <a:ext cx="72001"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43" name="Line 2">
                            <a:extLst>
                              <a:ext uri="{FF2B5EF4-FFF2-40B4-BE49-F238E27FC236}">
                                <a16:creationId xmlns:a16="http://schemas.microsoft.com/office/drawing/2014/main" id="{77B1683C-6BCD-4A9A-BE1A-41DFC2F226B6}"/>
                              </a:ext>
                            </a:extLst>
                          </p:cNvPr>
                          <p:cNvSpPr>
                            <a:spLocks noChangeShapeType="1"/>
                          </p:cNvSpPr>
                          <p:nvPr/>
                        </p:nvSpPr>
                        <p:spPr bwMode="auto">
                          <a:xfrm rot="5400000" flipH="1">
                            <a:off x="2020549" y="61208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44" name="Line 2">
                            <a:extLst>
                              <a:ext uri="{FF2B5EF4-FFF2-40B4-BE49-F238E27FC236}">
                                <a16:creationId xmlns:a16="http://schemas.microsoft.com/office/drawing/2014/main" id="{31F3F291-E05A-471E-9209-502047837D67}"/>
                              </a:ext>
                            </a:extLst>
                          </p:cNvPr>
                          <p:cNvSpPr>
                            <a:spLocks noChangeShapeType="1"/>
                          </p:cNvSpPr>
                          <p:nvPr/>
                        </p:nvSpPr>
                        <p:spPr bwMode="auto">
                          <a:xfrm rot="5400000" flipH="1">
                            <a:off x="2532614" y="6121013"/>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sp>
                        <p:nvSpPr>
                          <p:cNvPr id="145" name="Line 2">
                            <a:extLst>
                              <a:ext uri="{FF2B5EF4-FFF2-40B4-BE49-F238E27FC236}">
                                <a16:creationId xmlns:a16="http://schemas.microsoft.com/office/drawing/2014/main" id="{F3D2D4A6-A024-44C6-AEC4-74E1AA590960}"/>
                              </a:ext>
                            </a:extLst>
                          </p:cNvPr>
                          <p:cNvSpPr>
                            <a:spLocks noChangeShapeType="1"/>
                          </p:cNvSpPr>
                          <p:nvPr/>
                        </p:nvSpPr>
                        <p:spPr bwMode="auto">
                          <a:xfrm rot="5400000" flipH="1">
                            <a:off x="3042051" y="612099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40" name="Line 4">
                          <a:extLst>
                            <a:ext uri="{FF2B5EF4-FFF2-40B4-BE49-F238E27FC236}">
                              <a16:creationId xmlns:a16="http://schemas.microsoft.com/office/drawing/2014/main" id="{EB59109A-6104-4162-A0A4-A9E2944CE01A}"/>
                            </a:ext>
                          </a:extLst>
                        </p:cNvPr>
                        <p:cNvSpPr>
                          <a:spLocks noChangeShapeType="1"/>
                        </p:cNvSpPr>
                        <p:nvPr/>
                      </p:nvSpPr>
                      <p:spPr bwMode="auto">
                        <a:xfrm>
                          <a:off x="1871271" y="4199729"/>
                          <a:ext cx="0" cy="301359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33" name="Rectangle 132">
                        <a:extLst>
                          <a:ext uri="{FF2B5EF4-FFF2-40B4-BE49-F238E27FC236}">
                            <a16:creationId xmlns:a16="http://schemas.microsoft.com/office/drawing/2014/main" id="{54D277D4-AFA1-41BB-A505-0CB6E5CAEF53}"/>
                          </a:ext>
                        </a:extLst>
                      </p:cNvPr>
                      <p:cNvSpPr/>
                      <p:nvPr/>
                    </p:nvSpPr>
                    <p:spPr>
                      <a:xfrm>
                        <a:off x="6373506" y="1223587"/>
                        <a:ext cx="209267" cy="98069"/>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chemeClr val="tx1">
                              <a:lumMod val="75000"/>
                              <a:lumOff val="25000"/>
                            </a:schemeClr>
                          </a:solidFill>
                          <a:latin typeface="Verdana" panose="020B0604030504040204" pitchFamily="34" charset="0"/>
                          <a:ea typeface="Verdana" panose="020B0604030504040204" pitchFamily="34" charset="0"/>
                        </a:endParaRPr>
                      </a:p>
                    </p:txBody>
                  </p:sp>
                </p:grpSp>
                <p:sp>
                  <p:nvSpPr>
                    <p:cNvPr id="131" name="Rectangle 32">
                      <a:extLst>
                        <a:ext uri="{FF2B5EF4-FFF2-40B4-BE49-F238E27FC236}">
                          <a16:creationId xmlns:a16="http://schemas.microsoft.com/office/drawing/2014/main" id="{B6D9AE74-9D2D-46B5-8BA7-E0833CA78C4A}"/>
                        </a:ext>
                      </a:extLst>
                    </p:cNvPr>
                    <p:cNvSpPr>
                      <a:spLocks noChangeArrowheads="1"/>
                    </p:cNvSpPr>
                    <p:nvPr/>
                  </p:nvSpPr>
                  <p:spPr bwMode="auto">
                    <a:xfrm>
                      <a:off x="1985853" y="6315267"/>
                      <a:ext cx="2433597"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200" dirty="0">
                          <a:solidFill>
                            <a:schemeClr val="tx1">
                              <a:lumMod val="75000"/>
                              <a:lumOff val="25000"/>
                            </a:schemeClr>
                          </a:solidFill>
                          <a:latin typeface="Verdana" panose="020B0604030504040204" pitchFamily="34" charset="0"/>
                          <a:ea typeface="Verdana" panose="020B0604030504040204" pitchFamily="34" charset="0"/>
                          <a:cs typeface="Verdana"/>
                        </a:rPr>
                        <a:t>Time (years)</a:t>
                      </a:r>
                    </a:p>
                  </p:txBody>
                </p:sp>
              </p:grpSp>
              <p:sp>
                <p:nvSpPr>
                  <p:cNvPr id="128" name="Rectangle 30">
                    <a:extLst>
                      <a:ext uri="{FF2B5EF4-FFF2-40B4-BE49-F238E27FC236}">
                        <a16:creationId xmlns:a16="http://schemas.microsoft.com/office/drawing/2014/main" id="{6282466D-0034-4012-A5B3-D59F51A5F084}"/>
                      </a:ext>
                    </a:extLst>
                  </p:cNvPr>
                  <p:cNvSpPr>
                    <a:spLocks noChangeArrowheads="1"/>
                  </p:cNvSpPr>
                  <p:nvPr/>
                </p:nvSpPr>
                <p:spPr bwMode="auto">
                  <a:xfrm>
                    <a:off x="3986529" y="5245200"/>
                    <a:ext cx="195566" cy="166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200" dirty="0">
                        <a:solidFill>
                          <a:schemeClr val="tx1">
                            <a:lumMod val="75000"/>
                            <a:lumOff val="25000"/>
                          </a:schemeClr>
                        </a:solidFill>
                        <a:latin typeface="Verdana" panose="020B0604030504040204" pitchFamily="34" charset="0"/>
                        <a:ea typeface="Verdana" panose="020B0604030504040204" pitchFamily="34" charset="0"/>
                        <a:cs typeface="Verdana"/>
                      </a:rPr>
                      <a:t>10</a:t>
                    </a:r>
                  </a:p>
                </p:txBody>
              </p:sp>
              <p:sp>
                <p:nvSpPr>
                  <p:cNvPr id="129" name="Line 2">
                    <a:extLst>
                      <a:ext uri="{FF2B5EF4-FFF2-40B4-BE49-F238E27FC236}">
                        <a16:creationId xmlns:a16="http://schemas.microsoft.com/office/drawing/2014/main" id="{97C7D376-5432-4914-85CE-F13235EBCAF4}"/>
                      </a:ext>
                    </a:extLst>
                  </p:cNvPr>
                  <p:cNvSpPr>
                    <a:spLocks noChangeShapeType="1"/>
                  </p:cNvSpPr>
                  <p:nvPr/>
                </p:nvSpPr>
                <p:spPr bwMode="auto">
                  <a:xfrm rot="5400000" flipH="1">
                    <a:off x="4049312" y="5169600"/>
                    <a:ext cx="6912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1200" dirty="0">
                      <a:solidFill>
                        <a:schemeClr val="tx1">
                          <a:lumMod val="75000"/>
                          <a:lumOff val="25000"/>
                        </a:schemeClr>
                      </a:solidFill>
                      <a:latin typeface="Verdana" panose="020B0604030504040204" pitchFamily="34" charset="0"/>
                      <a:ea typeface="Verdana" panose="020B0604030504040204" pitchFamily="34" charset="0"/>
                      <a:cs typeface="Verdana"/>
                    </a:endParaRPr>
                  </a:p>
                </p:txBody>
              </p:sp>
            </p:grpSp>
            <p:sp>
              <p:nvSpPr>
                <p:cNvPr id="125" name="Freeform: Shape 124">
                  <a:extLst>
                    <a:ext uri="{FF2B5EF4-FFF2-40B4-BE49-F238E27FC236}">
                      <a16:creationId xmlns:a16="http://schemas.microsoft.com/office/drawing/2014/main" id="{96F0CFE3-0EE5-40EB-B0B8-1E984ED1D340}"/>
                    </a:ext>
                  </a:extLst>
                </p:cNvPr>
                <p:cNvSpPr/>
                <p:nvPr/>
              </p:nvSpPr>
              <p:spPr>
                <a:xfrm>
                  <a:off x="8603087" y="4883669"/>
                  <a:ext cx="1839103" cy="249850"/>
                </a:xfrm>
                <a:custGeom>
                  <a:avLst/>
                  <a:gdLst>
                    <a:gd name="connsiteX0" fmla="*/ 0 w 1839103"/>
                    <a:gd name="connsiteY0" fmla="*/ 249850 h 249850"/>
                    <a:gd name="connsiteX1" fmla="*/ 234396 w 1839103"/>
                    <a:gd name="connsiteY1" fmla="*/ 249850 h 249850"/>
                    <a:gd name="connsiteX2" fmla="*/ 234396 w 1839103"/>
                    <a:gd name="connsiteY2" fmla="*/ 218941 h 249850"/>
                    <a:gd name="connsiteX3" fmla="*/ 461064 w 1839103"/>
                    <a:gd name="connsiteY3" fmla="*/ 218941 h 249850"/>
                    <a:gd name="connsiteX4" fmla="*/ 461064 w 1839103"/>
                    <a:gd name="connsiteY4" fmla="*/ 188031 h 249850"/>
                    <a:gd name="connsiteX5" fmla="*/ 914400 w 1839103"/>
                    <a:gd name="connsiteY5" fmla="*/ 188031 h 249850"/>
                    <a:gd name="connsiteX6" fmla="*/ 914400 w 1839103"/>
                    <a:gd name="connsiteY6" fmla="*/ 146819 h 249850"/>
                    <a:gd name="connsiteX7" fmla="*/ 922127 w 1839103"/>
                    <a:gd name="connsiteY7" fmla="*/ 139092 h 249850"/>
                    <a:gd name="connsiteX8" fmla="*/ 922127 w 1839103"/>
                    <a:gd name="connsiteY8" fmla="*/ 97879 h 249850"/>
                    <a:gd name="connsiteX9" fmla="*/ 1226069 w 1839103"/>
                    <a:gd name="connsiteY9" fmla="*/ 97879 h 249850"/>
                    <a:gd name="connsiteX10" fmla="*/ 1226069 w 1839103"/>
                    <a:gd name="connsiteY10" fmla="*/ 46364 h 249850"/>
                    <a:gd name="connsiteX11" fmla="*/ 1290463 w 1839103"/>
                    <a:gd name="connsiteY11" fmla="*/ 46364 h 249850"/>
                    <a:gd name="connsiteX12" fmla="*/ 1290463 w 1839103"/>
                    <a:gd name="connsiteY12" fmla="*/ 0 h 249850"/>
                    <a:gd name="connsiteX13" fmla="*/ 1839103 w 1839103"/>
                    <a:gd name="connsiteY13" fmla="*/ 0 h 24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39103" h="249850">
                      <a:moveTo>
                        <a:pt x="0" y="249850"/>
                      </a:moveTo>
                      <a:lnTo>
                        <a:pt x="234396" y="249850"/>
                      </a:lnTo>
                      <a:lnTo>
                        <a:pt x="234396" y="218941"/>
                      </a:lnTo>
                      <a:lnTo>
                        <a:pt x="461064" y="218941"/>
                      </a:lnTo>
                      <a:lnTo>
                        <a:pt x="461064" y="188031"/>
                      </a:lnTo>
                      <a:lnTo>
                        <a:pt x="914400" y="188031"/>
                      </a:lnTo>
                      <a:lnTo>
                        <a:pt x="914400" y="146819"/>
                      </a:lnTo>
                      <a:lnTo>
                        <a:pt x="922127" y="139092"/>
                      </a:lnTo>
                      <a:lnTo>
                        <a:pt x="922127" y="97879"/>
                      </a:lnTo>
                      <a:lnTo>
                        <a:pt x="1226069" y="97879"/>
                      </a:lnTo>
                      <a:lnTo>
                        <a:pt x="1226069" y="46364"/>
                      </a:lnTo>
                      <a:lnTo>
                        <a:pt x="1290463" y="46364"/>
                      </a:lnTo>
                      <a:lnTo>
                        <a:pt x="1290463" y="0"/>
                      </a:lnTo>
                      <a:lnTo>
                        <a:pt x="1839103" y="0"/>
                      </a:lnTo>
                    </a:path>
                  </a:pathLst>
                </a:custGeom>
                <a:noFill/>
                <a:ln w="28575">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6" name="Freeform: Shape 125">
                  <a:extLst>
                    <a:ext uri="{FF2B5EF4-FFF2-40B4-BE49-F238E27FC236}">
                      <a16:creationId xmlns:a16="http://schemas.microsoft.com/office/drawing/2014/main" id="{09F70E6D-D0E6-4C1A-92FE-7A9BE4D8AD1B}"/>
                    </a:ext>
                  </a:extLst>
                </p:cNvPr>
                <p:cNvSpPr/>
                <p:nvPr/>
              </p:nvSpPr>
              <p:spPr>
                <a:xfrm>
                  <a:off x="8600512" y="4098057"/>
                  <a:ext cx="2132741" cy="1038038"/>
                </a:xfrm>
                <a:custGeom>
                  <a:avLst/>
                  <a:gdLst>
                    <a:gd name="connsiteX0" fmla="*/ 0 w 2132741"/>
                    <a:gd name="connsiteY0" fmla="*/ 1038038 h 1038038"/>
                    <a:gd name="connsiteX1" fmla="*/ 110758 w 2132741"/>
                    <a:gd name="connsiteY1" fmla="*/ 1038038 h 1038038"/>
                    <a:gd name="connsiteX2" fmla="*/ 110758 w 2132741"/>
                    <a:gd name="connsiteY2" fmla="*/ 1004553 h 1038038"/>
                    <a:gd name="connsiteX3" fmla="*/ 126213 w 2132741"/>
                    <a:gd name="connsiteY3" fmla="*/ 1004553 h 1038038"/>
                    <a:gd name="connsiteX4" fmla="*/ 126213 w 2132741"/>
                    <a:gd name="connsiteY4" fmla="*/ 973643 h 1038038"/>
                    <a:gd name="connsiteX5" fmla="*/ 139091 w 2132741"/>
                    <a:gd name="connsiteY5" fmla="*/ 973643 h 1038038"/>
                    <a:gd name="connsiteX6" fmla="*/ 139091 w 2132741"/>
                    <a:gd name="connsiteY6" fmla="*/ 947886 h 1038038"/>
                    <a:gd name="connsiteX7" fmla="*/ 218940 w 2132741"/>
                    <a:gd name="connsiteY7" fmla="*/ 947886 h 1038038"/>
                    <a:gd name="connsiteX8" fmla="*/ 218940 w 2132741"/>
                    <a:gd name="connsiteY8" fmla="*/ 911825 h 1038038"/>
                    <a:gd name="connsiteX9" fmla="*/ 378638 w 2132741"/>
                    <a:gd name="connsiteY9" fmla="*/ 911825 h 1038038"/>
                    <a:gd name="connsiteX10" fmla="*/ 378638 w 2132741"/>
                    <a:gd name="connsiteY10" fmla="*/ 875764 h 1038038"/>
                    <a:gd name="connsiteX11" fmla="*/ 515154 w 2132741"/>
                    <a:gd name="connsiteY11" fmla="*/ 875764 h 1038038"/>
                    <a:gd name="connsiteX12" fmla="*/ 515154 w 2132741"/>
                    <a:gd name="connsiteY12" fmla="*/ 839703 h 1038038"/>
                    <a:gd name="connsiteX13" fmla="*/ 540912 w 2132741"/>
                    <a:gd name="connsiteY13" fmla="*/ 839703 h 1038038"/>
                    <a:gd name="connsiteX14" fmla="*/ 540912 w 2132741"/>
                    <a:gd name="connsiteY14" fmla="*/ 803642 h 1038038"/>
                    <a:gd name="connsiteX15" fmla="*/ 672277 w 2132741"/>
                    <a:gd name="connsiteY15" fmla="*/ 803642 h 1038038"/>
                    <a:gd name="connsiteX16" fmla="*/ 672277 w 2132741"/>
                    <a:gd name="connsiteY16" fmla="*/ 767581 h 1038038"/>
                    <a:gd name="connsiteX17" fmla="*/ 708338 w 2132741"/>
                    <a:gd name="connsiteY17" fmla="*/ 767581 h 1038038"/>
                    <a:gd name="connsiteX18" fmla="*/ 708338 w 2132741"/>
                    <a:gd name="connsiteY18" fmla="*/ 723793 h 1038038"/>
                    <a:gd name="connsiteX19" fmla="*/ 873187 w 2132741"/>
                    <a:gd name="connsiteY19" fmla="*/ 723793 h 1038038"/>
                    <a:gd name="connsiteX20" fmla="*/ 873187 w 2132741"/>
                    <a:gd name="connsiteY20" fmla="*/ 682581 h 1038038"/>
                    <a:gd name="connsiteX21" fmla="*/ 929854 w 2132741"/>
                    <a:gd name="connsiteY21" fmla="*/ 682581 h 1038038"/>
                    <a:gd name="connsiteX22" fmla="*/ 929854 w 2132741"/>
                    <a:gd name="connsiteY22" fmla="*/ 631065 h 1038038"/>
                    <a:gd name="connsiteX23" fmla="*/ 976218 w 2132741"/>
                    <a:gd name="connsiteY23" fmla="*/ 631065 h 1038038"/>
                    <a:gd name="connsiteX24" fmla="*/ 976218 w 2132741"/>
                    <a:gd name="connsiteY24" fmla="*/ 579550 h 1038038"/>
                    <a:gd name="connsiteX25" fmla="*/ 1004552 w 2132741"/>
                    <a:gd name="connsiteY25" fmla="*/ 579550 h 1038038"/>
                    <a:gd name="connsiteX26" fmla="*/ 1004552 w 2132741"/>
                    <a:gd name="connsiteY26" fmla="*/ 530610 h 1038038"/>
                    <a:gd name="connsiteX27" fmla="*/ 1040613 w 2132741"/>
                    <a:gd name="connsiteY27" fmla="*/ 530610 h 1038038"/>
                    <a:gd name="connsiteX28" fmla="*/ 1040613 w 2132741"/>
                    <a:gd name="connsiteY28" fmla="*/ 479095 h 1038038"/>
                    <a:gd name="connsiteX29" fmla="*/ 1063794 w 2132741"/>
                    <a:gd name="connsiteY29" fmla="*/ 479095 h 1038038"/>
                    <a:gd name="connsiteX30" fmla="*/ 1063794 w 2132741"/>
                    <a:gd name="connsiteY30" fmla="*/ 430155 h 1038038"/>
                    <a:gd name="connsiteX31" fmla="*/ 1388342 w 2132741"/>
                    <a:gd name="connsiteY31" fmla="*/ 430155 h 1038038"/>
                    <a:gd name="connsiteX32" fmla="*/ 1388342 w 2132741"/>
                    <a:gd name="connsiteY32" fmla="*/ 360609 h 1038038"/>
                    <a:gd name="connsiteX33" fmla="*/ 1393494 w 2132741"/>
                    <a:gd name="connsiteY33" fmla="*/ 355457 h 1038038"/>
                    <a:gd name="connsiteX34" fmla="*/ 1393494 w 2132741"/>
                    <a:gd name="connsiteY34" fmla="*/ 298790 h 1038038"/>
                    <a:gd name="connsiteX35" fmla="*/ 1447585 w 2132741"/>
                    <a:gd name="connsiteY35" fmla="*/ 298790 h 1038038"/>
                    <a:gd name="connsiteX36" fmla="*/ 1447585 w 2132741"/>
                    <a:gd name="connsiteY36" fmla="*/ 216366 h 1038038"/>
                    <a:gd name="connsiteX37" fmla="*/ 1658798 w 2132741"/>
                    <a:gd name="connsiteY37" fmla="*/ 216366 h 1038038"/>
                    <a:gd name="connsiteX38" fmla="*/ 1658798 w 2132741"/>
                    <a:gd name="connsiteY38" fmla="*/ 113335 h 1038038"/>
                    <a:gd name="connsiteX39" fmla="*/ 1681980 w 2132741"/>
                    <a:gd name="connsiteY39" fmla="*/ 113335 h 1038038"/>
                    <a:gd name="connsiteX40" fmla="*/ 1681980 w 2132741"/>
                    <a:gd name="connsiteY40" fmla="*/ 0 h 1038038"/>
                    <a:gd name="connsiteX41" fmla="*/ 2132741 w 2132741"/>
                    <a:gd name="connsiteY41" fmla="*/ 0 h 103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132741" h="1038038">
                      <a:moveTo>
                        <a:pt x="0" y="1038038"/>
                      </a:moveTo>
                      <a:lnTo>
                        <a:pt x="110758" y="1038038"/>
                      </a:lnTo>
                      <a:lnTo>
                        <a:pt x="110758" y="1004553"/>
                      </a:lnTo>
                      <a:lnTo>
                        <a:pt x="126213" y="1004553"/>
                      </a:lnTo>
                      <a:lnTo>
                        <a:pt x="126213" y="973643"/>
                      </a:lnTo>
                      <a:lnTo>
                        <a:pt x="139091" y="973643"/>
                      </a:lnTo>
                      <a:lnTo>
                        <a:pt x="139091" y="947886"/>
                      </a:lnTo>
                      <a:lnTo>
                        <a:pt x="218940" y="947886"/>
                      </a:lnTo>
                      <a:lnTo>
                        <a:pt x="218940" y="911825"/>
                      </a:lnTo>
                      <a:lnTo>
                        <a:pt x="378638" y="911825"/>
                      </a:lnTo>
                      <a:lnTo>
                        <a:pt x="378638" y="875764"/>
                      </a:lnTo>
                      <a:lnTo>
                        <a:pt x="515154" y="875764"/>
                      </a:lnTo>
                      <a:lnTo>
                        <a:pt x="515154" y="839703"/>
                      </a:lnTo>
                      <a:lnTo>
                        <a:pt x="540912" y="839703"/>
                      </a:lnTo>
                      <a:lnTo>
                        <a:pt x="540912" y="803642"/>
                      </a:lnTo>
                      <a:lnTo>
                        <a:pt x="672277" y="803642"/>
                      </a:lnTo>
                      <a:lnTo>
                        <a:pt x="672277" y="767581"/>
                      </a:lnTo>
                      <a:lnTo>
                        <a:pt x="708338" y="767581"/>
                      </a:lnTo>
                      <a:lnTo>
                        <a:pt x="708338" y="723793"/>
                      </a:lnTo>
                      <a:lnTo>
                        <a:pt x="873187" y="723793"/>
                      </a:lnTo>
                      <a:lnTo>
                        <a:pt x="873187" y="682581"/>
                      </a:lnTo>
                      <a:lnTo>
                        <a:pt x="929854" y="682581"/>
                      </a:lnTo>
                      <a:lnTo>
                        <a:pt x="929854" y="631065"/>
                      </a:lnTo>
                      <a:lnTo>
                        <a:pt x="976218" y="631065"/>
                      </a:lnTo>
                      <a:lnTo>
                        <a:pt x="976218" y="579550"/>
                      </a:lnTo>
                      <a:lnTo>
                        <a:pt x="1004552" y="579550"/>
                      </a:lnTo>
                      <a:lnTo>
                        <a:pt x="1004552" y="530610"/>
                      </a:lnTo>
                      <a:lnTo>
                        <a:pt x="1040613" y="530610"/>
                      </a:lnTo>
                      <a:lnTo>
                        <a:pt x="1040613" y="479095"/>
                      </a:lnTo>
                      <a:lnTo>
                        <a:pt x="1063794" y="479095"/>
                      </a:lnTo>
                      <a:lnTo>
                        <a:pt x="1063794" y="430155"/>
                      </a:lnTo>
                      <a:lnTo>
                        <a:pt x="1388342" y="430155"/>
                      </a:lnTo>
                      <a:lnTo>
                        <a:pt x="1388342" y="360609"/>
                      </a:lnTo>
                      <a:lnTo>
                        <a:pt x="1393494" y="355457"/>
                      </a:lnTo>
                      <a:lnTo>
                        <a:pt x="1393494" y="298790"/>
                      </a:lnTo>
                      <a:lnTo>
                        <a:pt x="1447585" y="298790"/>
                      </a:lnTo>
                      <a:lnTo>
                        <a:pt x="1447585" y="216366"/>
                      </a:lnTo>
                      <a:lnTo>
                        <a:pt x="1658798" y="216366"/>
                      </a:lnTo>
                      <a:lnTo>
                        <a:pt x="1658798" y="113335"/>
                      </a:lnTo>
                      <a:lnTo>
                        <a:pt x="1681980" y="113335"/>
                      </a:lnTo>
                      <a:lnTo>
                        <a:pt x="1681980" y="0"/>
                      </a:lnTo>
                      <a:lnTo>
                        <a:pt x="2132741" y="0"/>
                      </a:lnTo>
                    </a:path>
                  </a:pathLst>
                </a:cu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1" name="TextBox 120">
                <a:extLst>
                  <a:ext uri="{FF2B5EF4-FFF2-40B4-BE49-F238E27FC236}">
                    <a16:creationId xmlns:a16="http://schemas.microsoft.com/office/drawing/2014/main" id="{127A453E-EF55-410B-A611-704F9B8DA34C}"/>
                  </a:ext>
                </a:extLst>
              </p:cNvPr>
              <p:cNvSpPr txBox="1"/>
              <p:nvPr/>
            </p:nvSpPr>
            <p:spPr>
              <a:xfrm>
                <a:off x="8591586" y="3393115"/>
                <a:ext cx="864000" cy="276999"/>
              </a:xfrm>
              <a:prstGeom prst="rect">
                <a:avLst/>
              </a:prstGeom>
              <a:noFill/>
            </p:spPr>
            <p:txBody>
              <a:bodyPr wrap="square" rtlCol="0">
                <a:spAutoFit/>
              </a:bodyPr>
              <a:lstStyle/>
              <a:p>
                <a:r>
                  <a:rPr lang="en-GB" sz="1200" dirty="0">
                    <a:solidFill>
                      <a:schemeClr val="tx1">
                        <a:lumMod val="75000"/>
                        <a:lumOff val="25000"/>
                      </a:schemeClr>
                    </a:solidFill>
                    <a:latin typeface="Verdana" panose="020B0604030504040204" pitchFamily="34" charset="0"/>
                    <a:ea typeface="Verdana" panose="020B0604030504040204" pitchFamily="34" charset="0"/>
                  </a:rPr>
                  <a:t>p=0.002</a:t>
                </a:r>
              </a:p>
            </p:txBody>
          </p:sp>
          <p:sp>
            <p:nvSpPr>
              <p:cNvPr id="122" name="TextBox 121">
                <a:extLst>
                  <a:ext uri="{FF2B5EF4-FFF2-40B4-BE49-F238E27FC236}">
                    <a16:creationId xmlns:a16="http://schemas.microsoft.com/office/drawing/2014/main" id="{1FC0B312-1D86-4B54-8248-F4F66948AE14}"/>
                  </a:ext>
                </a:extLst>
              </p:cNvPr>
              <p:cNvSpPr txBox="1"/>
              <p:nvPr/>
            </p:nvSpPr>
            <p:spPr>
              <a:xfrm>
                <a:off x="10040944" y="3816772"/>
                <a:ext cx="1428435" cy="261610"/>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NFS ≥‒1.455</a:t>
                </a:r>
              </a:p>
            </p:txBody>
          </p:sp>
          <p:sp>
            <p:nvSpPr>
              <p:cNvPr id="123" name="TextBox 122">
                <a:extLst>
                  <a:ext uri="{FF2B5EF4-FFF2-40B4-BE49-F238E27FC236}">
                    <a16:creationId xmlns:a16="http://schemas.microsoft.com/office/drawing/2014/main" id="{C5BC7C3C-5CF8-49B0-B134-95B8DF83D95E}"/>
                  </a:ext>
                </a:extLst>
              </p:cNvPr>
              <p:cNvSpPr txBox="1"/>
              <p:nvPr/>
            </p:nvSpPr>
            <p:spPr>
              <a:xfrm>
                <a:off x="10020415" y="4321814"/>
                <a:ext cx="1534341" cy="600164"/>
              </a:xfrm>
              <a:prstGeom prst="rect">
                <a:avLst/>
              </a:prstGeom>
              <a:noFill/>
            </p:spPr>
            <p:txBody>
              <a:bodyPr wrap="square" rtlCol="0">
                <a:spAutoFit/>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NFS &lt;‒1.455 (low-risk for advanced fibrosis) </a:t>
                </a:r>
              </a:p>
            </p:txBody>
          </p:sp>
        </p:grpSp>
        <p:grpSp>
          <p:nvGrpSpPr>
            <p:cNvPr id="114" name="Group 113">
              <a:extLst>
                <a:ext uri="{FF2B5EF4-FFF2-40B4-BE49-F238E27FC236}">
                  <a16:creationId xmlns:a16="http://schemas.microsoft.com/office/drawing/2014/main" id="{B0E80A58-7399-41E0-8B9C-76DE2E35BDF4}"/>
                </a:ext>
              </a:extLst>
            </p:cNvPr>
            <p:cNvGrpSpPr/>
            <p:nvPr/>
          </p:nvGrpSpPr>
          <p:grpSpPr>
            <a:xfrm>
              <a:off x="7841360" y="5561557"/>
              <a:ext cx="2887766" cy="553998"/>
              <a:chOff x="3286593" y="1260296"/>
              <a:chExt cx="2887766" cy="553998"/>
            </a:xfrm>
          </p:grpSpPr>
          <p:sp>
            <p:nvSpPr>
              <p:cNvPr id="115" name="TextBox 114">
                <a:extLst>
                  <a:ext uri="{FF2B5EF4-FFF2-40B4-BE49-F238E27FC236}">
                    <a16:creationId xmlns:a16="http://schemas.microsoft.com/office/drawing/2014/main" id="{D1BF46DF-BE62-4437-B1B8-B996417CF69E}"/>
                  </a:ext>
                </a:extLst>
              </p:cNvPr>
              <p:cNvSpPr txBox="1"/>
              <p:nvPr/>
            </p:nvSpPr>
            <p:spPr>
              <a:xfrm>
                <a:off x="3286593" y="1260296"/>
                <a:ext cx="1332000" cy="553998"/>
              </a:xfrm>
              <a:prstGeom prst="rect">
                <a:avLst/>
              </a:prstGeom>
              <a:noFill/>
            </p:spPr>
            <p:txBody>
              <a:bodyPr wrap="square" rtlCol="0">
                <a:spAutoFit/>
              </a:bodyPr>
              <a:lstStyle/>
              <a:p>
                <a:r>
                  <a:rPr lang="en-GB" sz="1000" dirty="0">
                    <a:solidFill>
                      <a:schemeClr val="tx1">
                        <a:lumMod val="75000"/>
                        <a:lumOff val="25000"/>
                      </a:schemeClr>
                    </a:solidFill>
                    <a:latin typeface="Verdana" panose="020B0604030504040204" pitchFamily="34" charset="0"/>
                    <a:ea typeface="Verdana" panose="020B0604030504040204" pitchFamily="34" charset="0"/>
                  </a:rPr>
                  <a:t>No. at risk:</a:t>
                </a:r>
              </a:p>
              <a:p>
                <a:r>
                  <a:rPr lang="en-GB" sz="1000" dirty="0">
                    <a:solidFill>
                      <a:schemeClr val="tx1">
                        <a:lumMod val="75000"/>
                        <a:lumOff val="25000"/>
                      </a:schemeClr>
                    </a:solidFill>
                    <a:latin typeface="Verdana" panose="020B0604030504040204" pitchFamily="34" charset="0"/>
                    <a:ea typeface="Verdana" panose="020B0604030504040204" pitchFamily="34" charset="0"/>
                  </a:rPr>
                  <a:t>NFS ≥‒1.455</a:t>
                </a:r>
              </a:p>
              <a:p>
                <a:r>
                  <a:rPr lang="en-GB" sz="1000" dirty="0">
                    <a:solidFill>
                      <a:schemeClr val="tx1">
                        <a:lumMod val="75000"/>
                        <a:lumOff val="25000"/>
                      </a:schemeClr>
                    </a:solidFill>
                    <a:latin typeface="Verdana" panose="020B0604030504040204" pitchFamily="34" charset="0"/>
                    <a:ea typeface="Verdana" panose="020B0604030504040204" pitchFamily="34" charset="0"/>
                  </a:rPr>
                  <a:t>NFS &lt;‒1.455</a:t>
                </a:r>
              </a:p>
            </p:txBody>
          </p:sp>
          <p:sp>
            <p:nvSpPr>
              <p:cNvPr id="116" name="TextBox 115">
                <a:extLst>
                  <a:ext uri="{FF2B5EF4-FFF2-40B4-BE49-F238E27FC236}">
                    <a16:creationId xmlns:a16="http://schemas.microsoft.com/office/drawing/2014/main" id="{25CC5B4C-4B5E-4D82-B2BD-35672ABBF4C1}"/>
                  </a:ext>
                </a:extLst>
              </p:cNvPr>
              <p:cNvSpPr txBox="1"/>
              <p:nvPr/>
            </p:nvSpPr>
            <p:spPr>
              <a:xfrm>
                <a:off x="4383989"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108</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120</a:t>
                </a:r>
              </a:p>
            </p:txBody>
          </p:sp>
          <p:sp>
            <p:nvSpPr>
              <p:cNvPr id="117" name="TextBox 116">
                <a:extLst>
                  <a:ext uri="{FF2B5EF4-FFF2-40B4-BE49-F238E27FC236}">
                    <a16:creationId xmlns:a16="http://schemas.microsoft.com/office/drawing/2014/main" id="{764C5F88-2C7C-4D20-9F11-F826ED150701}"/>
                  </a:ext>
                </a:extLst>
              </p:cNvPr>
              <p:cNvSpPr txBox="1"/>
              <p:nvPr/>
            </p:nvSpPr>
            <p:spPr>
              <a:xfrm>
                <a:off x="4863457"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75</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88</a:t>
                </a:r>
              </a:p>
            </p:txBody>
          </p:sp>
          <p:sp>
            <p:nvSpPr>
              <p:cNvPr id="118" name="TextBox 117">
                <a:extLst>
                  <a:ext uri="{FF2B5EF4-FFF2-40B4-BE49-F238E27FC236}">
                    <a16:creationId xmlns:a16="http://schemas.microsoft.com/office/drawing/2014/main" id="{B863F58D-005C-4CEA-B573-B637C2A80A63}"/>
                  </a:ext>
                </a:extLst>
              </p:cNvPr>
              <p:cNvSpPr txBox="1"/>
              <p:nvPr/>
            </p:nvSpPr>
            <p:spPr>
              <a:xfrm>
                <a:off x="5353560"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46</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57</a:t>
                </a:r>
              </a:p>
            </p:txBody>
          </p:sp>
          <p:sp>
            <p:nvSpPr>
              <p:cNvPr id="119" name="TextBox 118">
                <a:extLst>
                  <a:ext uri="{FF2B5EF4-FFF2-40B4-BE49-F238E27FC236}">
                    <a16:creationId xmlns:a16="http://schemas.microsoft.com/office/drawing/2014/main" id="{942FB579-4385-4A8A-909C-6DD49CA8789F}"/>
                  </a:ext>
                </a:extLst>
              </p:cNvPr>
              <p:cNvSpPr txBox="1"/>
              <p:nvPr/>
            </p:nvSpPr>
            <p:spPr>
              <a:xfrm>
                <a:off x="5850359" y="1260296"/>
                <a:ext cx="324000" cy="553998"/>
              </a:xfrm>
              <a:prstGeom prst="rect">
                <a:avLst/>
              </a:prstGeom>
              <a:noFill/>
            </p:spPr>
            <p:txBody>
              <a:bodyPr wrap="square" lIns="36000" rIns="36000" rtlCol="0">
                <a:spAutoFit/>
              </a:bodyPr>
              <a:lstStyle/>
              <a:p>
                <a:pPr algn="ctr"/>
                <a:endParaRPr lang="en-GB" sz="1000" dirty="0">
                  <a:solidFill>
                    <a:schemeClr val="tx1">
                      <a:lumMod val="75000"/>
                      <a:lumOff val="25000"/>
                    </a:schemeClr>
                  </a:solidFill>
                  <a:latin typeface="Verdana" panose="020B0604030504040204" pitchFamily="34" charset="0"/>
                  <a:ea typeface="Verdana" panose="020B0604030504040204" pitchFamily="34" charset="0"/>
                </a:endParaRP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1</a:t>
                </a:r>
              </a:p>
              <a:p>
                <a:pPr algn="ctr"/>
                <a:r>
                  <a:rPr lang="en-GB" sz="1000" dirty="0">
                    <a:solidFill>
                      <a:schemeClr val="tx1">
                        <a:lumMod val="75000"/>
                        <a:lumOff val="25000"/>
                      </a:schemeClr>
                    </a:solidFill>
                    <a:latin typeface="Verdana" panose="020B0604030504040204" pitchFamily="34" charset="0"/>
                    <a:ea typeface="Verdana" panose="020B0604030504040204" pitchFamily="34" charset="0"/>
                  </a:rPr>
                  <a:t>0</a:t>
                </a:r>
              </a:p>
            </p:txBody>
          </p:sp>
        </p:grpSp>
      </p:grpSp>
    </p:spTree>
    <p:extLst>
      <p:ext uri="{BB962C8B-B14F-4D97-AF65-F5344CB8AC3E}">
        <p14:creationId xmlns:p14="http://schemas.microsoft.com/office/powerpoint/2010/main" val="178428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9D2A1-DA07-24CE-3762-686EC5429D58}"/>
              </a:ext>
            </a:extLst>
          </p:cNvPr>
          <p:cNvSpPr>
            <a:spLocks noGrp="1"/>
          </p:cNvSpPr>
          <p:nvPr>
            <p:ph type="sldNum" sz="quarter" idx="10"/>
          </p:nvPr>
        </p:nvSpPr>
        <p:spPr/>
        <p:txBody>
          <a:bodyPr/>
          <a:lstStyle/>
          <a:p>
            <a:fld id="{84E72597-5FA9-473E-9DF2-B958DF9446F5}" type="slidenum">
              <a:rPr lang="fr-FR" smtClean="0"/>
              <a:pPr/>
              <a:t>9</a:t>
            </a:fld>
            <a:endParaRPr lang="fr-FR" dirty="0"/>
          </a:p>
        </p:txBody>
      </p:sp>
      <p:sp>
        <p:nvSpPr>
          <p:cNvPr id="3" name="Title 2">
            <a:extLst>
              <a:ext uri="{FF2B5EF4-FFF2-40B4-BE49-F238E27FC236}">
                <a16:creationId xmlns:a16="http://schemas.microsoft.com/office/drawing/2014/main" id="{1C8A78BA-1CF5-3688-AABF-67B2F7EDF773}"/>
              </a:ext>
            </a:extLst>
          </p:cNvPr>
          <p:cNvSpPr>
            <a:spLocks noGrp="1"/>
          </p:cNvSpPr>
          <p:nvPr>
            <p:ph type="title"/>
          </p:nvPr>
        </p:nvSpPr>
        <p:spPr/>
        <p:txBody>
          <a:bodyPr/>
          <a:lstStyle/>
          <a:p>
            <a:r>
              <a:rPr lang="en-US" dirty="0"/>
              <a:t>Designs of studies on relationships between NAFLD and CVD</a:t>
            </a:r>
          </a:p>
        </p:txBody>
      </p:sp>
      <p:sp>
        <p:nvSpPr>
          <p:cNvPr id="19" name="TextBox 18">
            <a:extLst>
              <a:ext uri="{FF2B5EF4-FFF2-40B4-BE49-F238E27FC236}">
                <a16:creationId xmlns:a16="http://schemas.microsoft.com/office/drawing/2014/main" id="{D4694E3A-E504-EA71-6871-EFC94C9F7702}"/>
              </a:ext>
            </a:extLst>
          </p:cNvPr>
          <p:cNvSpPr txBox="1"/>
          <p:nvPr/>
        </p:nvSpPr>
        <p:spPr>
          <a:xfrm>
            <a:off x="1479108" y="6444315"/>
            <a:ext cx="10276514" cy="215444"/>
          </a:xfrm>
          <a:prstGeom prst="rect">
            <a:avLst/>
          </a:prstGeom>
          <a:noFill/>
        </p:spPr>
        <p:txBody>
          <a:bodyPr wrap="square" rtlCol="0">
            <a:spAutoFit/>
          </a:bodyPr>
          <a:lstStyle/>
          <a:p>
            <a:r>
              <a:rPr lang="en-US" sz="800" dirty="0" err="1"/>
              <a:t>cIMT</a:t>
            </a:r>
            <a:r>
              <a:rPr lang="en-US" sz="800" dirty="0"/>
              <a:t>, carotid intima-media thickness; CS, carotid stiffness; CVD, cardiovascular disease; MAFLD, metabolic dysfunction-associated fatty liver disease; NAFLD, non-alcoholic fatty liver disease.</a:t>
            </a:r>
          </a:p>
        </p:txBody>
      </p:sp>
      <p:grpSp>
        <p:nvGrpSpPr>
          <p:cNvPr id="23" name="Group 22">
            <a:extLst>
              <a:ext uri="{FF2B5EF4-FFF2-40B4-BE49-F238E27FC236}">
                <a16:creationId xmlns:a16="http://schemas.microsoft.com/office/drawing/2014/main" id="{82011949-482A-E484-BFBD-0789B8499A28}"/>
              </a:ext>
            </a:extLst>
          </p:cNvPr>
          <p:cNvGrpSpPr/>
          <p:nvPr/>
        </p:nvGrpSpPr>
        <p:grpSpPr>
          <a:xfrm>
            <a:off x="954036" y="1446097"/>
            <a:ext cx="10990839" cy="4303211"/>
            <a:chOff x="464480" y="1456726"/>
            <a:chExt cx="10990839" cy="4303211"/>
          </a:xfrm>
        </p:grpSpPr>
        <p:pic>
          <p:nvPicPr>
            <p:cNvPr id="24" name="Obraz 18" descr="AA002733.png">
              <a:extLst>
                <a:ext uri="{FF2B5EF4-FFF2-40B4-BE49-F238E27FC236}">
                  <a16:creationId xmlns:a16="http://schemas.microsoft.com/office/drawing/2014/main" id="{C89E2B32-BE20-8746-FB7D-D549F4166B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373252">
              <a:off x="5560593" y="4565829"/>
              <a:ext cx="1688032" cy="1194108"/>
            </a:xfrm>
            <a:prstGeom prst="rect">
              <a:avLst/>
            </a:prstGeom>
          </p:spPr>
        </p:pic>
        <p:pic>
          <p:nvPicPr>
            <p:cNvPr id="25" name="Obraz 13" descr="AA002733.png">
              <a:extLst>
                <a:ext uri="{FF2B5EF4-FFF2-40B4-BE49-F238E27FC236}">
                  <a16:creationId xmlns:a16="http://schemas.microsoft.com/office/drawing/2014/main" id="{27750DFA-F788-6A6F-2AC8-6CCF85A84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674261">
              <a:off x="4396929" y="1744185"/>
              <a:ext cx="1655841" cy="1080923"/>
            </a:xfrm>
            <a:prstGeom prst="rect">
              <a:avLst/>
            </a:prstGeom>
          </p:spPr>
        </p:pic>
        <p:pic>
          <p:nvPicPr>
            <p:cNvPr id="26" name="Obraz 12" descr="AA002733.png">
              <a:extLst>
                <a:ext uri="{FF2B5EF4-FFF2-40B4-BE49-F238E27FC236}">
                  <a16:creationId xmlns:a16="http://schemas.microsoft.com/office/drawing/2014/main" id="{464B073E-F1D5-97EC-8EB2-ECCA3BD8E4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623682">
              <a:off x="5210507" y="3145399"/>
              <a:ext cx="1688032" cy="1194108"/>
            </a:xfrm>
            <a:prstGeom prst="rect">
              <a:avLst/>
            </a:prstGeom>
          </p:spPr>
        </p:pic>
        <p:sp>
          <p:nvSpPr>
            <p:cNvPr id="27" name="PoleTekstowe 4">
              <a:extLst>
                <a:ext uri="{FF2B5EF4-FFF2-40B4-BE49-F238E27FC236}">
                  <a16:creationId xmlns:a16="http://schemas.microsoft.com/office/drawing/2014/main" id="{E6C8C19B-F3C1-521C-76A4-A2D13CD748D8}"/>
                </a:ext>
              </a:extLst>
            </p:cNvPr>
            <p:cNvSpPr txBox="1"/>
            <p:nvPr/>
          </p:nvSpPr>
          <p:spPr>
            <a:xfrm>
              <a:off x="464480" y="1677066"/>
              <a:ext cx="1875463" cy="369332"/>
            </a:xfrm>
            <a:prstGeom prst="rect">
              <a:avLst/>
            </a:prstGeom>
            <a:noFill/>
          </p:spPr>
          <p:txBody>
            <a:bodyPr wrap="square" rtlCol="0">
              <a:spAutoFit/>
            </a:bodyPr>
            <a:lstStyle/>
            <a:p>
              <a:r>
                <a:rPr lang="en-US" dirty="0">
                  <a:latin typeface="Verdana"/>
                  <a:cs typeface="Verdana"/>
                </a:rPr>
                <a:t>MAFLD</a:t>
              </a:r>
            </a:p>
          </p:txBody>
        </p:sp>
        <p:sp>
          <p:nvSpPr>
            <p:cNvPr id="28" name="PoleTekstowe 5">
              <a:extLst>
                <a:ext uri="{FF2B5EF4-FFF2-40B4-BE49-F238E27FC236}">
                  <a16:creationId xmlns:a16="http://schemas.microsoft.com/office/drawing/2014/main" id="{A8FBEC3E-0A48-52D4-E388-B6B8D31D3323}"/>
                </a:ext>
              </a:extLst>
            </p:cNvPr>
            <p:cNvSpPr txBox="1"/>
            <p:nvPr/>
          </p:nvSpPr>
          <p:spPr>
            <a:xfrm>
              <a:off x="5995146" y="1677066"/>
              <a:ext cx="5257517" cy="618631"/>
            </a:xfrm>
            <a:prstGeom prst="rect">
              <a:avLst/>
            </a:prstGeom>
            <a:noFill/>
          </p:spPr>
          <p:txBody>
            <a:bodyPr wrap="square" rtlCol="0">
              <a:spAutoFit/>
            </a:bodyPr>
            <a:lstStyle/>
            <a:p>
              <a:r>
                <a:rPr lang="en-US" dirty="0">
                  <a:latin typeface="Verdana"/>
                  <a:cs typeface="Verdana"/>
                </a:rPr>
                <a:t>Subclinical atherosclerosis </a:t>
              </a:r>
            </a:p>
            <a:p>
              <a:pPr>
                <a:lnSpc>
                  <a:spcPct val="90000"/>
                </a:lnSpc>
              </a:pPr>
              <a:r>
                <a:rPr lang="en-US" sz="1800" dirty="0">
                  <a:solidFill>
                    <a:srgbClr val="800000"/>
                  </a:solidFill>
                  <a:latin typeface="Verdana"/>
                  <a:cs typeface="Verdana"/>
                </a:rPr>
                <a:t>(</a:t>
              </a:r>
              <a:r>
                <a:rPr lang="en-US" sz="1800" dirty="0" err="1">
                  <a:solidFill>
                    <a:srgbClr val="800000"/>
                  </a:solidFill>
                  <a:latin typeface="Verdana"/>
                  <a:cs typeface="Verdana"/>
                </a:rPr>
                <a:t>cIMT</a:t>
              </a:r>
              <a:r>
                <a:rPr lang="en-US" sz="1800" dirty="0">
                  <a:solidFill>
                    <a:srgbClr val="800000"/>
                  </a:solidFill>
                  <a:latin typeface="Verdana"/>
                  <a:cs typeface="Verdana"/>
                </a:rPr>
                <a:t>; CS)</a:t>
              </a:r>
              <a:r>
                <a:rPr lang="en-US" dirty="0">
                  <a:latin typeface="Verdana"/>
                  <a:cs typeface="Verdana"/>
                </a:rPr>
                <a:t>	</a:t>
              </a:r>
            </a:p>
          </p:txBody>
        </p:sp>
        <p:sp>
          <p:nvSpPr>
            <p:cNvPr id="29" name="PoleTekstowe 6">
              <a:extLst>
                <a:ext uri="{FF2B5EF4-FFF2-40B4-BE49-F238E27FC236}">
                  <a16:creationId xmlns:a16="http://schemas.microsoft.com/office/drawing/2014/main" id="{AAA8506F-FD74-7180-8EE4-4515A28A62DD}"/>
                </a:ext>
              </a:extLst>
            </p:cNvPr>
            <p:cNvSpPr txBox="1"/>
            <p:nvPr/>
          </p:nvSpPr>
          <p:spPr>
            <a:xfrm>
              <a:off x="7350322" y="4623827"/>
              <a:ext cx="4104997" cy="646331"/>
            </a:xfrm>
            <a:prstGeom prst="rect">
              <a:avLst/>
            </a:prstGeom>
            <a:noFill/>
          </p:spPr>
          <p:txBody>
            <a:bodyPr wrap="square" rtlCol="0">
              <a:spAutoFit/>
            </a:bodyPr>
            <a:lstStyle/>
            <a:p>
              <a:r>
                <a:rPr lang="en-US" dirty="0">
                  <a:latin typeface="Verdana"/>
                  <a:cs typeface="Verdana"/>
                </a:rPr>
                <a:t>Proportion of patients with MAFLD  </a:t>
              </a:r>
            </a:p>
          </p:txBody>
        </p:sp>
        <p:sp>
          <p:nvSpPr>
            <p:cNvPr id="30" name="PoleTekstowe 7">
              <a:extLst>
                <a:ext uri="{FF2B5EF4-FFF2-40B4-BE49-F238E27FC236}">
                  <a16:creationId xmlns:a16="http://schemas.microsoft.com/office/drawing/2014/main" id="{B48FA280-4C08-457C-D736-F88EBA036362}"/>
                </a:ext>
              </a:extLst>
            </p:cNvPr>
            <p:cNvSpPr txBox="1"/>
            <p:nvPr/>
          </p:nvSpPr>
          <p:spPr>
            <a:xfrm>
              <a:off x="464480" y="4623827"/>
              <a:ext cx="3510620" cy="341632"/>
            </a:xfrm>
            <a:prstGeom prst="rect">
              <a:avLst/>
            </a:prstGeom>
            <a:noFill/>
          </p:spPr>
          <p:txBody>
            <a:bodyPr wrap="square" rtlCol="0">
              <a:spAutoFit/>
            </a:bodyPr>
            <a:lstStyle/>
            <a:p>
              <a:pPr>
                <a:lnSpc>
                  <a:spcPct val="90000"/>
                </a:lnSpc>
              </a:pPr>
              <a:r>
                <a:rPr lang="en-US" dirty="0">
                  <a:latin typeface="Verdana"/>
                  <a:cs typeface="Verdana"/>
                </a:rPr>
                <a:t>Cardiovascular event</a:t>
              </a:r>
            </a:p>
          </p:txBody>
        </p:sp>
        <p:cxnSp>
          <p:nvCxnSpPr>
            <p:cNvPr id="31" name="Łącznik prosty ze strzałką 15">
              <a:extLst>
                <a:ext uri="{FF2B5EF4-FFF2-40B4-BE49-F238E27FC236}">
                  <a16:creationId xmlns:a16="http://schemas.microsoft.com/office/drawing/2014/main" id="{5F1C6A2B-BF75-CB7B-9092-5E5B08F1FC32}"/>
                </a:ext>
              </a:extLst>
            </p:cNvPr>
            <p:cNvCxnSpPr>
              <a:cxnSpLocks/>
            </p:cNvCxnSpPr>
            <p:nvPr/>
          </p:nvCxnSpPr>
          <p:spPr>
            <a:xfrm>
              <a:off x="1678583" y="1929305"/>
              <a:ext cx="3390772" cy="0"/>
            </a:xfrm>
            <a:prstGeom prst="straightConnector1">
              <a:avLst/>
            </a:prstGeom>
            <a:ln w="19050">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32" name="Łącznik prosty ze strzałką 17">
              <a:extLst>
                <a:ext uri="{FF2B5EF4-FFF2-40B4-BE49-F238E27FC236}">
                  <a16:creationId xmlns:a16="http://schemas.microsoft.com/office/drawing/2014/main" id="{2C969988-8DA3-8EE1-31B7-9F459BDD3FB7}"/>
                </a:ext>
              </a:extLst>
            </p:cNvPr>
            <p:cNvCxnSpPr/>
            <p:nvPr/>
          </p:nvCxnSpPr>
          <p:spPr>
            <a:xfrm>
              <a:off x="3988892" y="4872457"/>
              <a:ext cx="2871536" cy="0"/>
            </a:xfrm>
            <a:prstGeom prst="straightConnector1">
              <a:avLst/>
            </a:prstGeom>
            <a:ln w="19050">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33" name="PoleTekstowe 1">
              <a:extLst>
                <a:ext uri="{FF2B5EF4-FFF2-40B4-BE49-F238E27FC236}">
                  <a16:creationId xmlns:a16="http://schemas.microsoft.com/office/drawing/2014/main" id="{10CB38EF-A124-547A-668A-CDE692300081}"/>
                </a:ext>
              </a:extLst>
            </p:cNvPr>
            <p:cNvSpPr txBox="1"/>
            <p:nvPr/>
          </p:nvSpPr>
          <p:spPr>
            <a:xfrm>
              <a:off x="2629045" y="3401530"/>
              <a:ext cx="1923925" cy="307777"/>
            </a:xfrm>
            <a:prstGeom prst="rect">
              <a:avLst/>
            </a:prstGeom>
            <a:noFill/>
          </p:spPr>
          <p:txBody>
            <a:bodyPr wrap="none" rtlCol="0">
              <a:spAutoFit/>
            </a:bodyPr>
            <a:lstStyle/>
            <a:p>
              <a:r>
                <a:rPr lang="pl-PL" sz="1400" i="1" dirty="0">
                  <a:latin typeface="Verdana"/>
                  <a:cs typeface="Verdana"/>
                </a:rPr>
                <a:t>Prospective studies</a:t>
              </a:r>
            </a:p>
          </p:txBody>
        </p:sp>
        <p:sp>
          <p:nvSpPr>
            <p:cNvPr id="34" name="PoleTekstowe 14">
              <a:extLst>
                <a:ext uri="{FF2B5EF4-FFF2-40B4-BE49-F238E27FC236}">
                  <a16:creationId xmlns:a16="http://schemas.microsoft.com/office/drawing/2014/main" id="{6B0C5DD8-9A63-6E48-7DBF-B67C4F955F50}"/>
                </a:ext>
              </a:extLst>
            </p:cNvPr>
            <p:cNvSpPr txBox="1"/>
            <p:nvPr/>
          </p:nvSpPr>
          <p:spPr>
            <a:xfrm>
              <a:off x="464480" y="3134847"/>
              <a:ext cx="1643872" cy="369332"/>
            </a:xfrm>
            <a:prstGeom prst="rect">
              <a:avLst/>
            </a:prstGeom>
            <a:noFill/>
          </p:spPr>
          <p:txBody>
            <a:bodyPr wrap="square" rtlCol="0">
              <a:spAutoFit/>
            </a:bodyPr>
            <a:lstStyle/>
            <a:p>
              <a:r>
                <a:rPr lang="en-US" dirty="0">
                  <a:latin typeface="Verdana"/>
                  <a:cs typeface="Verdana"/>
                </a:rPr>
                <a:t>MAFLD</a:t>
              </a:r>
            </a:p>
          </p:txBody>
        </p:sp>
        <p:cxnSp>
          <p:nvCxnSpPr>
            <p:cNvPr id="35" name="Łącznik prosty ze strzałką 16">
              <a:extLst>
                <a:ext uri="{FF2B5EF4-FFF2-40B4-BE49-F238E27FC236}">
                  <a16:creationId xmlns:a16="http://schemas.microsoft.com/office/drawing/2014/main" id="{7BAEF510-EB2B-207E-3754-43F9B44BA28F}"/>
                </a:ext>
              </a:extLst>
            </p:cNvPr>
            <p:cNvCxnSpPr>
              <a:cxnSpLocks/>
            </p:cNvCxnSpPr>
            <p:nvPr/>
          </p:nvCxnSpPr>
          <p:spPr>
            <a:xfrm>
              <a:off x="1678583" y="3389975"/>
              <a:ext cx="4198695" cy="16400"/>
            </a:xfrm>
            <a:prstGeom prst="straightConnector1">
              <a:avLst/>
            </a:prstGeom>
            <a:ln w="19050">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36" name="PoleTekstowe 8">
              <a:extLst>
                <a:ext uri="{FF2B5EF4-FFF2-40B4-BE49-F238E27FC236}">
                  <a16:creationId xmlns:a16="http://schemas.microsoft.com/office/drawing/2014/main" id="{C83E3E28-0D71-336C-728B-D1C89D5B9F39}"/>
                </a:ext>
              </a:extLst>
            </p:cNvPr>
            <p:cNvSpPr txBox="1"/>
            <p:nvPr/>
          </p:nvSpPr>
          <p:spPr>
            <a:xfrm>
              <a:off x="6791522" y="3134847"/>
              <a:ext cx="3600473" cy="369332"/>
            </a:xfrm>
            <a:prstGeom prst="rect">
              <a:avLst/>
            </a:prstGeom>
            <a:noFill/>
          </p:spPr>
          <p:txBody>
            <a:bodyPr wrap="none" rtlCol="0">
              <a:spAutoFit/>
            </a:bodyPr>
            <a:lstStyle/>
            <a:p>
              <a:r>
                <a:rPr lang="pl-PL" dirty="0">
                  <a:latin typeface="Verdana"/>
                  <a:cs typeface="Verdana"/>
                </a:rPr>
                <a:t>Incident </a:t>
              </a:r>
              <a:r>
                <a:rPr lang="en-GB" dirty="0">
                  <a:latin typeface="Verdana"/>
                  <a:cs typeface="Verdana"/>
                </a:rPr>
                <a:t>cardiovascular</a:t>
              </a:r>
              <a:r>
                <a:rPr lang="pl-PL" dirty="0">
                  <a:latin typeface="Verdana"/>
                  <a:cs typeface="Verdana"/>
                </a:rPr>
                <a:t> event</a:t>
              </a:r>
            </a:p>
          </p:txBody>
        </p:sp>
        <p:sp>
          <p:nvSpPr>
            <p:cNvPr id="38" name="PoleTekstowe 1">
              <a:extLst>
                <a:ext uri="{FF2B5EF4-FFF2-40B4-BE49-F238E27FC236}">
                  <a16:creationId xmlns:a16="http://schemas.microsoft.com/office/drawing/2014/main" id="{D8B653C6-BCF5-4CAC-AA79-6128FF91B696}"/>
                </a:ext>
              </a:extLst>
            </p:cNvPr>
            <p:cNvSpPr txBox="1"/>
            <p:nvPr/>
          </p:nvSpPr>
          <p:spPr>
            <a:xfrm>
              <a:off x="1968468" y="1954627"/>
              <a:ext cx="2258952" cy="307777"/>
            </a:xfrm>
            <a:prstGeom prst="rect">
              <a:avLst/>
            </a:prstGeom>
            <a:noFill/>
          </p:spPr>
          <p:txBody>
            <a:bodyPr wrap="none" rtlCol="0">
              <a:spAutoFit/>
            </a:bodyPr>
            <a:lstStyle/>
            <a:p>
              <a:r>
                <a:rPr lang="pl-PL" sz="1400" i="1" dirty="0">
                  <a:latin typeface="Verdana"/>
                  <a:cs typeface="Verdana"/>
                </a:rPr>
                <a:t>Cross-sectional studies</a:t>
              </a:r>
            </a:p>
          </p:txBody>
        </p:sp>
      </p:grpSp>
      <p:sp>
        <p:nvSpPr>
          <p:cNvPr id="37" name="PoleTekstowe 19">
            <a:extLst>
              <a:ext uri="{FF2B5EF4-FFF2-40B4-BE49-F238E27FC236}">
                <a16:creationId xmlns:a16="http://schemas.microsoft.com/office/drawing/2014/main" id="{A8E87B61-91E6-F5D3-F79F-0AB8FDB484C1}"/>
              </a:ext>
            </a:extLst>
          </p:cNvPr>
          <p:cNvSpPr txBox="1"/>
          <p:nvPr/>
        </p:nvSpPr>
        <p:spPr>
          <a:xfrm>
            <a:off x="4139140" y="4905114"/>
            <a:ext cx="2168586" cy="307777"/>
          </a:xfrm>
          <a:prstGeom prst="rect">
            <a:avLst/>
          </a:prstGeom>
          <a:noFill/>
        </p:spPr>
        <p:txBody>
          <a:bodyPr wrap="none" rtlCol="0">
            <a:spAutoFit/>
          </a:bodyPr>
          <a:lstStyle/>
          <a:p>
            <a:r>
              <a:rPr lang="pl-PL" sz="1400" i="1" dirty="0" err="1">
                <a:latin typeface="Verdana"/>
                <a:cs typeface="Verdana"/>
              </a:rPr>
              <a:t>Retrospective</a:t>
            </a:r>
            <a:r>
              <a:rPr lang="pl-PL" sz="1400" i="1" dirty="0">
                <a:latin typeface="Verdana"/>
                <a:cs typeface="Verdana"/>
              </a:rPr>
              <a:t> studies</a:t>
            </a:r>
          </a:p>
        </p:txBody>
      </p:sp>
    </p:spTree>
    <p:extLst>
      <p:ext uri="{BB962C8B-B14F-4D97-AF65-F5344CB8AC3E}">
        <p14:creationId xmlns:p14="http://schemas.microsoft.com/office/powerpoint/2010/main" val="164218284"/>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9_Thème Office">
  <a:themeElements>
    <a:clrScheme name="Sanofi Liver Forum">
      <a:dk1>
        <a:srgbClr val="000000"/>
      </a:dk1>
      <a:lt1>
        <a:sysClr val="window" lastClr="FFFFFF"/>
      </a:lt1>
      <a:dk2>
        <a:srgbClr val="9D9E9C"/>
      </a:dk2>
      <a:lt2>
        <a:srgbClr val="E7E6E6"/>
      </a:lt2>
      <a:accent1>
        <a:srgbClr val="F39325"/>
      </a:accent1>
      <a:accent2>
        <a:srgbClr val="A63D16"/>
      </a:accent2>
      <a:accent3>
        <a:srgbClr val="DC6413"/>
      </a:accent3>
      <a:accent4>
        <a:srgbClr val="FBBB21"/>
      </a:accent4>
      <a:accent5>
        <a:srgbClr val="DC6413"/>
      </a:accent5>
      <a:accent6>
        <a:srgbClr val="F39325"/>
      </a:accent6>
      <a:hlink>
        <a:srgbClr val="A63D16"/>
      </a:hlink>
      <a:folHlink>
        <a:srgbClr val="F39325"/>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9050">
          <a:solidFill>
            <a:schemeClr val="accent6"/>
          </a:solidFill>
        </a:ln>
        <a:effectLst/>
      </a:spPr>
      <a:bodyPr rtlCol="0" anchor="ctr"/>
      <a:lstStyle>
        <a:defPPr algn="ctr">
          <a:defRPr>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6" ma:contentTypeDescription="Create a new document." ma:contentTypeScope="" ma:versionID="3c3878356ad1c65f04b2e74c0733d67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2f42b745c97210aeee00f50ceb60d93c"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7e6d6b6-e371-4544-a272-7c9db9583830" xsi:nil="true"/>
    <lcf76f155ced4ddcb4097134ff3c332f xmlns="972d9921-fd6b-4fd9-b060-4fea0b8b619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9386D31-D70E-414F-9E37-2B5246D74C46}"/>
</file>

<file path=customXml/itemProps2.xml><?xml version="1.0" encoding="utf-8"?>
<ds:datastoreItem xmlns:ds="http://schemas.openxmlformats.org/officeDocument/2006/customXml" ds:itemID="{75F573A8-7A81-41A3-AE2C-31C5C87FDB68}">
  <ds:schemaRefs>
    <ds:schemaRef ds:uri="http://schemas.microsoft.com/sharepoint/v3/contenttype/forms"/>
  </ds:schemaRefs>
</ds:datastoreItem>
</file>

<file path=customXml/itemProps3.xml><?xml version="1.0" encoding="utf-8"?>
<ds:datastoreItem xmlns:ds="http://schemas.openxmlformats.org/officeDocument/2006/customXml" ds:itemID="{CA5E6E27-7DCB-4CDD-9311-CCB193AD4F46}">
  <ds:schemaRefs>
    <ds:schemaRef ds:uri="http://purl.org/dc/terms/"/>
    <ds:schemaRef ds:uri="http://schemas.microsoft.com/office/2006/documentManagement/types"/>
    <ds:schemaRef ds:uri="http://schemas.microsoft.com/office/2006/metadata/properties"/>
    <ds:schemaRef ds:uri="http://www.w3.org/XML/1998/namespace"/>
    <ds:schemaRef ds:uri="c3a1d0cd-6188-4a34-9e5b-6912807e205b"/>
    <ds:schemaRef ds:uri="http://schemas.openxmlformats.org/package/2006/metadata/core-properties"/>
    <ds:schemaRef ds:uri="http://purl.org/dc/elements/1.1/"/>
    <ds:schemaRef ds:uri="http://schemas.microsoft.com/office/infopath/2007/PartnerControls"/>
    <ds:schemaRef ds:uri="eb4c2804-e0ed-4fa2-bb6b-ffcf4c6af83d"/>
    <ds:schemaRef ds:uri="http://purl.org/dc/dcmitype/"/>
    <ds:schemaRef ds:uri="5f273fc7-18a2-40a6-87be-02238c84aa1d"/>
    <ds:schemaRef ds:uri="592ce88b-3d2e-4750-92e3-b404969ca63a"/>
  </ds:schemaRefs>
</ds:datastoreItem>
</file>

<file path=docProps/app.xml><?xml version="1.0" encoding="utf-8"?>
<Properties xmlns="http://schemas.openxmlformats.org/officeDocument/2006/extended-properties" xmlns:vt="http://schemas.openxmlformats.org/officeDocument/2006/docPropsVTypes">
  <TotalTime>97</TotalTime>
  <Words>3342</Words>
  <Application>Microsoft Office PowerPoint</Application>
  <PresentationFormat>Widescreen</PresentationFormat>
  <Paragraphs>531</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9_Thème Office</vt:lpstr>
      <vt:lpstr>PowerPoint Presentation</vt:lpstr>
      <vt:lpstr>Disclosures</vt:lpstr>
      <vt:lpstr>Classic comorbidities (cardiometabolic risk factors) in NAFLD include features of metabolic syndrome</vt:lpstr>
      <vt:lpstr>Decreased survival in patients with NAFLD/NASH</vt:lpstr>
      <vt:lpstr>All cause-specific mortality rate amongst NAFLD patients: Meta-analysis of 5 studies (n=19,340) </vt:lpstr>
      <vt:lpstr>NAFLD increases risk of incident CVD events  (fatal, non-fatal or both)</vt:lpstr>
      <vt:lpstr>Meta-analysis of the risk of fatal and non-fatal CVD events associated with more severe NAFLD</vt:lpstr>
      <vt:lpstr>Advanced fibrosis is associated with incident CVD in patients with MAFLD</vt:lpstr>
      <vt:lpstr>Designs of studies on relationships between NAFLD and CVD</vt:lpstr>
      <vt:lpstr>Processes leading to insulin-resistant liver</vt:lpstr>
      <vt:lpstr>Atherogenic environment created by NASH</vt:lpstr>
      <vt:lpstr>Metabolic comorbidities associated with NAFLD</vt:lpstr>
      <vt:lpstr>NAFLD is a multi-system disorder affecting many organs</vt:lpstr>
      <vt:lpstr>NAFLD is a multi-system disorder affecting many organs</vt:lpstr>
      <vt:lpstr>NAFLD may precede and promote T2DM</vt:lpstr>
      <vt:lpstr>Pathophysiology of CVD in NAFLD and T2DM</vt:lpstr>
      <vt:lpstr>There is an association between NASH and  metabolic dysfunction </vt:lpstr>
      <vt:lpstr>Close monitoring for metabolic risk factors in NAFLD patients</vt:lpstr>
      <vt:lpstr>Diagnosis of MAFLD allows for the identification of cardiometabolic high-risk populations</vt:lpstr>
      <vt:lpstr>Management of cardiometabolic risk factors </vt:lpstr>
      <vt:lpstr>Conclusions </vt:lpstr>
      <vt:lpstr>RESTORE study results: ranking of the five most commonly recommended adjunctive treatments by the top three criteria</vt:lpstr>
      <vt:lpstr>PowerPoint Presentation</vt:lpstr>
      <vt:lpstr>There exist several therapeutic approaches for managing MAFLD and associated comorbidities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Medical Writer</dc:creator>
  <cp:lastModifiedBy>Goswami, Debayan /IN</cp:lastModifiedBy>
  <cp:revision>60</cp:revision>
  <dcterms:created xsi:type="dcterms:W3CDTF">2023-04-21T12:33:13Z</dcterms:created>
  <dcterms:modified xsi:type="dcterms:W3CDTF">2024-01-10T12:51:31Z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0x010100BB12E611EC35D743B3D9BA785C61CD0C</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2023-07-06T11:56:04Z</vt:lpwstr>
  </property>
  <property fmtid="{D5CDD505-2E9C-101B-9397-08002B2CF9AE}" pid="6" name="MSIP_Label_9e3dcb88-8425-4e1d-b1a3-bd5572915bbc_Method">
    <vt:lpwstr>Privileged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173ea9e2-2845-483b-b24d-b7faa994168a</vt:lpwstr>
  </property>
  <property fmtid="{D5CDD505-2E9C-101B-9397-08002B2CF9AE}" pid="10" name="MSIP_Label_9e3dcb88-8425-4e1d-b1a3-bd5572915bbc_ContentBits">
    <vt:lpwstr>1</vt:lpwstr>
  </property>
  <property fmtid="{D5CDD505-2E9C-101B-9397-08002B2CF9AE}" pid="11" name="ClassificationContentMarkingHeaderLocations">
    <vt:lpwstr>9_Thème Office:10</vt:lpwstr>
  </property>
  <property fmtid="{D5CDD505-2E9C-101B-9397-08002B2CF9AE}" pid="12" name="ClassificationContentMarkingHeaderText">
    <vt:lpwstr>Internal</vt:lpwstr>
  </property>
</Properties>
</file>