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sldIdLst>
    <p:sldId id="286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38917A47-35D1-4182-8F68-09D920D864B2}" name="Yadav, Bala Mahendra /IN" initials="BY" userId="S::BalaMahendra.Yadav@sanofi.com::e3ea8a65-6f99-4449-b9ce-1dd4f0d50f0e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CACA"/>
    <a:srgbClr val="4F6B54"/>
    <a:srgbClr val="CDD5CE"/>
    <a:srgbClr val="D8BCDB"/>
    <a:srgbClr val="FFFFFF"/>
    <a:srgbClr val="F7EFE6"/>
    <a:srgbClr val="7A00E6"/>
    <a:srgbClr val="23004C"/>
    <a:srgbClr val="F4F2F6"/>
    <a:srgbClr val="665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A57A95-24B5-4835-9603-0D6EB958FB57}" v="2" dt="2025-02-28T12:31:45.5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60"/>
  </p:normalViewPr>
  <p:slideViewPr>
    <p:cSldViewPr snapToGrid="0">
      <p:cViewPr>
        <p:scale>
          <a:sx n="150" d="100"/>
          <a:sy n="150" d="100"/>
        </p:scale>
        <p:origin x="76" y="-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ringarpure, Dipti /IN" userId="d9e4fcc3-bf03-47dc-b71d-30f62ce47a97" providerId="ADAL" clId="{CAA57A95-24B5-4835-9603-0D6EB958FB57}"/>
    <pc:docChg chg="undo custSel modSld">
      <pc:chgData name="Shringarpure, Dipti /IN" userId="d9e4fcc3-bf03-47dc-b71d-30f62ce47a97" providerId="ADAL" clId="{CAA57A95-24B5-4835-9603-0D6EB958FB57}" dt="2025-03-03T03:58:45.193" v="4" actId="20577"/>
      <pc:docMkLst>
        <pc:docMk/>
      </pc:docMkLst>
      <pc:sldChg chg="modSp mod modCm">
        <pc:chgData name="Shringarpure, Dipti /IN" userId="d9e4fcc3-bf03-47dc-b71d-30f62ce47a97" providerId="ADAL" clId="{CAA57A95-24B5-4835-9603-0D6EB958FB57}" dt="2025-03-03T03:58:45.193" v="4" actId="20577"/>
        <pc:sldMkLst>
          <pc:docMk/>
          <pc:sldMk cId="1840333949" sldId="286"/>
        </pc:sldMkLst>
        <pc:spChg chg="mod">
          <ac:chgData name="Shringarpure, Dipti /IN" userId="d9e4fcc3-bf03-47dc-b71d-30f62ce47a97" providerId="ADAL" clId="{CAA57A95-24B5-4835-9603-0D6EB958FB57}" dt="2025-03-03T03:58:45.193" v="4" actId="20577"/>
          <ac:spMkLst>
            <pc:docMk/>
            <pc:sldMk cId="1840333949" sldId="286"/>
            <ac:spMk id="11" creationId="{0FFE85D3-BFDB-5123-E51D-3116920ABB5B}"/>
          </ac:spMkLst>
        </pc:spChg>
        <pc:spChg chg="mod">
          <ac:chgData name="Shringarpure, Dipti /IN" userId="d9e4fcc3-bf03-47dc-b71d-30f62ce47a97" providerId="ADAL" clId="{CAA57A95-24B5-4835-9603-0D6EB958FB57}" dt="2025-02-28T12:44:20.054" v="2" actId="20577"/>
          <ac:spMkLst>
            <pc:docMk/>
            <pc:sldMk cId="1840333949" sldId="286"/>
            <ac:spMk id="198" creationId="{B4C5E57E-ABAF-A359-EE1D-E6FED4DF4B3A}"/>
          </ac:spMkLst>
        </pc:spChg>
        <pc:spChg chg="mod">
          <ac:chgData name="Shringarpure, Dipti /IN" userId="d9e4fcc3-bf03-47dc-b71d-30f62ce47a97" providerId="ADAL" clId="{CAA57A95-24B5-4835-9603-0D6EB958FB57}" dt="2025-02-28T12:30:14.105" v="0" actId="20577"/>
          <ac:spMkLst>
            <pc:docMk/>
            <pc:sldMk cId="1840333949" sldId="286"/>
            <ac:spMk id="281" creationId="{19E4F7DA-A9F8-B906-3FF0-C1EB544367F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hringarpure, Dipti /IN" userId="d9e4fcc3-bf03-47dc-b71d-30f62ce47a97" providerId="ADAL" clId="{CAA57A95-24B5-4835-9603-0D6EB958FB57}" dt="2025-03-03T03:58:45.193" v="4" actId="20577"/>
              <pc2:cmMkLst xmlns:pc2="http://schemas.microsoft.com/office/powerpoint/2019/9/main/command">
                <pc:docMk/>
                <pc:sldMk cId="1840333949" sldId="286"/>
                <pc2:cmMk id="{7D8A9C31-E924-4C30-9F16-5C853CDCA665}"/>
              </pc2:cmMkLst>
            </pc226:cmChg>
          </p:ext>
        </pc:ext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48609237451226"/>
          <c:y val="3.0028481700467E-2"/>
          <c:w val="0.79951375280525372"/>
          <c:h val="0.7843391736200501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 + SoC</c:v>
                </c:pt>
              </c:strCache>
            </c:strRef>
          </c:tx>
          <c:spPr>
            <a:ln w="28575" cap="rnd">
              <a:solidFill>
                <a:srgbClr val="FF78D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8575">
                <a:solidFill>
                  <a:srgbClr val="FF78D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94-4529-9BEE-1A891908B994}"/>
                </c:ext>
              </c:extLst>
            </c:dLbl>
            <c:dLbl>
              <c:idx val="1"/>
              <c:layout>
                <c:manualLayout>
                  <c:x val="-1.2888860550601067E-2"/>
                  <c:y val="-7.3740152617905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94-4529-9BEE-1A891908B994}"/>
                </c:ext>
              </c:extLst>
            </c:dLbl>
            <c:dLbl>
              <c:idx val="2"/>
              <c:layout>
                <c:manualLayout>
                  <c:x val="-4.2578626446679192E-3"/>
                  <c:y val="-3.57587992058993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1D4023"/>
                      </a:solidFill>
                      <a:latin typeface="Opella Sans" pitchFamily="2" charset="0"/>
                      <a:ea typeface="+mn-ea"/>
                      <a:cs typeface="Opella Sans" pitchFamily="2" charset="0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554318687010346"/>
                      <c:h val="0.1807334051353352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0294-4529-9BEE-1A891908B9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D4023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Sheet1!$B$5:$B$7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</c:v>
                  </c:pt>
                  <c:pt idx="2">
                    <c:v>4.68</c:v>
                  </c:pt>
                </c:numCache>
              </c:numRef>
            </c:plus>
            <c:minus>
              <c:numRef>
                <c:f>Sheet1!$B$5:$B$7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</c:v>
                  </c:pt>
                  <c:pt idx="2">
                    <c:v>4.68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bg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Sheet1!$A$2:$A$4</c:f>
              <c:strCache>
                <c:ptCount val="3"/>
                <c:pt idx="0">
                  <c:v>Baseline</c:v>
                </c:pt>
                <c:pt idx="1">
                  <c:v>3 Month</c:v>
                </c:pt>
                <c:pt idx="2">
                  <c:v>6 Month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-21.44</c:v>
                </c:pt>
                <c:pt idx="2">
                  <c:v>-24.6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294-4529-9BEE-1A891908B99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+ SoC</c:v>
                </c:pt>
              </c:strCache>
            </c:strRef>
          </c:tx>
          <c:spPr>
            <a:ln w="28575" cap="rnd">
              <a:solidFill>
                <a:srgbClr val="3D553E">
                  <a:alpha val="8902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28575">
                <a:solidFill>
                  <a:srgbClr val="3D553E">
                    <a:alpha val="89020"/>
                  </a:srgbClr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28575">
                  <a:solidFill>
                    <a:srgbClr val="3D553E">
                      <a:alpha val="89020"/>
                    </a:srgbClr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3D553E">
                    <a:alpha val="8902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0294-4529-9BEE-1A891908B994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294-4529-9BEE-1A891908B994}"/>
                </c:ext>
              </c:extLst>
            </c:dLbl>
            <c:dLbl>
              <c:idx val="1"/>
              <c:layout>
                <c:manualLayout>
                  <c:x val="5.7727395652368467E-3"/>
                  <c:y val="-4.80613189815621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94-4529-9BEE-1A891908B994}"/>
                </c:ext>
              </c:extLst>
            </c:dLbl>
            <c:dLbl>
              <c:idx val="2"/>
              <c:layout>
                <c:manualLayout>
                  <c:x val="-1.342187861699244E-2"/>
                  <c:y val="-6.20314285668058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1D4023"/>
                      </a:solidFill>
                      <a:latin typeface="Opella Sans" pitchFamily="2" charset="0"/>
                      <a:ea typeface="+mn-ea"/>
                      <a:cs typeface="Opella Sans" pitchFamily="2" charset="0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87787164661122"/>
                      <c:h val="0.1370152623298904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0294-4529-9BEE-1A891908B9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1D4023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Sheet1!$C$5:$C$7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3.98</c:v>
                  </c:pt>
                  <c:pt idx="2">
                    <c:v>4.68</c:v>
                  </c:pt>
                </c:numCache>
              </c:numRef>
            </c:plus>
            <c:minus>
              <c:numRef>
                <c:f>Sheet1!$C$5:$C$7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3.98</c:v>
                  </c:pt>
                  <c:pt idx="2">
                    <c:v>4.68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bg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Sheet1!$A$2:$A$4</c:f>
              <c:strCache>
                <c:ptCount val="3"/>
                <c:pt idx="0">
                  <c:v>Baseline</c:v>
                </c:pt>
                <c:pt idx="1">
                  <c:v>3 Month</c:v>
                </c:pt>
                <c:pt idx="2">
                  <c:v>6 Month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-5.32</c:v>
                </c:pt>
                <c:pt idx="2">
                  <c:v>-9.7899999999999991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294-4529-9BEE-1A891908B994}"/>
            </c:ext>
          </c:extLst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22712303"/>
        <c:axId val="622712783"/>
      </c:lineChart>
      <c:catAx>
        <c:axId val="622712303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noFill/>
          <a:ln w="12700" cap="flat" cmpd="sng" algn="ctr">
            <a:solidFill>
              <a:srgbClr val="042B0B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712783"/>
        <c:crosses val="autoZero"/>
        <c:auto val="1"/>
        <c:lblAlgn val="ctr"/>
        <c:lblOffset val="100"/>
        <c:noMultiLvlLbl val="0"/>
      </c:catAx>
      <c:valAx>
        <c:axId val="622712783"/>
        <c:scaling>
          <c:orientation val="minMax"/>
          <c:max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rgbClr val="1D4023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r>
                  <a:rPr lang="en-IN" sz="900" b="1" dirty="0">
                    <a:solidFill>
                      <a:srgbClr val="1D4023"/>
                    </a:solidFill>
                    <a:latin typeface="Opella Sans" pitchFamily="2" charset="0"/>
                    <a:cs typeface="Opella Sans" pitchFamily="2" charset="0"/>
                  </a:rPr>
                  <a:t>LS mean change from baseline (±SE)dB/m</a:t>
                </a:r>
              </a:p>
            </c:rich>
          </c:tx>
          <c:layout>
            <c:manualLayout>
              <c:xMode val="edge"/>
              <c:yMode val="edge"/>
              <c:x val="5.6408762321761901E-3"/>
              <c:y val="6.08300197116896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rgbClr val="1D4023"/>
                  </a:solidFill>
                  <a:latin typeface="Opella Sans" pitchFamily="2" charset="0"/>
                  <a:ea typeface="+mn-ea"/>
                  <a:cs typeface="Opella Sans" pitchFamily="2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rgbClr val="042B0B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1D4023"/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endParaRPr lang="en-US"/>
          </a:p>
        </c:txPr>
        <c:crossAx val="6227123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439733826997573"/>
          <c:y val="1.395002966516512E-3"/>
          <c:w val="0.69434819101505119"/>
          <c:h val="6.66692800080165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042B0B"/>
              </a:solidFill>
              <a:latin typeface="Opella Sans" pitchFamily="2" charset="0"/>
              <a:ea typeface="+mn-ea"/>
              <a:cs typeface="Opella Sans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68623728736261"/>
          <c:y val="6.143920282826737E-2"/>
          <c:w val="0.88882549287704371"/>
          <c:h val="0.8170696194672205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EPL+SoC</c:v>
                </c:pt>
              </c:strCache>
            </c:strRef>
          </c:tx>
          <c:spPr>
            <a:ln w="38100" cap="rnd">
              <a:solidFill>
                <a:srgbClr val="FF78D2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78D2"/>
              </a:solidFill>
              <a:ln w="9525">
                <a:solidFill>
                  <a:srgbClr val="FF78D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D7-4E81-9D48-FECB0A664E1F}"/>
                </c:ext>
              </c:extLst>
            </c:dLbl>
            <c:dLbl>
              <c:idx val="1"/>
              <c:layout>
                <c:manualLayout>
                  <c:x val="-1.0325734906982784E-2"/>
                  <c:y val="-3.74705392477533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D7-4E81-9D48-FECB0A664E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FF78D2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Sheet1!$B$6:$B$9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FF78D2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Baseline </c:v>
                </c:pt>
                <c:pt idx="1">
                  <c:v>6 months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0.57999999999999996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2D7-4E81-9D48-FECB0A664E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Placebo+SoC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D7-4E81-9D48-FECB0A664E1F}"/>
                </c:ext>
              </c:extLst>
            </c:dLbl>
            <c:dLbl>
              <c:idx val="1"/>
              <c:layout>
                <c:manualLayout>
                  <c:x val="-1.2009535676425678E-2"/>
                  <c:y val="5.95661034327575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D7-4E81-9D48-FECB0A664E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minus>
            <c:spPr>
              <a:noFill/>
              <a:ln w="28575" cap="flat" cmpd="sng" algn="ctr">
                <a:solidFill>
                  <a:schemeClr val="accent2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Baseline </c:v>
                </c:pt>
                <c:pt idx="1">
                  <c:v>6 months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0.27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2D7-4E81-9D48-FECB0A664E1F}"/>
            </c:ext>
          </c:extLst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5683487"/>
        <c:axId val="175683007"/>
      </c:lineChart>
      <c:catAx>
        <c:axId val="17568348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accent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007"/>
        <c:crosses val="autoZero"/>
        <c:auto val="1"/>
        <c:lblAlgn val="ctr"/>
        <c:lblOffset val="100"/>
        <c:noMultiLvlLbl val="0"/>
      </c:catAx>
      <c:valAx>
        <c:axId val="175683007"/>
        <c:scaling>
          <c:orientation val="minMax"/>
          <c:max val="1"/>
          <c:min val="0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accent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487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50694937072823643"/>
          <c:y val="7.6342099885951101E-2"/>
          <c:w val="0.46825486813663214"/>
          <c:h val="8.63298629959033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accent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accent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01-04-2025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36988" y="857250"/>
            <a:ext cx="14700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3AF8-E7F7-4C76-86FC-EA1CF7562B8A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833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3800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58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BC1F9-5E93-10EC-1BFE-FE9133246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BB60FAAC-88E8-32B6-28B8-7B0FACD9A194}"/>
              </a:ext>
            </a:extLst>
          </p:cNvPr>
          <p:cNvSpPr>
            <a:spLocks/>
          </p:cNvSpPr>
          <p:nvPr/>
        </p:nvSpPr>
        <p:spPr>
          <a:xfrm>
            <a:off x="175473" y="7798100"/>
            <a:ext cx="3292062" cy="664181"/>
          </a:xfrm>
          <a:prstGeom prst="roundRect">
            <a:avLst>
              <a:gd name="adj" fmla="val 4956"/>
            </a:avLst>
          </a:prstGeom>
          <a:solidFill>
            <a:srgbClr val="CDD5CE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431180">
              <a:spcAft>
                <a:spcPts val="600"/>
              </a:spcAft>
              <a:defRPr/>
            </a:pP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D243F7DC-4DA7-D574-59EB-AE0AFD1E8B2E}"/>
              </a:ext>
            </a:extLst>
          </p:cNvPr>
          <p:cNvSpPr/>
          <p:nvPr/>
        </p:nvSpPr>
        <p:spPr>
          <a:xfrm>
            <a:off x="3525600" y="7813339"/>
            <a:ext cx="3194052" cy="1240634"/>
          </a:xfrm>
          <a:prstGeom prst="roundRect">
            <a:avLst>
              <a:gd name="adj" fmla="val 4921"/>
            </a:avLst>
          </a:prstGeom>
          <a:solidFill>
            <a:srgbClr val="CDD5CE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862358">
              <a:spcAft>
                <a:spcPts val="600"/>
              </a:spcAft>
              <a:defRPr/>
            </a:pPr>
            <a:endParaRPr lang="en-IN" sz="1200" dirty="0">
              <a:solidFill>
                <a:schemeClr val="accent1"/>
              </a:solidFill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19E4F7DA-A9F8-B906-3FF0-C1EB544367F2}"/>
              </a:ext>
            </a:extLst>
          </p:cNvPr>
          <p:cNvSpPr txBox="1"/>
          <p:nvPr/>
        </p:nvSpPr>
        <p:spPr>
          <a:xfrm>
            <a:off x="1299389" y="10201668"/>
            <a:ext cx="5411026" cy="58169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1) Stefan N, et al. </a:t>
            </a:r>
            <a:r>
              <a:rPr lang="en-IN" sz="600" i="1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Trials.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2024;25:374; 2) </a:t>
            </a:r>
            <a:r>
              <a:rPr lang="nb-NO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Gundermann KJ, et al. </a:t>
            </a:r>
            <a:r>
              <a:rPr lang="nb-NO" sz="600" i="1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Pharmacol Rep</a:t>
            </a:r>
            <a:r>
              <a:rPr lang="nb-NO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2016;3:643–659;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3) Stefan N, et al. Poster presented at: AASLD; November 15 – 19, 2024; San Diego, CA, USA. (Poster ID: 5037); 4) Stefan N, et al. Poster presented at: SLD-EASL Summit; January 23 – 25, 2025; Estoril, Portugal. (Poster ID: PO7-01).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CAP, controlled attenuation parameter; CI, confidence interval; CLDQ, Chronic liver disease questionnaire;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EPL, essential phosphilipids;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EXCEL, Exploring Efficacy of </a:t>
            </a:r>
            <a:r>
              <a:rPr lang="en-IN" sz="600" dirty="0" err="1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Essentiale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Fatty Liver Disease; HbA1C, Haemoglobin A1C;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LSMD, least square mean difference; MASH, metabolic-dysfunction associated steatohepatitis; MASLD, metabolic-dysfunction associated steatotic liver disease; mITT, modified intention-to-treat;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QoL, quality of life; SE, standard error;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SoC,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standard-of-care (lifestyle modification [diet and physical activity/exercise])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T2DM, type 2 diabetes mellitus.                         </a:t>
            </a:r>
            <a:endParaRPr lang="en-US" sz="600" dirty="0">
              <a:solidFill>
                <a:srgbClr val="8295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F359B71-5D96-C2EA-D32C-ED06799F58B7}"/>
              </a:ext>
            </a:extLst>
          </p:cNvPr>
          <p:cNvSpPr/>
          <p:nvPr/>
        </p:nvSpPr>
        <p:spPr>
          <a:xfrm>
            <a:off x="-4979" y="-6351"/>
            <a:ext cx="5096998" cy="14058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9892">
              <a:defRPr/>
            </a:pPr>
            <a:endParaRPr lang="en-IN" sz="3036" spc="-18">
              <a:solidFill>
                <a:srgbClr val="042B0B"/>
              </a:solidFill>
              <a:latin typeface="Opella Sans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9384FD1-7633-B28F-316E-16F6AD828EF8}"/>
              </a:ext>
            </a:extLst>
          </p:cNvPr>
          <p:cNvSpPr/>
          <p:nvPr/>
        </p:nvSpPr>
        <p:spPr>
          <a:xfrm>
            <a:off x="4414520" y="-6350"/>
            <a:ext cx="2443480" cy="1405839"/>
          </a:xfrm>
          <a:custGeom>
            <a:avLst/>
            <a:gdLst>
              <a:gd name="connsiteX0" fmla="*/ 106295 w 2059842"/>
              <a:gd name="connsiteY0" fmla="*/ 0 h 1405839"/>
              <a:gd name="connsiteX1" fmla="*/ 2032795 w 2059842"/>
              <a:gd name="connsiteY1" fmla="*/ 0 h 1405839"/>
              <a:gd name="connsiteX2" fmla="*/ 2059842 w 2059842"/>
              <a:gd name="connsiteY2" fmla="*/ 5460 h 1405839"/>
              <a:gd name="connsiteX3" fmla="*/ 2059842 w 2059842"/>
              <a:gd name="connsiteY3" fmla="*/ 1400379 h 1405839"/>
              <a:gd name="connsiteX4" fmla="*/ 2032795 w 2059842"/>
              <a:gd name="connsiteY4" fmla="*/ 1405839 h 1405839"/>
              <a:gd name="connsiteX5" fmla="*/ 106295 w 2059842"/>
              <a:gd name="connsiteY5" fmla="*/ 1405839 h 1405839"/>
              <a:gd name="connsiteX6" fmla="*/ 0 w 2059842"/>
              <a:gd name="connsiteY6" fmla="*/ 1299544 h 1405839"/>
              <a:gd name="connsiteX7" fmla="*/ 0 w 2059842"/>
              <a:gd name="connsiteY7" fmla="*/ 106295 h 1405839"/>
              <a:gd name="connsiteX8" fmla="*/ 106295 w 2059842"/>
              <a:gd name="connsiteY8" fmla="*/ 0 h 140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9842" h="1405839">
                <a:moveTo>
                  <a:pt x="106295" y="0"/>
                </a:moveTo>
                <a:lnTo>
                  <a:pt x="2032795" y="0"/>
                </a:lnTo>
                <a:lnTo>
                  <a:pt x="2059842" y="5460"/>
                </a:lnTo>
                <a:lnTo>
                  <a:pt x="2059842" y="1400379"/>
                </a:lnTo>
                <a:lnTo>
                  <a:pt x="2032795" y="1405839"/>
                </a:lnTo>
                <a:lnTo>
                  <a:pt x="106295" y="1405839"/>
                </a:lnTo>
                <a:cubicBezTo>
                  <a:pt x="47590" y="1405839"/>
                  <a:pt x="0" y="1358249"/>
                  <a:pt x="0" y="1299544"/>
                </a:cubicBezTo>
                <a:lnTo>
                  <a:pt x="0" y="106295"/>
                </a:lnTo>
                <a:cubicBezTo>
                  <a:pt x="0" y="47590"/>
                  <a:pt x="47590" y="0"/>
                  <a:pt x="1062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58" name="Title 30">
            <a:extLst>
              <a:ext uri="{FF2B5EF4-FFF2-40B4-BE49-F238E27FC236}">
                <a16:creationId xmlns:a16="http://schemas.microsoft.com/office/drawing/2014/main" id="{F705686A-A54A-6CD4-272C-3B232A53AF96}"/>
              </a:ext>
            </a:extLst>
          </p:cNvPr>
          <p:cNvSpPr txBox="1">
            <a:spLocks/>
          </p:cNvSpPr>
          <p:nvPr/>
        </p:nvSpPr>
        <p:spPr>
          <a:xfrm>
            <a:off x="142853" y="121847"/>
            <a:ext cx="3887515" cy="1187448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452"/>
              </a:lnSpc>
            </a:pPr>
            <a:r>
              <a:rPr lang="en-IN" sz="2400" b="1" dirty="0">
                <a:solidFill>
                  <a:schemeClr val="tx2"/>
                </a:solidFill>
              </a:rPr>
              <a:t>Focusing on metabolic risk of MASLD - EXCEL study design and major outcomes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0EFCE3B-FEF1-855F-2C06-BFDBEC914AEF}"/>
              </a:ext>
            </a:extLst>
          </p:cNvPr>
          <p:cNvSpPr txBox="1"/>
          <p:nvPr/>
        </p:nvSpPr>
        <p:spPr>
          <a:xfrm>
            <a:off x="4567238" y="899073"/>
            <a:ext cx="2212021" cy="400110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GB" sz="1000" b="1" spc="-14" dirty="0">
                <a:latin typeface="+mj-lt"/>
                <a:cs typeface="Opella Serif" pitchFamily="2" charset="77"/>
              </a:rPr>
              <a:t>Professor Norbert Stefan </a:t>
            </a:r>
          </a:p>
          <a:p>
            <a:r>
              <a:rPr lang="en-IN" sz="800" i="1" dirty="0">
                <a:ea typeface="+mn-lt"/>
                <a:cs typeface="+mn-lt"/>
              </a:rPr>
              <a:t>Department of Internal Medicine IV, University Hospital Tübingen, Tübingen, Germany</a:t>
            </a:r>
            <a:endParaRPr lang="en-IN" sz="800" i="1" dirty="0"/>
          </a:p>
        </p:txBody>
      </p:sp>
      <p:pic>
        <p:nvPicPr>
          <p:cNvPr id="61" name="Picture 60" descr="A person in a suit&#10;&#10;AI-generated content may be incorrect.">
            <a:extLst>
              <a:ext uri="{FF2B5EF4-FFF2-40B4-BE49-F238E27FC236}">
                <a16:creationId xmlns:a16="http://schemas.microsoft.com/office/drawing/2014/main" id="{E735CAF1-4FA8-2969-F889-69FCF15DB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8" y="75576"/>
            <a:ext cx="786440" cy="812469"/>
          </a:xfrm>
          <a:prstGeom prst="rect">
            <a:avLst/>
          </a:prstGeom>
        </p:spPr>
      </p:pic>
      <p:sp>
        <p:nvSpPr>
          <p:cNvPr id="197" name="Rectangle: Rounded Corners 196">
            <a:extLst>
              <a:ext uri="{FF2B5EF4-FFF2-40B4-BE49-F238E27FC236}">
                <a16:creationId xmlns:a16="http://schemas.microsoft.com/office/drawing/2014/main" id="{1311ECC1-4AFF-3251-3DAE-E12D10475039}"/>
              </a:ext>
            </a:extLst>
          </p:cNvPr>
          <p:cNvSpPr/>
          <p:nvPr/>
        </p:nvSpPr>
        <p:spPr>
          <a:xfrm>
            <a:off x="155667" y="9603411"/>
            <a:ext cx="6572294" cy="535634"/>
          </a:xfrm>
          <a:prstGeom prst="roundRect">
            <a:avLst>
              <a:gd name="adj" fmla="val 955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050" b="1" i="1" dirty="0">
                <a:solidFill>
                  <a:schemeClr val="tx2"/>
                </a:solidFill>
                <a:ea typeface="+mj-ea"/>
                <a:cs typeface="+mj-cs"/>
              </a:rPr>
              <a:t>EPL + SoC, demonstrated larger efficacy in reducing hepatic steatosis, showed overall QoL improvement and significant improvement in the fatigue subgroup, in patients with MASLD at 6 months, compared to placebo + SoC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C0831C-E717-1255-9436-7DD66A72B27D}"/>
              </a:ext>
            </a:extLst>
          </p:cNvPr>
          <p:cNvGrpSpPr/>
          <p:nvPr/>
        </p:nvGrpSpPr>
        <p:grpSpPr>
          <a:xfrm>
            <a:off x="157170" y="2947370"/>
            <a:ext cx="6506798" cy="1753226"/>
            <a:chOff x="142853" y="3679647"/>
            <a:chExt cx="6506798" cy="222263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70AF6C7-3A9E-2199-676F-6DAD05B0F9D0}"/>
                </a:ext>
              </a:extLst>
            </p:cNvPr>
            <p:cNvSpPr/>
            <p:nvPr/>
          </p:nvSpPr>
          <p:spPr>
            <a:xfrm>
              <a:off x="5092019" y="4945756"/>
              <a:ext cx="811535" cy="485985"/>
            </a:xfrm>
            <a:prstGeom prst="roundRect">
              <a:avLst>
                <a:gd name="adj" fmla="val 561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1CE3650-D828-8C39-4B8A-83A7D1727B08}"/>
                </a:ext>
              </a:extLst>
            </p:cNvPr>
            <p:cNvSpPr/>
            <p:nvPr/>
          </p:nvSpPr>
          <p:spPr>
            <a:xfrm>
              <a:off x="3559019" y="4921584"/>
              <a:ext cx="811535" cy="485985"/>
            </a:xfrm>
            <a:prstGeom prst="roundRect">
              <a:avLst>
                <a:gd name="adj" fmla="val 561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70494C31-B733-64C7-DE19-6EB242AEDC8D}"/>
                </a:ext>
              </a:extLst>
            </p:cNvPr>
            <p:cNvSpPr/>
            <p:nvPr/>
          </p:nvSpPr>
          <p:spPr>
            <a:xfrm>
              <a:off x="433921" y="4952597"/>
              <a:ext cx="780506" cy="474114"/>
            </a:xfrm>
            <a:prstGeom prst="roundRect">
              <a:avLst>
                <a:gd name="adj" fmla="val 561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55C97E30-8BE3-3C73-3853-DE8F55DEE31D}"/>
                </a:ext>
              </a:extLst>
            </p:cNvPr>
            <p:cNvSpPr/>
            <p:nvPr/>
          </p:nvSpPr>
          <p:spPr>
            <a:xfrm>
              <a:off x="2086610" y="4953989"/>
              <a:ext cx="811535" cy="485985"/>
            </a:xfrm>
            <a:prstGeom prst="roundRect">
              <a:avLst>
                <a:gd name="adj" fmla="val 561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FFE85D3-BFDB-5123-E51D-3116920ABB5B}"/>
                </a:ext>
              </a:extLst>
            </p:cNvPr>
            <p:cNvSpPr/>
            <p:nvPr/>
          </p:nvSpPr>
          <p:spPr>
            <a:xfrm>
              <a:off x="2309566" y="5168946"/>
              <a:ext cx="570793" cy="180482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t"/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Day 84 ± 3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BD2E831-C9A8-FA70-F412-6DBE5267D3C0}"/>
                </a:ext>
              </a:extLst>
            </p:cNvPr>
            <p:cNvSpPr/>
            <p:nvPr/>
          </p:nvSpPr>
          <p:spPr>
            <a:xfrm>
              <a:off x="3633703" y="5168946"/>
              <a:ext cx="627348" cy="257765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t"/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Day 168 ± 7</a:t>
              </a:r>
              <a:endParaRPr lang="en-US" sz="8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  <a:p>
              <a:pPr algn="ctr" defTabSz="624352">
                <a:defRPr/>
              </a:pPr>
              <a:endParaRPr lang="en-US" sz="800" b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AD86CFD-C202-9FD7-D40D-D1AEF0FA619B}"/>
                </a:ext>
              </a:extLst>
            </p:cNvPr>
            <p:cNvSpPr/>
            <p:nvPr/>
          </p:nvSpPr>
          <p:spPr>
            <a:xfrm>
              <a:off x="5205395" y="5166799"/>
              <a:ext cx="698159" cy="266511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t"/>
            <a:lstStyle/>
            <a:p>
              <a:pPr defTabSz="624352">
                <a:defRPr/>
              </a:pPr>
              <a:r>
                <a:rPr lang="en-US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Day 252 ± 14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4910E64-9067-9B64-EB72-4536BA0FFC53}"/>
                </a:ext>
              </a:extLst>
            </p:cNvPr>
            <p:cNvSpPr/>
            <p:nvPr/>
          </p:nvSpPr>
          <p:spPr>
            <a:xfrm>
              <a:off x="580808" y="5188749"/>
              <a:ext cx="351404" cy="226838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t"/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Day 1</a:t>
              </a:r>
              <a:endParaRPr lang="en-IN" sz="800" b="1" i="1" kern="0" baseline="3000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D9F9F53-595D-346F-B017-3F024568EAF1}"/>
                </a:ext>
              </a:extLst>
            </p:cNvPr>
            <p:cNvSpPr>
              <a:spLocks/>
            </p:cNvSpPr>
            <p:nvPr/>
          </p:nvSpPr>
          <p:spPr>
            <a:xfrm>
              <a:off x="142853" y="3679647"/>
              <a:ext cx="6506798" cy="2068019"/>
            </a:xfrm>
            <a:prstGeom prst="roundRect">
              <a:avLst>
                <a:gd name="adj" fmla="val 2727"/>
              </a:avLst>
            </a:prstGeom>
            <a:noFill/>
            <a:ln w="12700">
              <a:solidFill>
                <a:srgbClr val="82958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400">
                <a:defRPr/>
              </a:pPr>
              <a:endParaRPr lang="en-IN" sz="800" spc="-20" dirty="0">
                <a:solidFill>
                  <a:srgbClr val="F7EFE6"/>
                </a:solidFill>
                <a:latin typeface="Opella Sans"/>
                <a:cs typeface="Opella Sans"/>
              </a:endParaRP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DCB2AF47-4DC8-C00C-17A1-F2C4D265AE7E}"/>
                </a:ext>
              </a:extLst>
            </p:cNvPr>
            <p:cNvSpPr>
              <a:spLocks/>
            </p:cNvSpPr>
            <p:nvPr/>
          </p:nvSpPr>
          <p:spPr>
            <a:xfrm>
              <a:off x="921842" y="5635774"/>
              <a:ext cx="4962703" cy="266511"/>
            </a:xfrm>
            <a:prstGeom prst="roundRect">
              <a:avLst>
                <a:gd name="adj" fmla="val 12705"/>
              </a:avLst>
            </a:prstGeom>
            <a:solidFill>
              <a:srgbClr val="36553C"/>
            </a:solidFill>
            <a:ln w="6350" cap="flat" cmpd="sng" algn="ctr">
              <a:noFill/>
              <a:prstDash val="solid"/>
              <a:bevel/>
            </a:ln>
            <a:effectLst/>
          </p:spPr>
          <p:txBody>
            <a:bodyPr lIns="36000" tIns="72000" rIns="36000" bIns="72000" rtlCol="0" anchor="ctr"/>
            <a:lstStyle/>
            <a:p>
              <a:pPr algn="ctr" defTabSz="588836">
                <a:defRPr/>
              </a:pPr>
              <a:r>
                <a:rPr lang="en-IN" sz="1000" b="1" kern="0" dirty="0">
                  <a:solidFill>
                    <a:schemeClr val="tx2"/>
                  </a:solidFill>
                  <a:latin typeface="Opella Sans" pitchFamily="2" charset="0"/>
                  <a:ea typeface="Verdana" panose="020B0604030504040204" pitchFamily="34" charset="0"/>
                  <a:cs typeface="Opella Sans" pitchFamily="2" charset="0"/>
                </a:rPr>
                <a:t>Active ingredient of EPL (Opella</a:t>
              </a:r>
              <a:r>
                <a:rPr lang="en-IN" sz="1000" b="1" kern="0" baseline="30000" dirty="0">
                  <a:solidFill>
                    <a:schemeClr val="tx2"/>
                  </a:solidFill>
                  <a:latin typeface="Opella Sans" pitchFamily="2" charset="0"/>
                  <a:ea typeface="Verdana" panose="020B0604030504040204" pitchFamily="34" charset="0"/>
                  <a:cs typeface="Opella Sans" pitchFamily="2" charset="0"/>
                </a:rPr>
                <a:t>®</a:t>
              </a:r>
              <a:r>
                <a:rPr lang="en-IN" sz="1000" b="1" kern="0" dirty="0">
                  <a:solidFill>
                    <a:schemeClr val="tx2"/>
                  </a:solidFill>
                  <a:latin typeface="Opella Sans" pitchFamily="2" charset="0"/>
                  <a:ea typeface="Verdana" panose="020B0604030504040204" pitchFamily="34" charset="0"/>
                  <a:cs typeface="Opella Sans" pitchFamily="2" charset="0"/>
                </a:rPr>
                <a:t>): 1,2-dilinoleoylphosphatidylcholine (DLPC)</a:t>
              </a:r>
              <a:r>
                <a:rPr lang="en-IN" sz="1000" b="1" kern="0" baseline="30000" dirty="0">
                  <a:solidFill>
                    <a:schemeClr val="tx2"/>
                  </a:solidFill>
                  <a:latin typeface="Opella Sans" pitchFamily="2" charset="0"/>
                  <a:ea typeface="Verdana" panose="020B0604030504040204" pitchFamily="34" charset="0"/>
                  <a:cs typeface="Opella Sans" pitchFamily="2" charset="0"/>
                </a:rPr>
                <a:t>2</a:t>
              </a:r>
              <a:endParaRPr lang="en-US" sz="1000" b="1" kern="0" baseline="30000" dirty="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67A921D-0C63-3D76-942C-778A57FA6B2D}"/>
                </a:ext>
              </a:extLst>
            </p:cNvPr>
            <p:cNvGrpSpPr/>
            <p:nvPr/>
          </p:nvGrpSpPr>
          <p:grpSpPr>
            <a:xfrm>
              <a:off x="425957" y="3760991"/>
              <a:ext cx="5175717" cy="1156655"/>
              <a:chOff x="2741960" y="1801833"/>
              <a:chExt cx="8909996" cy="1970526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71B012D-701C-6F1E-7661-A76771C757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4197" y="1801833"/>
                <a:ext cx="7560000" cy="0"/>
              </a:xfrm>
              <a:prstGeom prst="lin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</p:cxnSp>
          <p:sp>
            <p:nvSpPr>
              <p:cNvPr id="34" name="Flowchart: Connector 33">
                <a:extLst>
                  <a:ext uri="{FF2B5EF4-FFF2-40B4-BE49-F238E27FC236}">
                    <a16:creationId xmlns:a16="http://schemas.microsoft.com/office/drawing/2014/main" id="{1D3C2A69-82B3-18E9-A335-44B77F1EF0E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1960" y="2243607"/>
                <a:ext cx="839305" cy="1018734"/>
              </a:xfrm>
              <a:prstGeom prst="flowChartConnector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defTabSz="312176">
                  <a:defRPr/>
                </a:pPr>
                <a:endParaRPr lang="en-US" sz="800" b="1" i="1" kern="0" dirty="0">
                  <a:solidFill>
                    <a:schemeClr val="tx2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7E25160-0443-D437-5D12-9430E87CC3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51956" y="2016988"/>
                <a:ext cx="0" cy="1755371"/>
              </a:xfrm>
              <a:prstGeom prst="line">
                <a:avLst/>
              </a:prstGeom>
              <a:noFill/>
              <a:ln w="9525" cap="flat" cmpd="sng" algn="ctr">
                <a:solidFill>
                  <a:schemeClr val="bg2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7F287F41-99A0-9C46-9853-8654D4D801E6}"/>
                  </a:ext>
                </a:extLst>
              </p:cNvPr>
              <p:cNvSpPr/>
              <p:nvPr/>
            </p:nvSpPr>
            <p:spPr>
              <a:xfrm>
                <a:off x="4018084" y="2412529"/>
                <a:ext cx="1986667" cy="252000"/>
              </a:xfrm>
              <a:prstGeom prst="roundRect">
                <a:avLst>
                  <a:gd name="adj" fmla="val 0"/>
                </a:avLst>
              </a:prstGeom>
              <a:noFill/>
              <a:ln w="6350" cap="flat" cmpd="sng" algn="ctr">
                <a:noFill/>
                <a:prstDash val="solid"/>
                <a:bevel/>
              </a:ln>
              <a:effectLst/>
            </p:spPr>
            <p:txBody>
              <a:bodyPr lIns="0" tIns="0" rIns="0" bIns="0" rtlCol="0" anchor="ctr"/>
              <a:lstStyle/>
              <a:p>
                <a:pPr defTabSz="624352">
                  <a:defRPr/>
                </a:pPr>
                <a:r>
                  <a:rPr lang="en-IN" sz="1050" i="1" kern="0" dirty="0">
                    <a:solidFill>
                      <a:srgbClr val="36553C"/>
                    </a:solidFill>
                    <a:latin typeface="Opella Sans" panose="020B0604020202020204"/>
                    <a:ea typeface="Verdana" panose="020B0604030504040204" pitchFamily="34" charset="0"/>
                    <a:cs typeface="Opella Sans" pitchFamily="2" charset="0"/>
                  </a:rPr>
                  <a:t>Treatment period</a:t>
                </a:r>
                <a:endParaRPr lang="en-US" sz="1050" i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endParaRPr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48A4C762-0F49-A25E-DF4B-210B57222993}"/>
                  </a:ext>
                </a:extLst>
              </p:cNvPr>
              <p:cNvSpPr/>
              <p:nvPr/>
            </p:nvSpPr>
            <p:spPr>
              <a:xfrm>
                <a:off x="10114061" y="2243607"/>
                <a:ext cx="1045205" cy="444247"/>
              </a:xfrm>
              <a:prstGeom prst="roundRect">
                <a:avLst/>
              </a:prstGeom>
              <a:solidFill>
                <a:schemeClr val="accent3"/>
              </a:solidFill>
              <a:ln w="6350" cap="flat" cmpd="sng" algn="ctr">
                <a:noFill/>
                <a:prstDash val="solid"/>
                <a:bevel/>
              </a:ln>
              <a:effectLst/>
            </p:spPr>
            <p:txBody>
              <a:bodyPr lIns="0" tIns="0" rIns="0" bIns="0" rtlCol="0" anchor="ctr"/>
              <a:lstStyle/>
              <a:p>
                <a:pPr algn="ctr" defTabSz="624352">
                  <a:defRPr/>
                </a:pPr>
                <a:r>
                  <a:rPr lang="en-IN" sz="1050" i="1" kern="0" dirty="0">
                    <a:solidFill>
                      <a:schemeClr val="tx2"/>
                    </a:solidFill>
                    <a:latin typeface="Opella Sans" panose="020B0604020202020204"/>
                    <a:ea typeface="Verdana" panose="020B0604030504040204" pitchFamily="34" charset="0"/>
                    <a:cs typeface="Opella Sans" pitchFamily="2" charset="0"/>
                  </a:rPr>
                  <a:t>Follow-up</a:t>
                </a:r>
                <a:endParaRPr lang="en-US" sz="1050" i="1" kern="0" dirty="0">
                  <a:solidFill>
                    <a:schemeClr val="tx2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endParaRPr>
              </a:p>
            </p:txBody>
          </p: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C2AADE99-036F-60FD-A5DE-61283993F7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3906" y="2016988"/>
                <a:ext cx="0" cy="1755371"/>
              </a:xfrm>
              <a:prstGeom prst="line">
                <a:avLst/>
              </a:prstGeom>
              <a:noFill/>
              <a:ln w="9525" cap="flat" cmpd="sng" algn="ctr">
                <a:solidFill>
                  <a:schemeClr val="bg2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E0BE5108-B3DE-57B8-54E5-449A4379A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51133" y="2016988"/>
                <a:ext cx="0" cy="1755371"/>
              </a:xfrm>
              <a:prstGeom prst="line">
                <a:avLst/>
              </a:prstGeom>
              <a:noFill/>
              <a:ln w="9525" cap="flat" cmpd="sng" algn="ctr">
                <a:solidFill>
                  <a:schemeClr val="bg2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95ECA62C-39B6-B1F0-7DAA-8AB00C4DE1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0593" y="3486297"/>
                <a:ext cx="0" cy="260923"/>
              </a:xfrm>
              <a:prstGeom prst="line">
                <a:avLst/>
              </a:prstGeom>
              <a:noFill/>
              <a:ln w="12700" cap="flat" cmpd="sng" algn="ctr">
                <a:solidFill>
                  <a:srgbClr val="24004C"/>
                </a:solidFill>
                <a:prstDash val="dash"/>
                <a:miter lim="800000"/>
              </a:ln>
              <a:effectLst/>
            </p:spPr>
          </p:cxn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8813E85-144A-6223-E064-F93C39AF1B3F}"/>
                </a:ext>
              </a:extLst>
            </p:cNvPr>
            <p:cNvSpPr/>
            <p:nvPr/>
          </p:nvSpPr>
          <p:spPr>
            <a:xfrm>
              <a:off x="1305739" y="3719721"/>
              <a:ext cx="2800561" cy="209567"/>
            </a:xfrm>
            <a:prstGeom prst="roundRect">
              <a:avLst/>
            </a:prstGeom>
            <a:solidFill>
              <a:srgbClr val="FF78D2"/>
            </a:solidFill>
            <a:ln w="6350" cap="flat" cmpd="sng" algn="ctr">
              <a:noFill/>
              <a:prstDash val="solid"/>
              <a:bevel/>
            </a:ln>
            <a:effectLst/>
          </p:spPr>
          <p:txBody>
            <a:bodyPr lIns="36000" tIns="72000" rIns="36000" bIns="72000" rtlCol="0" anchor="ctr"/>
            <a:lstStyle/>
            <a:p>
              <a:pPr defTabSz="624352">
                <a:defRPr/>
              </a:pPr>
              <a:r>
                <a:rPr lang="en-IN" sz="10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Arm A</a:t>
              </a:r>
              <a:r>
                <a:rPr lang="en-IN" sz="1000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: EPL + SoC (N=97)</a:t>
              </a:r>
              <a:endParaRPr lang="en-US" sz="1000" i="1" kern="0" baseline="3000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84D10F2-E403-2010-4CF7-4EA87F9CCDBE}"/>
                </a:ext>
              </a:extLst>
            </p:cNvPr>
            <p:cNvSpPr>
              <a:spLocks/>
            </p:cNvSpPr>
            <p:nvPr/>
          </p:nvSpPr>
          <p:spPr>
            <a:xfrm>
              <a:off x="1305739" y="4631102"/>
              <a:ext cx="2800561" cy="209567"/>
            </a:xfrm>
            <a:prstGeom prst="roundRect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  <a:bevel/>
            </a:ln>
            <a:effectLst/>
          </p:spPr>
          <p:txBody>
            <a:bodyPr lIns="36000" tIns="72000" rIns="36000" bIns="72000" rtlCol="0" anchor="ctr"/>
            <a:lstStyle/>
            <a:p>
              <a:pPr defTabSz="624352">
                <a:defRPr/>
              </a:pPr>
              <a:r>
                <a:rPr lang="en-IN" sz="1000" b="1" i="1" kern="0" dirty="0">
                  <a:solidFill>
                    <a:srgbClr val="F7EFE6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Arm B</a:t>
              </a:r>
              <a:r>
                <a:rPr lang="en-IN" sz="1000" i="1" kern="0" dirty="0">
                  <a:solidFill>
                    <a:srgbClr val="F7EFE6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: Placebo + SoC (N=96)</a:t>
              </a:r>
              <a:endParaRPr lang="en-US" sz="1000" i="1" kern="0" baseline="30000" dirty="0">
                <a:solidFill>
                  <a:srgbClr val="F7EFE6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DFB0017-B176-224D-3F14-19A67C49566C}"/>
                </a:ext>
              </a:extLst>
            </p:cNvPr>
            <p:cNvSpPr txBox="1"/>
            <p:nvPr/>
          </p:nvSpPr>
          <p:spPr>
            <a:xfrm>
              <a:off x="179715" y="4268290"/>
              <a:ext cx="266683" cy="17558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914400">
                <a:defRPr/>
              </a:pPr>
              <a:r>
                <a:rPr lang="en-IN" sz="900" b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1:1</a:t>
              </a:r>
              <a:endParaRPr lang="en-US" sz="900" b="1" dirty="0">
                <a:solidFill>
                  <a:srgbClr val="36553C"/>
                </a:solidFill>
                <a:latin typeface="Opella Sans" panose="020B0604020202020204"/>
                <a:cs typeface="Opella Sans" pitchFamily="2" charset="0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059468F-4CB5-C74A-0C1B-01742ADCD5C0}"/>
                </a:ext>
              </a:extLst>
            </p:cNvPr>
            <p:cNvSpPr/>
            <p:nvPr/>
          </p:nvSpPr>
          <p:spPr>
            <a:xfrm>
              <a:off x="2763149" y="4132290"/>
              <a:ext cx="1079155" cy="122246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ctr"/>
            <a:lstStyle/>
            <a:p>
              <a:pPr defTabSz="624352">
                <a:defRPr/>
              </a:pPr>
              <a:r>
                <a:rPr lang="en-IN" sz="1050" i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Treatment period</a:t>
              </a:r>
              <a:endParaRPr lang="en-US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36EF2FD-C000-5C7C-83C2-A59785797704}"/>
                </a:ext>
              </a:extLst>
            </p:cNvPr>
            <p:cNvCxnSpPr>
              <a:cxnSpLocks/>
            </p:cNvCxnSpPr>
            <p:nvPr/>
          </p:nvCxnSpPr>
          <p:spPr>
            <a:xfrm>
              <a:off x="748006" y="4329541"/>
              <a:ext cx="3393229" cy="0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9C19E50-2C90-2EB9-558C-C5F06F58AF17}"/>
                </a:ext>
              </a:extLst>
            </p:cNvPr>
            <p:cNvSpPr txBox="1"/>
            <p:nvPr/>
          </p:nvSpPr>
          <p:spPr>
            <a:xfrm>
              <a:off x="553108" y="5005412"/>
              <a:ext cx="351404" cy="15607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Visit 1</a:t>
              </a:r>
              <a:endParaRPr lang="en-US" sz="8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E6A4318-0F9B-5EC0-35EB-08A2A00898D8}"/>
                </a:ext>
              </a:extLst>
            </p:cNvPr>
            <p:cNvCxnSpPr>
              <a:cxnSpLocks/>
            </p:cNvCxnSpPr>
            <p:nvPr/>
          </p:nvCxnSpPr>
          <p:spPr>
            <a:xfrm>
              <a:off x="4190821" y="4322631"/>
              <a:ext cx="1700771" cy="0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578AFBD4-297C-12CB-D565-F948C324A4A0}"/>
                </a:ext>
              </a:extLst>
            </p:cNvPr>
            <p:cNvSpPr/>
            <p:nvPr/>
          </p:nvSpPr>
          <p:spPr>
            <a:xfrm>
              <a:off x="1167243" y="4388852"/>
              <a:ext cx="1129421" cy="147918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ctr"/>
            <a:lstStyle/>
            <a:p>
              <a:pPr defTabSz="624352">
                <a:defRPr/>
              </a:pPr>
              <a:r>
                <a:rPr lang="en-IN" sz="1050" i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3 months</a:t>
              </a:r>
              <a:endParaRPr lang="en-US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6C65019-D707-05CD-FF17-AED1C19631D7}"/>
                </a:ext>
              </a:extLst>
            </p:cNvPr>
            <p:cNvSpPr/>
            <p:nvPr/>
          </p:nvSpPr>
          <p:spPr>
            <a:xfrm>
              <a:off x="2763149" y="4388852"/>
              <a:ext cx="1361479" cy="147918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ctr"/>
            <a:lstStyle/>
            <a:p>
              <a:pPr defTabSz="624352">
                <a:defRPr/>
              </a:pPr>
              <a:r>
                <a:rPr lang="en-IN" sz="1050" i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3 months</a:t>
              </a:r>
              <a:endParaRPr lang="en-US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33211EC-603D-E8B4-193D-C1009CDEC5A9}"/>
                </a:ext>
              </a:extLst>
            </p:cNvPr>
            <p:cNvSpPr txBox="1"/>
            <p:nvPr/>
          </p:nvSpPr>
          <p:spPr>
            <a:xfrm>
              <a:off x="2309567" y="4998843"/>
              <a:ext cx="351404" cy="15607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Visit 2</a:t>
              </a:r>
              <a:endParaRPr lang="en-US" sz="8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D9AB49-45ED-596B-C091-83694E13E8E4}"/>
                </a:ext>
              </a:extLst>
            </p:cNvPr>
            <p:cNvSpPr txBox="1"/>
            <p:nvPr/>
          </p:nvSpPr>
          <p:spPr>
            <a:xfrm>
              <a:off x="3633703" y="4979522"/>
              <a:ext cx="351404" cy="15607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Visit 3</a:t>
              </a:r>
              <a:endParaRPr lang="en-US" sz="8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3A1E16-B2AB-480C-9363-5A46BAC8C49F}"/>
                </a:ext>
              </a:extLst>
            </p:cNvPr>
            <p:cNvSpPr txBox="1"/>
            <p:nvPr/>
          </p:nvSpPr>
          <p:spPr>
            <a:xfrm>
              <a:off x="5205396" y="4985962"/>
              <a:ext cx="351404" cy="15607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624352">
                <a:defRPr/>
              </a:pPr>
              <a:r>
                <a:rPr lang="en-IN" sz="800" b="1" i="1" kern="0" dirty="0">
                  <a:solidFill>
                    <a:schemeClr val="accent1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Visit 4</a:t>
              </a:r>
            </a:p>
          </p:txBody>
        </p:sp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1B515775-A0A9-9B0C-DF8E-D10B0ED06A55}"/>
                </a:ext>
              </a:extLst>
            </p:cNvPr>
            <p:cNvSpPr/>
            <p:nvPr/>
          </p:nvSpPr>
          <p:spPr>
            <a:xfrm>
              <a:off x="4776407" y="4377405"/>
              <a:ext cx="1361479" cy="147918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ctr"/>
            <a:lstStyle/>
            <a:p>
              <a:pPr defTabSz="624352">
                <a:defRPr/>
              </a:pPr>
              <a:r>
                <a:rPr lang="en-IN" sz="1050" i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3 months</a:t>
              </a:r>
              <a:endParaRPr lang="en-US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cxnSp>
          <p:nvCxnSpPr>
            <p:cNvPr id="223" name="Connector: Elbow 222">
              <a:extLst>
                <a:ext uri="{FF2B5EF4-FFF2-40B4-BE49-F238E27FC236}">
                  <a16:creationId xmlns:a16="http://schemas.microsoft.com/office/drawing/2014/main" id="{70BCDABE-D808-D498-E194-908993B8577F}"/>
                </a:ext>
              </a:extLst>
            </p:cNvPr>
            <p:cNvCxnSpPr>
              <a:cxnSpLocks/>
              <a:stCxn id="34" idx="0"/>
              <a:endCxn id="16" idx="1"/>
            </p:cNvCxnSpPr>
            <p:nvPr/>
          </p:nvCxnSpPr>
          <p:spPr>
            <a:xfrm rot="5400000" flipH="1" flipV="1">
              <a:off x="889835" y="3604398"/>
              <a:ext cx="195798" cy="636010"/>
            </a:xfrm>
            <a:prstGeom prst="bentConnector2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or: Elbow 223">
              <a:extLst>
                <a:ext uri="{FF2B5EF4-FFF2-40B4-BE49-F238E27FC236}">
                  <a16:creationId xmlns:a16="http://schemas.microsoft.com/office/drawing/2014/main" id="{D2B87257-E7DC-8726-9058-711EF5E409E5}"/>
                </a:ext>
              </a:extLst>
            </p:cNvPr>
            <p:cNvCxnSpPr>
              <a:cxnSpLocks/>
              <a:stCxn id="34" idx="4"/>
              <a:endCxn id="17" idx="1"/>
            </p:cNvCxnSpPr>
            <p:nvPr/>
          </p:nvCxnSpPr>
          <p:spPr>
            <a:xfrm rot="16200000" flipH="1">
              <a:off x="928930" y="4359075"/>
              <a:ext cx="117609" cy="636010"/>
            </a:xfrm>
            <a:prstGeom prst="bentConnector2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22A2BCC7-1079-4D5F-61C6-683F57BBE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24" y="4181248"/>
              <a:ext cx="238614" cy="238614"/>
            </a:xfrm>
            <a:prstGeom prst="rect">
              <a:avLst/>
            </a:prstGeom>
          </p:spPr>
        </p:pic>
      </p:grp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59245AB-E1BD-4653-2958-791E658FB171}"/>
              </a:ext>
            </a:extLst>
          </p:cNvPr>
          <p:cNvSpPr>
            <a:spLocks/>
          </p:cNvSpPr>
          <p:nvPr/>
        </p:nvSpPr>
        <p:spPr>
          <a:xfrm>
            <a:off x="142853" y="1490507"/>
            <a:ext cx="6572294" cy="582141"/>
          </a:xfrm>
          <a:prstGeom prst="roundRect">
            <a:avLst>
              <a:gd name="adj" fmla="val 48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206" name="Rectangle: Rounded Corners 205">
            <a:extLst>
              <a:ext uri="{FF2B5EF4-FFF2-40B4-BE49-F238E27FC236}">
                <a16:creationId xmlns:a16="http://schemas.microsoft.com/office/drawing/2014/main" id="{95DB2651-5266-E317-9924-3518CC1CD7B1}"/>
              </a:ext>
            </a:extLst>
          </p:cNvPr>
          <p:cNvSpPr/>
          <p:nvPr/>
        </p:nvSpPr>
        <p:spPr>
          <a:xfrm>
            <a:off x="622277" y="2229350"/>
            <a:ext cx="1335229" cy="45833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r>
              <a:rPr lang="en-IN" sz="1400" b="1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EXCEL study design</a:t>
            </a:r>
            <a:r>
              <a:rPr lang="en-IN" sz="1400" b="1" baseline="30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8A06C0C0-F958-05E6-FF1B-A444B5AD48B9}"/>
              </a:ext>
            </a:extLst>
          </p:cNvPr>
          <p:cNvSpPr txBox="1"/>
          <p:nvPr/>
        </p:nvSpPr>
        <p:spPr>
          <a:xfrm>
            <a:off x="2164080" y="2286816"/>
            <a:ext cx="4376928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000" b="1" i="1" dirty="0">
                <a:solidFill>
                  <a:schemeClr val="bg1"/>
                </a:solidFill>
                <a:latin typeface="Opella Sans" panose="020B0604020202020204"/>
              </a:rPr>
              <a:t>A phase 4 multicenter, multinational, double-blind, randomized, two-arm, placebo-controlled, parallel-group study, conducted in Germany and Poland (study duration was 10 months)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B2A67D93-45F8-FB92-3578-FBFDA0F68168}"/>
              </a:ext>
            </a:extLst>
          </p:cNvPr>
          <p:cNvSpPr txBox="1"/>
          <p:nvPr/>
        </p:nvSpPr>
        <p:spPr>
          <a:xfrm>
            <a:off x="556191" y="1562141"/>
            <a:ext cx="1335230" cy="43088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spcBef>
                <a:spcPts val="283"/>
              </a:spcBef>
            </a:pPr>
            <a:r>
              <a:rPr lang="en-US" sz="1400" b="1" dirty="0">
                <a:solidFill>
                  <a:schemeClr val="tx2"/>
                </a:solidFill>
                <a:latin typeface="+mj-lt"/>
              </a:rPr>
              <a:t>What is EXCEL clinical trial?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EE1419-EB34-CFE8-64D0-3A11FBB972ED}"/>
              </a:ext>
            </a:extLst>
          </p:cNvPr>
          <p:cNvSpPr txBox="1"/>
          <p:nvPr/>
        </p:nvSpPr>
        <p:spPr>
          <a:xfrm>
            <a:off x="1986814" y="1549346"/>
            <a:ext cx="4718786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83"/>
              </a:spcBef>
            </a:pPr>
            <a:r>
              <a:rPr lang="en-IN" sz="1000" dirty="0">
                <a:solidFill>
                  <a:schemeClr val="tx2"/>
                </a:solidFill>
              </a:rPr>
              <a:t>First study to systematically assess steatosis and QoL improvement with EPL (Opella</a:t>
            </a:r>
            <a:r>
              <a:rPr lang="en-IN" sz="1000" baseline="30000" dirty="0">
                <a:solidFill>
                  <a:schemeClr val="tx2"/>
                </a:solidFill>
              </a:rPr>
              <a:t>®</a:t>
            </a:r>
            <a:r>
              <a:rPr lang="en-IN" sz="1000" dirty="0">
                <a:solidFill>
                  <a:schemeClr val="tx2"/>
                </a:solidFill>
              </a:rPr>
              <a:t>) via CAP and CLDQ-MASLD/MASH questionnaire, respectively, in patients with MASLD associated with T2DM and/or </a:t>
            </a:r>
            <a:r>
              <a:rPr lang="en-IN" sz="1000" dirty="0" err="1">
                <a:solidFill>
                  <a:schemeClr val="tx2"/>
                </a:solidFill>
              </a:rPr>
              <a:t>hyperlipidemia</a:t>
            </a:r>
            <a:r>
              <a:rPr lang="en-IN" sz="1000" dirty="0">
                <a:solidFill>
                  <a:schemeClr val="tx2"/>
                </a:solidFill>
              </a:rPr>
              <a:t> and/or obesity</a:t>
            </a:r>
            <a:r>
              <a:rPr lang="en-IN" sz="1000" baseline="30000" dirty="0">
                <a:solidFill>
                  <a:schemeClr val="tx2"/>
                </a:solidFill>
              </a:rPr>
              <a:t>1</a:t>
            </a:r>
            <a:endParaRPr lang="en-IN" sz="1000" dirty="0">
              <a:solidFill>
                <a:schemeClr val="tx2"/>
              </a:solidFill>
            </a:endParaRP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09390FEF-BCD5-5A15-D6C0-85FECBDE625E}"/>
              </a:ext>
            </a:extLst>
          </p:cNvPr>
          <p:cNvCxnSpPr>
            <a:cxnSpLocks/>
          </p:cNvCxnSpPr>
          <p:nvPr/>
        </p:nvCxnSpPr>
        <p:spPr>
          <a:xfrm>
            <a:off x="277051" y="2171626"/>
            <a:ext cx="6233477" cy="0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miter lim="800000"/>
          </a:ln>
          <a:effectLst/>
        </p:spPr>
      </p:cxnSp>
      <p:pic>
        <p:nvPicPr>
          <p:cNvPr id="3" name="Picture 2" descr="A black and white logo&#10;&#10;AI-generated content may be incorrect.">
            <a:extLst>
              <a:ext uri="{FF2B5EF4-FFF2-40B4-BE49-F238E27FC236}">
                <a16:creationId xmlns:a16="http://schemas.microsoft.com/office/drawing/2014/main" id="{CB30D779-BCD2-79D9-AAE7-0F9AF2D1F8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1608791"/>
            <a:ext cx="317594" cy="308927"/>
          </a:xfrm>
          <a:prstGeom prst="rect">
            <a:avLst/>
          </a:prstGeom>
        </p:spPr>
      </p:pic>
      <p:pic>
        <p:nvPicPr>
          <p:cNvPr id="4" name="Picture 3" descr="A black and white logo&#10;&#10;AI-generated content may be incorrect.">
            <a:extLst>
              <a:ext uri="{FF2B5EF4-FFF2-40B4-BE49-F238E27FC236}">
                <a16:creationId xmlns:a16="http://schemas.microsoft.com/office/drawing/2014/main" id="{0256EA02-DED5-4019-F808-E8F4C149B7D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14" y="2322242"/>
            <a:ext cx="317594" cy="3089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208" name="Group 207">
            <a:extLst>
              <a:ext uri="{FF2B5EF4-FFF2-40B4-BE49-F238E27FC236}">
                <a16:creationId xmlns:a16="http://schemas.microsoft.com/office/drawing/2014/main" id="{0C3D5FD8-BAA8-D0D6-1DAF-D4C120934A95}"/>
              </a:ext>
            </a:extLst>
          </p:cNvPr>
          <p:cNvGrpSpPr/>
          <p:nvPr/>
        </p:nvGrpSpPr>
        <p:grpSpPr>
          <a:xfrm>
            <a:off x="155667" y="9106217"/>
            <a:ext cx="6572294" cy="448774"/>
            <a:chOff x="155667" y="9045730"/>
            <a:chExt cx="6572294" cy="448774"/>
          </a:xfrm>
        </p:grpSpPr>
        <p:sp>
          <p:nvSpPr>
            <p:cNvPr id="198" name="Rectangle: Rounded Corners 197">
              <a:extLst>
                <a:ext uri="{FF2B5EF4-FFF2-40B4-BE49-F238E27FC236}">
                  <a16:creationId xmlns:a16="http://schemas.microsoft.com/office/drawing/2014/main" id="{B4C5E57E-ABAF-A359-EE1D-E6FED4DF4B3A}"/>
                </a:ext>
              </a:extLst>
            </p:cNvPr>
            <p:cNvSpPr/>
            <p:nvPr/>
          </p:nvSpPr>
          <p:spPr>
            <a:xfrm>
              <a:off x="1167243" y="9045730"/>
              <a:ext cx="5560718" cy="448774"/>
            </a:xfrm>
            <a:prstGeom prst="roundRect">
              <a:avLst>
                <a:gd name="adj" fmla="val 803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72000" rIns="72000" bIns="72000" rtlCol="0" anchor="ctr"/>
            <a:lstStyle/>
            <a:p>
              <a:pPr marL="180000" indent="-18000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IN" sz="1000" dirty="0">
                  <a:solidFill>
                    <a:srgbClr val="000000"/>
                  </a:solidFill>
                </a:rPr>
                <a:t>The overall safety profile of EPL + SoC group was comparable with that of placebo + SoC</a:t>
              </a:r>
              <a:r>
                <a:rPr lang="en-IN" sz="1000" baseline="300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99" name="Rectangle: Rounded Corners 198">
              <a:extLst>
                <a:ext uri="{FF2B5EF4-FFF2-40B4-BE49-F238E27FC236}">
                  <a16:creationId xmlns:a16="http://schemas.microsoft.com/office/drawing/2014/main" id="{AC71E8E6-1DDC-8612-16AC-391BCA06ECF5}"/>
                </a:ext>
              </a:extLst>
            </p:cNvPr>
            <p:cNvSpPr>
              <a:spLocks/>
            </p:cNvSpPr>
            <p:nvPr/>
          </p:nvSpPr>
          <p:spPr>
            <a:xfrm>
              <a:off x="155667" y="9045730"/>
              <a:ext cx="1265417" cy="448774"/>
            </a:xfrm>
            <a:prstGeom prst="roundRect">
              <a:avLst>
                <a:gd name="adj" fmla="val 803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2000" tIns="72000" rIns="72000" bIns="72000" rtlCol="0" anchor="ctr"/>
            <a:lstStyle/>
            <a:p>
              <a:pPr>
                <a:spcBef>
                  <a:spcPts val="300"/>
                </a:spcBef>
              </a:pPr>
              <a:r>
                <a:rPr lang="en-IN" sz="1400" b="1" spc="-19" dirty="0">
                  <a:solidFill>
                    <a:schemeClr val="tx2"/>
                  </a:solidFill>
                </a:rPr>
                <a:t>Safety</a:t>
              </a:r>
              <a:endParaRPr lang="en-IN" sz="800" b="1" spc="-19" dirty="0">
                <a:solidFill>
                  <a:schemeClr val="tx2"/>
                </a:solidFill>
              </a:endParaRPr>
            </a:p>
          </p:txBody>
        </p:sp>
        <p:pic>
          <p:nvPicPr>
            <p:cNvPr id="8" name="Picture 7" descr="A white shield with a black cross&#10;&#10;AI-generated content may be incorrect.">
              <a:extLst>
                <a:ext uri="{FF2B5EF4-FFF2-40B4-BE49-F238E27FC236}">
                  <a16:creationId xmlns:a16="http://schemas.microsoft.com/office/drawing/2014/main" id="{3DDFAF45-F1DB-6582-73E9-CE853EFD5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328" y="9142371"/>
              <a:ext cx="262477" cy="262477"/>
            </a:xfrm>
            <a:prstGeom prst="rect">
              <a:avLst/>
            </a:prstGeom>
          </p:spPr>
        </p:pic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386FF3FA-ADD7-5780-AEFF-266798A154ED}"/>
              </a:ext>
            </a:extLst>
          </p:cNvPr>
          <p:cNvGrpSpPr/>
          <p:nvPr/>
        </p:nvGrpSpPr>
        <p:grpSpPr>
          <a:xfrm>
            <a:off x="169118" y="4810744"/>
            <a:ext cx="6693792" cy="512939"/>
            <a:chOff x="142853" y="6120942"/>
            <a:chExt cx="6693792" cy="512939"/>
          </a:xfrm>
        </p:grpSpPr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6E5E0331-B70F-2705-EA8C-9B8192E5232E}"/>
                </a:ext>
              </a:extLst>
            </p:cNvPr>
            <p:cNvSpPr>
              <a:spLocks/>
            </p:cNvSpPr>
            <p:nvPr/>
          </p:nvSpPr>
          <p:spPr>
            <a:xfrm>
              <a:off x="142853" y="6120942"/>
              <a:ext cx="6572294" cy="494823"/>
            </a:xfrm>
            <a:prstGeom prst="roundRect">
              <a:avLst>
                <a:gd name="adj" fmla="val 955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F0538349-D5D3-5F36-A6ED-09C40C43E5ED}"/>
                </a:ext>
              </a:extLst>
            </p:cNvPr>
            <p:cNvSpPr/>
            <p:nvPr/>
          </p:nvSpPr>
          <p:spPr>
            <a:xfrm>
              <a:off x="622277" y="6129359"/>
              <a:ext cx="1233975" cy="50452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r>
                <a:rPr lang="en-IN" sz="1400" b="1" dirty="0">
                  <a:solidFill>
                    <a:schemeClr val="tx2"/>
                  </a:solidFill>
                  <a:latin typeface="+mj-lt"/>
                  <a:ea typeface="Verdana" panose="020B0604030504040204" pitchFamily="34" charset="0"/>
                </a:rPr>
                <a:t>EXCEL study outcomes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FA0ABBB-D2B1-07A4-4572-B7739A09CBBC}"/>
                </a:ext>
              </a:extLst>
            </p:cNvPr>
            <p:cNvSpPr txBox="1"/>
            <p:nvPr/>
          </p:nvSpPr>
          <p:spPr>
            <a:xfrm>
              <a:off x="2060646" y="6285157"/>
              <a:ext cx="4775999" cy="169277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sz="1100" i="1" dirty="0">
                  <a:solidFill>
                    <a:schemeClr val="tx2"/>
                  </a:solidFill>
                  <a:latin typeface="Opella Sans" panose="020B0604020202020204"/>
                </a:rPr>
                <a:t>Total of 193 patients were enrolled; of these 165 constituted </a:t>
              </a:r>
              <a:r>
                <a:rPr lang="en-US" sz="1100" i="1" dirty="0" err="1">
                  <a:solidFill>
                    <a:schemeClr val="tx2"/>
                  </a:solidFill>
                  <a:latin typeface="Opella Sans" panose="020B0604020202020204"/>
                </a:rPr>
                <a:t>mITT</a:t>
              </a:r>
              <a:r>
                <a:rPr lang="en-US" sz="1100" i="1" dirty="0">
                  <a:solidFill>
                    <a:schemeClr val="tx2"/>
                  </a:solidFill>
                  <a:latin typeface="Opella Sans" panose="020B0604020202020204"/>
                </a:rPr>
                <a:t> set</a:t>
              </a:r>
            </a:p>
          </p:txBody>
        </p:sp>
        <p:pic>
          <p:nvPicPr>
            <p:cNvPr id="29" name="Picture 28" descr="A black and white logo&#10;&#10;AI-generated content may be incorrect.">
              <a:extLst>
                <a:ext uri="{FF2B5EF4-FFF2-40B4-BE49-F238E27FC236}">
                  <a16:creationId xmlns:a16="http://schemas.microsoft.com/office/drawing/2014/main" id="{83B56352-DF59-8DF3-1AF1-01DFA3F30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514" y="6235690"/>
              <a:ext cx="317594" cy="317594"/>
            </a:xfrm>
            <a:prstGeom prst="rect">
              <a:avLst/>
            </a:prstGeom>
          </p:spPr>
        </p:pic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2AB34C27-61D2-9D3D-44A4-AA0DD2EDA2AF}"/>
              </a:ext>
            </a:extLst>
          </p:cNvPr>
          <p:cNvGrpSpPr/>
          <p:nvPr/>
        </p:nvGrpSpPr>
        <p:grpSpPr>
          <a:xfrm>
            <a:off x="174238" y="5379935"/>
            <a:ext cx="3293297" cy="2377659"/>
            <a:chOff x="7269171" y="1241977"/>
            <a:chExt cx="5509861" cy="4939566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A4AF730-B35B-7AF0-1434-CB01F16F5FAB}"/>
                </a:ext>
              </a:extLst>
            </p:cNvPr>
            <p:cNvSpPr/>
            <p:nvPr/>
          </p:nvSpPr>
          <p:spPr>
            <a:xfrm>
              <a:off x="7269171" y="1241977"/>
              <a:ext cx="5509861" cy="4939566"/>
            </a:xfrm>
            <a:prstGeom prst="roundRect">
              <a:avLst>
                <a:gd name="adj" fmla="val 1667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365760" bIns="457200" rtlCol="0" anchor="ctr">
              <a:normAutofit/>
            </a:bodyPr>
            <a:lstStyle/>
            <a:p>
              <a:pPr>
                <a:spcBef>
                  <a:spcPts val="600"/>
                </a:spcBef>
              </a:pPr>
              <a:endParaRPr lang="fr-FR" sz="1000">
                <a:solidFill>
                  <a:schemeClr val="accent1"/>
                </a:solidFill>
                <a:latin typeface="Opella Sans" panose="020B0604020202020204"/>
                <a:cs typeface="Opella Sans" pitchFamily="50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D667EF2-8AE0-1200-3D10-AB73D8D6332E}"/>
                </a:ext>
              </a:extLst>
            </p:cNvPr>
            <p:cNvSpPr txBox="1"/>
            <p:nvPr/>
          </p:nvSpPr>
          <p:spPr>
            <a:xfrm>
              <a:off x="7571408" y="1272755"/>
              <a:ext cx="5108660" cy="212143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r>
                <a:rPr lang="en-IN" sz="900" b="1" kern="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Change in CAP score from baseline to 6 months in </a:t>
              </a:r>
              <a:r>
                <a:rPr lang="en-IN" sz="900" b="1" kern="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mITT</a:t>
              </a:r>
              <a:r>
                <a:rPr lang="en-IN" sz="900" b="1" kern="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population</a:t>
              </a:r>
              <a:r>
                <a:rPr lang="en-US" sz="900" b="1" kern="100" baseline="300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#</a:t>
              </a:r>
              <a:endParaRPr lang="en-IN" sz="900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F509BA2-8DB7-8191-74B9-85E26E1A8581}"/>
                </a:ext>
              </a:extLst>
            </p:cNvPr>
            <p:cNvSpPr txBox="1"/>
            <p:nvPr/>
          </p:nvSpPr>
          <p:spPr>
            <a:xfrm>
              <a:off x="7505799" y="5532139"/>
              <a:ext cx="5103446" cy="415498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defTabSz="2941011">
                <a:defRPr/>
              </a:pPr>
              <a:r>
                <a:rPr lang="en-US" sz="550" b="1" kern="100" baseline="30000" dirty="0">
                  <a:solidFill>
                    <a:srgbClr val="1D4023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# </a:t>
              </a:r>
              <a:r>
                <a:rPr lang="en-GB" sz="550" kern="100" dirty="0" err="1">
                  <a:solidFill>
                    <a:srgbClr val="1D4023"/>
                  </a:solidFill>
                  <a:latin typeface="+mj-lt"/>
                  <a:ea typeface="Open Sans" panose="020B0606030504020204" pitchFamily="34" charset="0"/>
                  <a:cs typeface="Opella Sans" pitchFamily="2" charset="0"/>
                </a:rPr>
                <a:t>mITT</a:t>
              </a:r>
              <a:r>
                <a:rPr lang="en-GB" sz="550" kern="100" dirty="0">
                  <a:solidFill>
                    <a:srgbClr val="1D4023"/>
                  </a:solidFill>
                  <a:latin typeface="+mj-lt"/>
                  <a:ea typeface="Open Sans" panose="020B0606030504020204" pitchFamily="34" charset="0"/>
                  <a:cs typeface="Opella Sans" pitchFamily="2" charset="0"/>
                </a:rPr>
                <a:t> analysis set: </a:t>
              </a:r>
              <a:r>
                <a:rPr lang="en-IN" sz="550" kern="100" dirty="0">
                  <a:solidFill>
                    <a:srgbClr val="1D4023"/>
                  </a:solidFill>
                  <a:latin typeface="+mj-lt"/>
                  <a:ea typeface="Open Sans" panose="020B0606030504020204" pitchFamily="34" charset="0"/>
                  <a:cs typeface="Opella Sans" pitchFamily="2" charset="0"/>
                </a:rPr>
                <a:t>All patients from the randomization set with evaluable CAP scores at baseline and at least one post-baseline CAP measurement and who actually received the randomized treatment (at least 80% of the study drug planned to be given within 6 months). </a:t>
              </a:r>
              <a:endParaRPr lang="en-US" altLang="en-US" sz="550" kern="0" dirty="0">
                <a:solidFill>
                  <a:srgbClr val="1D4023"/>
                </a:solidFill>
                <a:latin typeface="+mj-lt"/>
                <a:cs typeface="Opella Sans" pitchFamily="2" charset="0"/>
              </a:endParaRPr>
            </a:p>
          </p:txBody>
        </p:sp>
        <p:graphicFrame>
          <p:nvGraphicFramePr>
            <p:cNvPr id="193" name="Chart 192">
              <a:extLst>
                <a:ext uri="{FF2B5EF4-FFF2-40B4-BE49-F238E27FC236}">
                  <a16:creationId xmlns:a16="http://schemas.microsoft.com/office/drawing/2014/main" id="{9C8CD1C4-895D-566D-10EE-CBA56E98E58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39583204"/>
                </p:ext>
              </p:extLst>
            </p:nvPr>
          </p:nvGraphicFramePr>
          <p:xfrm>
            <a:off x="7359474" y="2055183"/>
            <a:ext cx="5326594" cy="38520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00" name="Rectangle: Rounded Corners 199">
              <a:extLst>
                <a:ext uri="{FF2B5EF4-FFF2-40B4-BE49-F238E27FC236}">
                  <a16:creationId xmlns:a16="http://schemas.microsoft.com/office/drawing/2014/main" id="{45E3FB08-DC6F-D765-58F8-8FE3395189E0}"/>
                </a:ext>
              </a:extLst>
            </p:cNvPr>
            <p:cNvSpPr/>
            <p:nvPr/>
          </p:nvSpPr>
          <p:spPr>
            <a:xfrm>
              <a:off x="8568022" y="4594331"/>
              <a:ext cx="2497711" cy="854283"/>
            </a:xfrm>
            <a:prstGeom prst="roundRect">
              <a:avLst>
                <a:gd name="adj" fmla="val 8216"/>
              </a:avLst>
            </a:prstGeom>
            <a:solidFill>
              <a:srgbClr val="042B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defTabSz="914400" eaLnBrk="1" hangingPunct="1"/>
              <a:r>
                <a:rPr lang="en-IN" sz="800" dirty="0">
                  <a:latin typeface="Opella Sans" pitchFamily="2" charset="0"/>
                </a:rPr>
                <a:t>LSMD (SE): </a:t>
              </a:r>
              <a:r>
                <a:rPr lang="fr-FR" sz="800" dirty="0">
                  <a:latin typeface="Opella Sans" pitchFamily="2" charset="0"/>
                </a:rPr>
                <a:t>−14.81 (6.63) 95% CI: </a:t>
              </a:r>
              <a:r>
                <a:rPr lang="en-IN" sz="800" dirty="0">
                  <a:latin typeface="Opella Sans" pitchFamily="2" charset="0"/>
                </a:rPr>
                <a:t>−</a:t>
              </a:r>
              <a:r>
                <a:rPr lang="fr-FR" sz="800" dirty="0">
                  <a:latin typeface="Opella Sans" pitchFamily="2" charset="0"/>
                </a:rPr>
                <a:t>27.89 to </a:t>
              </a:r>
              <a:r>
                <a:rPr lang="en-IN" sz="800" dirty="0">
                  <a:latin typeface="Opella Sans" pitchFamily="2" charset="0"/>
                </a:rPr>
                <a:t>−</a:t>
              </a:r>
              <a:r>
                <a:rPr lang="fr-FR" sz="800" dirty="0">
                  <a:latin typeface="Opella Sans" pitchFamily="2" charset="0"/>
                </a:rPr>
                <a:t>1.72 </a:t>
              </a:r>
              <a:br>
                <a:rPr lang="fr-FR" sz="800" dirty="0">
                  <a:latin typeface="Opella Sans" pitchFamily="2" charset="0"/>
                </a:rPr>
              </a:br>
              <a:r>
                <a:rPr lang="en-IN" sz="800" dirty="0">
                  <a:latin typeface="Opella Sans" pitchFamily="2" charset="0"/>
                </a:rPr>
                <a:t>p=0.0269</a:t>
              </a:r>
              <a:endParaRPr lang="fr-FR" sz="800" dirty="0">
                <a:latin typeface="Opella Sans" pitchFamily="2" charset="0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743919EB-1E28-021A-2E54-1AC9E8740EBF}"/>
                </a:ext>
              </a:extLst>
            </p:cNvPr>
            <p:cNvSpPr txBox="1"/>
            <p:nvPr/>
          </p:nvSpPr>
          <p:spPr>
            <a:xfrm>
              <a:off x="8606949" y="2405084"/>
              <a:ext cx="788998" cy="27700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437"/>
              <a:r>
                <a:rPr lang="en-US" sz="900" dirty="0">
                  <a:solidFill>
                    <a:srgbClr val="000000"/>
                  </a:solidFill>
                  <a:latin typeface="Opella Sans" pitchFamily="2" charset="0"/>
                  <a:cs typeface="Opella Sans" pitchFamily="2" charset="0"/>
                </a:rPr>
                <a:t>Baseline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8CA86B3-13AE-FFE2-8FC7-B158D6DA6D1B}"/>
                </a:ext>
              </a:extLst>
            </p:cNvPr>
            <p:cNvSpPr txBox="1"/>
            <p:nvPr/>
          </p:nvSpPr>
          <p:spPr>
            <a:xfrm>
              <a:off x="10114340" y="2401164"/>
              <a:ext cx="877163" cy="27700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437"/>
              <a:r>
                <a:rPr lang="en-US" sz="900" dirty="0">
                  <a:solidFill>
                    <a:srgbClr val="000000"/>
                  </a:solidFill>
                  <a:latin typeface="Opella Sans" pitchFamily="2" charset="0"/>
                  <a:cs typeface="Opella Sans" pitchFamily="2" charset="0"/>
                </a:rPr>
                <a:t>3 months</a:t>
              </a: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C7A5C281-6435-B953-0638-C067F49AABB8}"/>
                </a:ext>
              </a:extLst>
            </p:cNvPr>
            <p:cNvSpPr txBox="1"/>
            <p:nvPr/>
          </p:nvSpPr>
          <p:spPr>
            <a:xfrm>
              <a:off x="11611868" y="2403343"/>
              <a:ext cx="878768" cy="27700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437"/>
              <a:r>
                <a:rPr lang="en-US" sz="900" dirty="0">
                  <a:solidFill>
                    <a:srgbClr val="000000"/>
                  </a:solidFill>
                  <a:latin typeface="Opella Sans" pitchFamily="2" charset="0"/>
                  <a:cs typeface="Opella Sans" pitchFamily="2" charset="0"/>
                </a:rPr>
                <a:t>6 months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E2D8C9D7-E7B4-D9B0-7C79-842F5FB856BC}"/>
              </a:ext>
            </a:extLst>
          </p:cNvPr>
          <p:cNvSpPr txBox="1"/>
          <p:nvPr/>
        </p:nvSpPr>
        <p:spPr>
          <a:xfrm>
            <a:off x="3519997" y="8628124"/>
            <a:ext cx="32701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accent1"/>
                </a:solidFill>
              </a:rPr>
              <a:t>The improvement was significant in fatigue </a:t>
            </a:r>
            <a:r>
              <a:rPr lang="en-IN" sz="1000" dirty="0" err="1">
                <a:solidFill>
                  <a:schemeClr val="accent1"/>
                </a:solidFill>
              </a:rPr>
              <a:t>subscore</a:t>
            </a:r>
            <a:r>
              <a:rPr lang="en-IN" sz="1000" dirty="0">
                <a:solidFill>
                  <a:schemeClr val="accent1"/>
                </a:solidFill>
              </a:rPr>
              <a:t> at month 6 (LSMD: 0.31; p=0.0229)</a:t>
            </a:r>
            <a:r>
              <a:rPr lang="en-IN" sz="1000" baseline="300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C1C08D-8FA7-BB0D-FE26-7B03C222E86F}"/>
              </a:ext>
            </a:extLst>
          </p:cNvPr>
          <p:cNvSpPr txBox="1"/>
          <p:nvPr/>
        </p:nvSpPr>
        <p:spPr>
          <a:xfrm>
            <a:off x="3521510" y="7849173"/>
            <a:ext cx="34522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62358">
              <a:spcAft>
                <a:spcPts val="600"/>
              </a:spcAft>
              <a:defRPr/>
            </a:pPr>
            <a:r>
              <a:rPr lang="en-IN" sz="1000" b="1" dirty="0">
                <a:solidFill>
                  <a:schemeClr val="accent1"/>
                </a:solidFill>
              </a:rPr>
              <a:t>Secondary results:</a:t>
            </a:r>
            <a:r>
              <a:rPr lang="en-IN" sz="10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BD08EA2-6AAB-2D00-E0E5-D0578F6E7AFF}"/>
              </a:ext>
            </a:extLst>
          </p:cNvPr>
          <p:cNvSpPr txBox="1"/>
          <p:nvPr/>
        </p:nvSpPr>
        <p:spPr>
          <a:xfrm>
            <a:off x="166130" y="7764646"/>
            <a:ext cx="126541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31180">
              <a:spcAft>
                <a:spcPts val="600"/>
              </a:spcAft>
              <a:defRPr/>
            </a:pPr>
            <a:r>
              <a:rPr lang="en-IN" sz="1000" b="1" dirty="0">
                <a:solidFill>
                  <a:schemeClr val="accent1"/>
                </a:solidFill>
              </a:rPr>
              <a:t>Primary outcome: 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C4669F5D-2182-3941-45C1-422C0E5C9C1B}"/>
              </a:ext>
            </a:extLst>
          </p:cNvPr>
          <p:cNvSpPr txBox="1"/>
          <p:nvPr/>
        </p:nvSpPr>
        <p:spPr>
          <a:xfrm>
            <a:off x="166131" y="7935128"/>
            <a:ext cx="319992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31180">
              <a:spcAft>
                <a:spcPts val="600"/>
              </a:spcAft>
              <a:defRPr/>
            </a:pPr>
            <a:r>
              <a:rPr lang="en-IN" sz="1000" dirty="0">
                <a:solidFill>
                  <a:schemeClr val="accent1"/>
                </a:solidFill>
              </a:rPr>
              <a:t>A statistically significant reduction in CAP score was observed in the EPL vs placebo group at 6 months (p=0.0269)</a:t>
            </a:r>
            <a:r>
              <a:rPr lang="en-IN" sz="1000" baseline="30000" dirty="0">
                <a:solidFill>
                  <a:schemeClr val="accent1"/>
                </a:solidFill>
              </a:rPr>
              <a:t>3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DED55E23-05F2-2BA5-5681-3B9BDACCAB63}"/>
              </a:ext>
            </a:extLst>
          </p:cNvPr>
          <p:cNvSpPr>
            <a:spLocks/>
          </p:cNvSpPr>
          <p:nvPr/>
        </p:nvSpPr>
        <p:spPr>
          <a:xfrm>
            <a:off x="180640" y="8519247"/>
            <a:ext cx="3280279" cy="534726"/>
          </a:xfrm>
          <a:prstGeom prst="roundRect">
            <a:avLst>
              <a:gd name="adj" fmla="val 4956"/>
            </a:avLst>
          </a:prstGeom>
          <a:solidFill>
            <a:srgbClr val="CDD5CE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431180">
              <a:spcAft>
                <a:spcPts val="600"/>
              </a:spcAft>
              <a:defRPr/>
            </a:pP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3C19514F-D32B-3B3E-1BBE-C28E2204010F}"/>
              </a:ext>
            </a:extLst>
          </p:cNvPr>
          <p:cNvSpPr txBox="1"/>
          <p:nvPr/>
        </p:nvSpPr>
        <p:spPr>
          <a:xfrm>
            <a:off x="166130" y="8492639"/>
            <a:ext cx="30148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62358">
              <a:spcAft>
                <a:spcPts val="600"/>
              </a:spcAft>
              <a:defRPr/>
            </a:pPr>
            <a:r>
              <a:rPr lang="en-IN" sz="1000" b="1" dirty="0">
                <a:solidFill>
                  <a:schemeClr val="accent1"/>
                </a:solidFill>
              </a:rPr>
              <a:t>Exploratory results:</a:t>
            </a:r>
            <a:r>
              <a:rPr lang="en-IN" sz="10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AA4CA6D6-65EA-2EF7-A097-EF34EAD1795A}"/>
              </a:ext>
            </a:extLst>
          </p:cNvPr>
          <p:cNvSpPr txBox="1"/>
          <p:nvPr/>
        </p:nvSpPr>
        <p:spPr>
          <a:xfrm>
            <a:off x="171695" y="8690511"/>
            <a:ext cx="32701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Clr>
                <a:schemeClr val="accent1"/>
              </a:buClr>
              <a:defRPr/>
            </a:pPr>
            <a:r>
              <a:rPr lang="en-IN" sz="1000" dirty="0">
                <a:solidFill>
                  <a:schemeClr val="accent1"/>
                </a:solidFill>
              </a:rPr>
              <a:t>EPL + SoC significantly reduced HbA1C levels compared with placebo + SoC at 6 months</a:t>
            </a:r>
            <a:r>
              <a:rPr lang="en-IN" sz="1000" baseline="30000" dirty="0">
                <a:solidFill>
                  <a:schemeClr val="accent1"/>
                </a:solidFill>
              </a:rPr>
              <a:t>4</a:t>
            </a:r>
            <a:r>
              <a:rPr lang="en-IN" sz="1000" dirty="0">
                <a:solidFill>
                  <a:schemeClr val="accent1"/>
                </a:solidFill>
              </a:rPr>
              <a:t> </a:t>
            </a:r>
            <a:endParaRPr lang="en-IN" sz="1000" dirty="0">
              <a:solidFill>
                <a:schemeClr val="accent1"/>
              </a:solidFill>
              <a:latin typeface="Verdana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3F2E03-3AC8-D00F-1980-81A9E7259DCE}"/>
              </a:ext>
            </a:extLst>
          </p:cNvPr>
          <p:cNvSpPr txBox="1"/>
          <p:nvPr/>
        </p:nvSpPr>
        <p:spPr>
          <a:xfrm>
            <a:off x="143394" y="3201016"/>
            <a:ext cx="37368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454"/>
            <a:r>
              <a:rPr lang="en-IN" sz="900" b="1" kern="0" dirty="0">
                <a:solidFill>
                  <a:schemeClr val="bg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rPr>
              <a:t>R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BC51655-B799-B8A0-4545-2916108835C8}"/>
              </a:ext>
            </a:extLst>
          </p:cNvPr>
          <p:cNvGrpSpPr/>
          <p:nvPr/>
        </p:nvGrpSpPr>
        <p:grpSpPr>
          <a:xfrm>
            <a:off x="3494786" y="5347784"/>
            <a:ext cx="3169182" cy="2423217"/>
            <a:chOff x="6147922" y="1318827"/>
            <a:chExt cx="5586815" cy="3761202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D5BC3911-27EE-9022-D32C-EB11903433E4}"/>
                </a:ext>
              </a:extLst>
            </p:cNvPr>
            <p:cNvSpPr>
              <a:spLocks/>
            </p:cNvSpPr>
            <p:nvPr/>
          </p:nvSpPr>
          <p:spPr>
            <a:xfrm>
              <a:off x="6215912" y="1318827"/>
              <a:ext cx="5518825" cy="3709253"/>
            </a:xfrm>
            <a:prstGeom prst="roundRect">
              <a:avLst>
                <a:gd name="adj" fmla="val 3157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365760" bIns="457200" rtlCol="0" anchor="ctr">
              <a:noAutofit/>
            </a:bodyPr>
            <a:lstStyle/>
            <a:p>
              <a:pPr>
                <a:spcBef>
                  <a:spcPts val="600"/>
                </a:spcBef>
              </a:pPr>
              <a:endParaRPr lang="fr-FR" sz="1200">
                <a:solidFill>
                  <a:schemeClr val="accent1"/>
                </a:solidFill>
                <a:latin typeface="Opella Sans" panose="020B0604020202020204"/>
                <a:cs typeface="Opella Sans" pitchFamily="50" charset="0"/>
              </a:endParaRPr>
            </a:p>
          </p:txBody>
        </p:sp>
        <p:graphicFrame>
          <p:nvGraphicFramePr>
            <p:cNvPr id="43" name="Chart 42">
              <a:extLst>
                <a:ext uri="{FF2B5EF4-FFF2-40B4-BE49-F238E27FC236}">
                  <a16:creationId xmlns:a16="http://schemas.microsoft.com/office/drawing/2014/main" id="{0A222FD7-223B-0177-C2AD-1780FC6D6D0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69440069"/>
                </p:ext>
              </p:extLst>
            </p:nvPr>
          </p:nvGraphicFramePr>
          <p:xfrm>
            <a:off x="6514984" y="1554143"/>
            <a:ext cx="4947735" cy="34486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4DB8393-477A-33A4-5B85-BAC259279064}"/>
                </a:ext>
              </a:extLst>
            </p:cNvPr>
            <p:cNvSpPr txBox="1"/>
            <p:nvPr/>
          </p:nvSpPr>
          <p:spPr>
            <a:xfrm rot="16200000">
              <a:off x="4589642" y="3087698"/>
              <a:ext cx="3550611" cy="434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>
                <a:defRPr sz="1400" b="1" i="0" u="none" strike="noStrike" kern="120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Opella Sans" pitchFamily="2" charset="0"/>
                  <a:ea typeface="+mn-ea"/>
                  <a:cs typeface="Opella Sans" pitchFamily="2" charset="0"/>
                </a:defRPr>
              </a:pPr>
              <a:r>
                <a:rPr lang="en-IN" sz="1000" b="1" dirty="0">
                  <a:solidFill>
                    <a:schemeClr val="accent2"/>
                  </a:solidFill>
                  <a:latin typeface="Opella Sans" pitchFamily="2" charset="0"/>
                  <a:cs typeface="Opella Sans" pitchFamily="2" charset="0"/>
                </a:rPr>
                <a:t>LS mean change from baseline 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FFD46E69-F3C8-3DAD-D714-B87E01AED66C}"/>
                </a:ext>
              </a:extLst>
            </p:cNvPr>
            <p:cNvSpPr/>
            <p:nvPr/>
          </p:nvSpPr>
          <p:spPr>
            <a:xfrm>
              <a:off x="7879340" y="2386750"/>
              <a:ext cx="1545543" cy="712831"/>
            </a:xfrm>
            <a:prstGeom prst="roundRect">
              <a:avLst>
                <a:gd name="adj" fmla="val 8925"/>
              </a:avLst>
            </a:prstGeom>
            <a:solidFill>
              <a:srgbClr val="042B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Opella Sans" pitchFamily="2" charset="0"/>
                  <a:cs typeface="Opella Sans" pitchFamily="2" charset="0"/>
                </a:rPr>
                <a:t>LSMD (SE): </a:t>
              </a:r>
              <a:br>
                <a:rPr lang="en-US" sz="900" dirty="0">
                  <a:solidFill>
                    <a:schemeClr val="tx1"/>
                  </a:solidFill>
                  <a:latin typeface="Opella Sans" pitchFamily="2" charset="0"/>
                  <a:cs typeface="Opella Sans" pitchFamily="2" charset="0"/>
                </a:rPr>
              </a:br>
              <a:r>
                <a:rPr lang="en-IN" sz="900" kern="100" dirty="0">
                  <a:solidFill>
                    <a:schemeClr val="tx1"/>
                  </a:solidFill>
                  <a:latin typeface="Opella Sans" panose="020B0604020202020204"/>
                  <a:ea typeface="Times New Roman" panose="02020603050405020304" pitchFamily="18" charset="0"/>
                  <a:cs typeface="Opella Sans" pitchFamily="2" charset="0"/>
                </a:rPr>
                <a:t>0.31 (0.13)</a:t>
              </a:r>
            </a:p>
            <a:p>
              <a:pPr algn="ctr"/>
              <a:r>
                <a:rPr lang="en-US" sz="900" dirty="0">
                  <a:solidFill>
                    <a:srgbClr val="FF78D2"/>
                  </a:solidFill>
                  <a:latin typeface="Opella Sans" pitchFamily="2" charset="0"/>
                  <a:cs typeface="Opella Sans" pitchFamily="2" charset="0"/>
                </a:rPr>
                <a:t>P=0.0229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D535020-7648-FD27-425A-301E10BFC074}"/>
              </a:ext>
            </a:extLst>
          </p:cNvPr>
          <p:cNvSpPr txBox="1"/>
          <p:nvPr/>
        </p:nvSpPr>
        <p:spPr>
          <a:xfrm>
            <a:off x="4025657" y="5367462"/>
            <a:ext cx="22205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Opella Sans" pitchFamily="2" charset="0"/>
                <a:cs typeface="Opella Sans" pitchFamily="2" charset="0"/>
              </a:rPr>
              <a:t>EPL improved QoL fatigue </a:t>
            </a:r>
            <a:r>
              <a:rPr lang="en-US" sz="1000" b="1" dirty="0" err="1">
                <a:solidFill>
                  <a:schemeClr val="bg1"/>
                </a:solidFill>
                <a:latin typeface="Opella Sans" pitchFamily="2" charset="0"/>
                <a:cs typeface="Opella Sans" pitchFamily="2" charset="0"/>
              </a:rPr>
              <a:t>subscore</a:t>
            </a:r>
            <a:endParaRPr lang="en-US" sz="1000" b="1" dirty="0">
              <a:solidFill>
                <a:schemeClr val="bg1"/>
              </a:solidFill>
              <a:latin typeface="Opella Sans" pitchFamily="2" charset="0"/>
              <a:cs typeface="Opella Sans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CE8C71B-F77A-BE71-653A-E679F5A9C945}"/>
              </a:ext>
            </a:extLst>
          </p:cNvPr>
          <p:cNvSpPr txBox="1"/>
          <p:nvPr/>
        </p:nvSpPr>
        <p:spPr>
          <a:xfrm>
            <a:off x="3520234" y="8078905"/>
            <a:ext cx="322117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marR="0" lvl="0" indent="-180000" algn="l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At month 6, CLDQ-MASLD/MASH total score was numerically improved in EPL vs placebo group (LSMD: 0.17; p=0.2445)</a:t>
            </a:r>
            <a:r>
              <a:rPr kumimoji="0" lang="en-IN" sz="1000" b="0" i="0" u="none" strike="noStrike" kern="1200" cap="none" spc="0" normalizeH="0" baseline="3000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3</a:t>
            </a: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 </a:t>
            </a:r>
            <a:endParaRPr kumimoji="0" lang="en-IN" sz="1000" b="0" i="0" u="none" strike="noStrike" kern="1200" cap="none" spc="0" normalizeH="0" baseline="0" noProof="0" dirty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7" name="Subtitle 68">
            <a:extLst>
              <a:ext uri="{FF2B5EF4-FFF2-40B4-BE49-F238E27FC236}">
                <a16:creationId xmlns:a16="http://schemas.microsoft.com/office/drawing/2014/main" id="{FA864B12-BD86-5C09-87EF-5CFFBF518585}"/>
              </a:ext>
            </a:extLst>
          </p:cNvPr>
          <p:cNvSpPr txBox="1">
            <a:spLocks/>
          </p:cNvSpPr>
          <p:nvPr/>
        </p:nvSpPr>
        <p:spPr>
          <a:xfrm>
            <a:off x="61168" y="993175"/>
            <a:ext cx="2281320" cy="266104"/>
          </a:xfrm>
          <a:prstGeom prst="rect">
            <a:avLst/>
          </a:prstGeom>
        </p:spPr>
        <p:txBody>
          <a:bodyPr/>
          <a:lstStyle>
            <a:lvl1pPr marL="202823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5646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8469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11292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4115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36119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050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19816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125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800" dirty="0" err="1"/>
              <a:t>PromoMats</a:t>
            </a:r>
            <a:r>
              <a:rPr lang="en-GB" sz="800" dirty="0"/>
              <a:t> ID: MAT-GLB-2501672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800" dirty="0"/>
              <a:t>Date of approval: April 2025</a:t>
            </a:r>
          </a:p>
        </p:txBody>
      </p:sp>
    </p:spTree>
    <p:extLst>
      <p:ext uri="{BB962C8B-B14F-4D97-AF65-F5344CB8AC3E}">
        <p14:creationId xmlns:p14="http://schemas.microsoft.com/office/powerpoint/2010/main" val="1840333949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5" ma:contentTypeDescription="Create a new document." ma:contentTypeScope="" ma:versionID="c6985fc6b2f5ccf1a4127ba05d940374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df9ded1750213ded8fe362372e0fa0c1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1500A7-8E75-49E1-BF46-06B83FF2F5C9}">
  <ds:schemaRefs>
    <ds:schemaRef ds:uri="4a615a75-1d40-4834-a16a-462b4b5926d5"/>
    <ds:schemaRef ds:uri="cb394913-660e-41e9-9f09-b3173fdbf39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8D19451-8D56-4208-A661-FD7BAE95A954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7961</TotalTime>
  <Words>663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Opella Sans</vt:lpstr>
      <vt:lpstr>Open Sans</vt:lpstr>
      <vt:lpstr>Verdana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Goswami, Debayan /IN</cp:lastModifiedBy>
  <cp:revision>65</cp:revision>
  <dcterms:created xsi:type="dcterms:W3CDTF">2024-02-07T04:43:41Z</dcterms:created>
  <dcterms:modified xsi:type="dcterms:W3CDTF">2025-04-01T09:32:54Z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