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34"/>
  </p:notesMasterIdLst>
  <p:handoutMasterIdLst>
    <p:handoutMasterId r:id="rId35"/>
  </p:handoutMasterIdLst>
  <p:sldIdLst>
    <p:sldId id="2147474915" r:id="rId5"/>
    <p:sldId id="2147474859" r:id="rId6"/>
    <p:sldId id="351" r:id="rId7"/>
    <p:sldId id="2147474910" r:id="rId8"/>
    <p:sldId id="2147474855" r:id="rId9"/>
    <p:sldId id="376" r:id="rId10"/>
    <p:sldId id="2147474911" r:id="rId11"/>
    <p:sldId id="2147474913" r:id="rId12"/>
    <p:sldId id="381" r:id="rId13"/>
    <p:sldId id="382" r:id="rId14"/>
    <p:sldId id="2147474914" r:id="rId15"/>
    <p:sldId id="384" r:id="rId16"/>
    <p:sldId id="385" r:id="rId17"/>
    <p:sldId id="2147474917" r:id="rId18"/>
    <p:sldId id="387" r:id="rId19"/>
    <p:sldId id="388" r:id="rId20"/>
    <p:sldId id="389" r:id="rId21"/>
    <p:sldId id="390" r:id="rId22"/>
    <p:sldId id="391" r:id="rId23"/>
    <p:sldId id="379" r:id="rId24"/>
    <p:sldId id="392" r:id="rId25"/>
    <p:sldId id="2147474912" r:id="rId26"/>
    <p:sldId id="378" r:id="rId27"/>
    <p:sldId id="2147474895" r:id="rId28"/>
    <p:sldId id="2147474902" r:id="rId29"/>
    <p:sldId id="393" r:id="rId30"/>
    <p:sldId id="2147474896" r:id="rId31"/>
    <p:sldId id="395" r:id="rId32"/>
    <p:sldId id="396" r:id="rId3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880">
          <p15:clr>
            <a:srgbClr val="A4A3A4"/>
          </p15:clr>
        </p15:guide>
        <p15:guide id="4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5E0473F-063F-B18A-0282-E8E86CE5C45A}" name="Bandlamudi, Sampath /IN" initials="BS/" userId="S::Sampath.Bandlamudi@sanofi.com::a3dcaf43-ecaf-443b-a123-e3bdd60d9c95" providerId="AD"/>
  <p188:author id="{742AAA5B-4D39-0499-ED00-5BB7ECC477B4}" name="Popovic, Branko /DE" initials="PB/" userId="S::Branko.Popovic@sanofi.com::1bc4e505-0fa0-4500-a521-42dabbaf1e71" providerId="AD"/>
  <p188:author id="{BEFBE064-E4C4-0130-5042-CEE8A6188B1A}" name="Bardia, Avinash /IN" initials="BA/" userId="S::Avinash.Bardia@sanofi.com::460e8d00-4a15-4d36-9598-fa871fffbce9" providerId="AD"/>
  <p188:author id="{C93BC06A-9C75-1637-3429-A448EC13DED8}" name="Kompally, Nandishwar /IN" initials="KN/" userId="S::Nandishwar.Kompally@sanofi.com::4ac454e7-a1bb-4d39-b611-a04f90cc53cf" providerId="AD"/>
  <p188:author id="{847BD893-2858-2FB9-7B9C-E7CFC97B75B4}" name="Ravuri, Meena /IN" initials="RM/" userId="S::Meena.Ravuri@sanofi.com::e07af1d3-b256-4d22-9535-26288e30ff0e" providerId="AD"/>
  <p188:author id="{76B18BA1-B06F-9113-DA20-24E14854374B}" name="Pandey, Nandini /IN" initials="PN/" userId="S::Nandini.Pandey@sanofi.com::cb9e3119-34bb-4fb5-95d1-b4333e8c92c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FFC1"/>
    <a:srgbClr val="1D6400"/>
    <a:srgbClr val="7A00E6"/>
    <a:srgbClr val="E9E6ED"/>
    <a:srgbClr val="F5F5F5"/>
    <a:srgbClr val="23004C"/>
    <a:srgbClr val="FFFFFF"/>
    <a:srgbClr val="F5F3F8"/>
    <a:srgbClr val="FFF3CF"/>
    <a:srgbClr val="FFE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02936F-6064-4A22-BBF3-E6593FD044B6}" v="1" dt="2024-11-04T08:53:39.936"/>
  </p1510:revLst>
</p1510:revInfo>
</file>

<file path=ppt/tableStyles.xml><?xml version="1.0" encoding="utf-8"?>
<a:tblStyleLst xmlns:a="http://schemas.openxmlformats.org/drawingml/2006/main" def="{F800B559-55DF-4324-A70D-7A5FB1BD5379}">
  <a:tblStyle styleId="{F800B559-55DF-4324-A70D-7A5FB1BD5379}" styleName="Sanofi">
    <a:wholeTbl>
      <a:tcTxStyle>
        <a:fontRef idx="minor">
          <a:schemeClr val="dk1"/>
        </a:fontRef>
        <a:schemeClr val="dk1"/>
      </a:tcTxStyle>
      <a:tcStyle>
        <a:tcBdr>
          <a:left>
            <a:ln w="2500" cmpd="sng">
              <a:solidFill>
                <a:schemeClr val="lt2"/>
              </a:solidFill>
            </a:ln>
          </a:left>
          <a:right>
            <a:ln w="2500" cmpd="sng">
              <a:solidFill>
                <a:schemeClr val="lt2"/>
              </a:solidFill>
            </a:ln>
          </a:right>
          <a:top>
            <a:ln w="2500" cmpd="sng">
              <a:solidFill>
                <a:schemeClr val="lt2"/>
              </a:solidFill>
            </a:ln>
          </a:top>
          <a:bottom>
            <a:ln w="2500" cmpd="sng">
              <a:solidFill>
                <a:schemeClr val="lt2"/>
              </a:solidFill>
            </a:ln>
          </a:bottom>
          <a:insideH>
            <a:ln w="2500" cmpd="sng">
              <a:solidFill>
                <a:schemeClr val="lt2"/>
              </a:solidFill>
            </a:ln>
          </a:insideH>
          <a:insideV>
            <a:ln w="2500" cmpd="sng">
              <a:solidFill>
                <a:schemeClr val="lt2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H>
    <a:band2H>
      <a:tcStyle>
        <a:tcBdr/>
      </a:tcStyle>
    </a:band2H>
    <a:band1V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Col>
    <a:fir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firstCol>
    <a:lastRow>
      <a:tcTxStyle b="on">
        <a:fontRef idx="maj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Row>
    <a:firstRow>
      <a:tcTxStyle b="off">
        <a:fontRef idx="major">
          <a:schemeClr val="lt2"/>
        </a:fontRef>
        <a:schemeClr val="lt2"/>
      </a:tcTxStyle>
      <a:tcStyle>
        <a:tcBdr>
          <a:bottom>
            <a:ln w="36000" cmpd="sng">
              <a:solidFill>
                <a:schemeClr val="accent2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84" autoAdjust="0"/>
    <p:restoredTop sz="91886" autoAdjust="0"/>
  </p:normalViewPr>
  <p:slideViewPr>
    <p:cSldViewPr snapToGrid="0">
      <p:cViewPr varScale="1">
        <p:scale>
          <a:sx n="93" d="100"/>
          <a:sy n="93" d="100"/>
        </p:scale>
        <p:origin x="1373" y="53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sanofi-my.sharepoint.com/personal/salman_khan_sanofi_com/Documents/Works/2024/Mar/EASL%202024_MANPOWER%20study/Working%20file/EASL%202024_Workbook_M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sanofi-my.sharepoint.com/personal/meena_ravuri_sanofi_com/Documents/5.%20EASL/Book1%20(version%201)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sanofi-my.sharepoint.com/personal/meena_ravuri_sanofi_com/Documents/5.%20EASL/EASL%202024_Workbook_MR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sanofi-my.sharepoint.com/personal/meena_ravuri_sanofi_com/Documents/5.%20EASL/EASL%202024_Workbook_MR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sanofi-my.sharepoint.com/personal/salman_khan_sanofi_com/Documents/Works/2024/Mar/EASL%202024_MANPOWER%20study/Working%20file/EASL%202024_Workbook_M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sanofi-my.sharepoint.com/personal/salman_khan_sanofi_com/Documents/Works/2024/Mar/EASL%202024_MANPOWER%20study/Working%20file/EASL%202024_Workbook_M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sanofi-my.sharepoint.com/personal/salman_khan_sanofi_com/Documents/Works/2024/Mar/EASL%202024_MANPOWER%20study/Working%20file/EASL%202024_Workbook_MR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sanofi-my.sharepoint.com/personal/salman_khan_sanofi_com/Documents/Works/2024/Mar/EASL%202024_MANPOWER%20study/Working%20file/EASL%202024_Workbook_MR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sanofi-my.sharepoint.com/personal/salman_khan_sanofi_com/Documents/Works/2024/Mar/EASL%202024_MANPOWER%20study/Working%20file/EASL%202024_Workbook_MR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sanofi-my.sharepoint.com/personal/salman_khan_sanofi_com/Documents/Works/2024/Mar/EASL%202024_MANPOWER%20study/Working%20file/EASL%202024_Workbook_MR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sanofi-my.sharepoint.com/personal/salman_khan_sanofi_com/Documents/Works/2024/Mar/EASL%202024_MANPOWER%20study/Working%20file/EASL%202024_Workbook_MR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800" b="1">
                <a:solidFill>
                  <a:schemeClr val="tx1"/>
                </a:solidFill>
              </a:rPr>
              <a:t>Lone MAFLD</a:t>
            </a:r>
          </a:p>
        </c:rich>
      </c:tx>
      <c:layout>
        <c:manualLayout>
          <c:xMode val="edge"/>
          <c:yMode val="edge"/>
          <c:x val="0.33360846863299964"/>
          <c:y val="0.15440535781586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018452103865589"/>
          <c:y val="0.29547083333333335"/>
          <c:w val="0.39295888312231453"/>
          <c:h val="0.51938958333333329"/>
        </c:manualLayout>
      </c:layout>
      <c:doughnutChart>
        <c:varyColors val="1"/>
        <c:ser>
          <c:idx val="0"/>
          <c:order val="0"/>
          <c:spPr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F4F-4DF2-856A-95A81C07C78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4F-4DF2-856A-95A81C07C78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Sheet1!$B$117:$B$118</c:f>
              <c:strCache>
                <c:ptCount val="2"/>
                <c:pt idx="0">
                  <c:v>Before treatment</c:v>
                </c:pt>
                <c:pt idx="1">
                  <c:v>After treatment</c:v>
                </c:pt>
              </c:strCache>
            </c:strRef>
          </c:cat>
          <c:val>
            <c:numRef>
              <c:f>Sheet1!$C$117:$C$118</c:f>
              <c:numCache>
                <c:formatCode>General</c:formatCode>
                <c:ptCount val="2"/>
                <c:pt idx="0">
                  <c:v>87</c:v>
                </c:pt>
                <c:pt idx="1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F4F-4DF2-856A-95A81C07C78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spc="12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120" normalizeH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303905452122579"/>
          <c:y val="0.16294162412361918"/>
          <c:w val="0.78531368501153265"/>
          <c:h val="0.3865835189620985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ALT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Sheet1!$A$2:$A$4</c:f>
              <c:strCache>
                <c:ptCount val="3"/>
                <c:pt idx="0">
                  <c:v>0 months</c:v>
                </c:pt>
                <c:pt idx="1">
                  <c:v>3 months</c:v>
                </c:pt>
                <c:pt idx="2">
                  <c:v>6 months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50.22</c:v>
                </c:pt>
                <c:pt idx="1">
                  <c:v>38.18</c:v>
                </c:pt>
                <c:pt idx="2">
                  <c:v>30.17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E86-43F1-9D53-928600CD4D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AST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Sheet1!$A$2:$A$4</c:f>
              <c:strCache>
                <c:ptCount val="3"/>
                <c:pt idx="0">
                  <c:v>0 months</c:v>
                </c:pt>
                <c:pt idx="1">
                  <c:v>3 months</c:v>
                </c:pt>
                <c:pt idx="2">
                  <c:v>6 months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43.64</c:v>
                </c:pt>
                <c:pt idx="1">
                  <c:v>33.340000000000003</c:v>
                </c:pt>
                <c:pt idx="2">
                  <c:v>27.14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E86-43F1-9D53-928600CD4D4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GGT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cat>
            <c:strRef>
              <c:f>Sheet1!$A$2:$A$4</c:f>
              <c:strCache>
                <c:ptCount val="3"/>
                <c:pt idx="0">
                  <c:v>0 months</c:v>
                </c:pt>
                <c:pt idx="1">
                  <c:v>3 months</c:v>
                </c:pt>
                <c:pt idx="2">
                  <c:v>6 months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51.74</c:v>
                </c:pt>
                <c:pt idx="1">
                  <c:v>41.98</c:v>
                </c:pt>
                <c:pt idx="2">
                  <c:v>35.82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E86-43F1-9D53-928600CD4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44738144"/>
        <c:axId val="1630012464"/>
      </c:lineChart>
      <c:catAx>
        <c:axId val="154473814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/>
                  <a:t>Visit</a:t>
                </a:r>
              </a:p>
            </c:rich>
          </c:tx>
          <c:layout>
            <c:manualLayout>
              <c:xMode val="edge"/>
              <c:yMode val="edge"/>
              <c:x val="0.55117861713534644"/>
              <c:y val="0.82168215819947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none" spc="12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0012464"/>
        <c:crosses val="autoZero"/>
        <c:auto val="1"/>
        <c:lblAlgn val="ctr"/>
        <c:lblOffset val="100"/>
        <c:noMultiLvlLbl val="0"/>
      </c:catAx>
      <c:valAx>
        <c:axId val="1630012464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1">
                    <a:solidFill>
                      <a:schemeClr val="tx1"/>
                    </a:solidFill>
                  </a:rPr>
                  <a:t>Enzyme</a:t>
                </a:r>
                <a:br>
                  <a:rPr lang="en-US" sz="800" b="1">
                    <a:solidFill>
                      <a:schemeClr val="tx1"/>
                    </a:solidFill>
                  </a:rPr>
                </a:br>
                <a:r>
                  <a:rPr lang="en-US" sz="800" b="1">
                    <a:solidFill>
                      <a:schemeClr val="tx1"/>
                    </a:solidFill>
                  </a:rPr>
                  <a:t>activity (U/L)</a:t>
                </a:r>
              </a:p>
            </c:rich>
          </c:tx>
          <c:layout>
            <c:manualLayout>
              <c:xMode val="edge"/>
              <c:yMode val="edge"/>
              <c:x val="3.6124021270359671E-2"/>
              <c:y val="0.155494276458543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4738144"/>
        <c:crosses val="autoZero"/>
        <c:crossBetween val="between"/>
        <c:majorUnit val="20"/>
      </c:valAx>
      <c:dTable>
        <c:showHorzBorder val="1"/>
        <c:showVertBorder val="1"/>
        <c:showOutline val="1"/>
        <c:showKeys val="1"/>
        <c:spPr>
          <a:noFill/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800" b="0" i="0" u="none" strike="noStrike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077370763437182"/>
          <c:y val="0.89882190911720528"/>
          <c:w val="0.43845258473125642"/>
          <c:h val="9.56286878905433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cap="none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cap="none" baseline="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542126510423114E-2"/>
          <c:y val="4.6586713188166609E-2"/>
          <c:w val="0.89558515548574658"/>
          <c:h val="0.767011410382173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Sheet1!$B$83:$B$84</c:f>
              <c:strCache>
                <c:ptCount val="2"/>
                <c:pt idx="0">
                  <c:v>Week 12</c:v>
                </c:pt>
                <c:pt idx="1">
                  <c:v>NLPT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6.5618154011490926E-3"/>
                  <c:y val="1.674034235120451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2A1-490F-9840-7A15A70A92BA}"/>
                </c:ext>
              </c:extLst>
            </c:dLbl>
            <c:dLbl>
              <c:idx val="1"/>
              <c:layout>
                <c:manualLayout>
                  <c:x val="2.1872718003830309E-3"/>
                  <c:y val="1.313995975323714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2A1-490F-9840-7A15A70A92BA}"/>
                </c:ext>
              </c:extLst>
            </c:dLbl>
            <c:dLbl>
              <c:idx val="2"/>
              <c:layout>
                <c:manualLayout>
                  <c:x val="0"/>
                  <c:y val="1.517950404714421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A1-490F-9840-7A15A70A92BA}"/>
                </c:ext>
              </c:extLst>
            </c:dLbl>
            <c:dLbl>
              <c:idx val="3"/>
              <c:layout>
                <c:manualLayout>
                  <c:x val="-2.1872718003829506E-3"/>
                  <c:y val="9.58757002909224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2A1-490F-9840-7A15A70A92BA}"/>
                </c:ext>
              </c:extLst>
            </c:dLbl>
            <c:dLbl>
              <c:idx val="4"/>
              <c:layout>
                <c:manualLayout>
                  <c:x val="-4.3745436007662222E-3"/>
                  <c:y val="1.431502094415127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2A1-490F-9840-7A15A70A92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Sheet1!$A$85:$A$89</c:f>
              <c:strCache>
                <c:ptCount val="5"/>
                <c:pt idx="0">
                  <c:v>VLDL</c:v>
                </c:pt>
                <c:pt idx="1">
                  <c:v>TG</c:v>
                </c:pt>
                <c:pt idx="2">
                  <c:v>LDL</c:v>
                </c:pt>
                <c:pt idx="3">
                  <c:v>HDL</c:v>
                </c:pt>
                <c:pt idx="4">
                  <c:v>Cholesterol</c:v>
                </c:pt>
              </c:strCache>
            </c:strRef>
          </c:cat>
          <c:val>
            <c:numRef>
              <c:f>Sheet1!$B$85:$B$89</c:f>
              <c:numCache>
                <c:formatCode>General</c:formatCode>
                <c:ptCount val="5"/>
                <c:pt idx="0">
                  <c:v>-0.14000000000000001</c:v>
                </c:pt>
                <c:pt idx="1">
                  <c:v>-0.19</c:v>
                </c:pt>
                <c:pt idx="2">
                  <c:v>-0.42</c:v>
                </c:pt>
                <c:pt idx="3">
                  <c:v>0.05</c:v>
                </c:pt>
                <c:pt idx="4">
                  <c:v>-0.33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2A1-490F-9840-7A15A70A92BA}"/>
            </c:ext>
          </c:extLst>
        </c:ser>
        <c:ser>
          <c:idx val="1"/>
          <c:order val="1"/>
          <c:tx>
            <c:strRef>
              <c:f>Sheet1!$C$83:$C$84</c:f>
              <c:strCache>
                <c:ptCount val="2"/>
                <c:pt idx="0">
                  <c:v>Week 12</c:v>
                </c:pt>
                <c:pt idx="1">
                  <c:v>LPT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1.193738672382607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2A1-490F-9840-7A15A70A92BA}"/>
                </c:ext>
              </c:extLst>
            </c:dLbl>
            <c:dLbl>
              <c:idx val="1"/>
              <c:layout>
                <c:manualLayout>
                  <c:x val="0"/>
                  <c:y val="1.517950404714421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2A1-490F-9840-7A15A70A92BA}"/>
                </c:ext>
              </c:extLst>
            </c:dLbl>
            <c:dLbl>
              <c:idx val="2"/>
              <c:layout>
                <c:manualLayout>
                  <c:x val="-8.0199039547895953E-17"/>
                  <c:y val="1.37962699449367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2A1-490F-9840-7A15A70A92BA}"/>
                </c:ext>
              </c:extLst>
            </c:dLbl>
            <c:dLbl>
              <c:idx val="4"/>
              <c:layout>
                <c:manualLayout>
                  <c:x val="2.1872718003830309E-3"/>
                  <c:y val="9.72512922157698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2A1-490F-9840-7A15A70A92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Sheet1!$A$85:$A$89</c:f>
              <c:strCache>
                <c:ptCount val="5"/>
                <c:pt idx="0">
                  <c:v>VLDL</c:v>
                </c:pt>
                <c:pt idx="1">
                  <c:v>TG</c:v>
                </c:pt>
                <c:pt idx="2">
                  <c:v>LDL</c:v>
                </c:pt>
                <c:pt idx="3">
                  <c:v>HDL</c:v>
                </c:pt>
                <c:pt idx="4">
                  <c:v>Cholesterol</c:v>
                </c:pt>
              </c:strCache>
            </c:strRef>
          </c:cat>
          <c:val>
            <c:numRef>
              <c:f>Sheet1!$C$85:$C$89</c:f>
              <c:numCache>
                <c:formatCode>General</c:formatCode>
                <c:ptCount val="5"/>
                <c:pt idx="0">
                  <c:v>-0.28999999999999998</c:v>
                </c:pt>
                <c:pt idx="1">
                  <c:v>-0.42</c:v>
                </c:pt>
                <c:pt idx="2">
                  <c:v>-0.77</c:v>
                </c:pt>
                <c:pt idx="3">
                  <c:v>0.11</c:v>
                </c:pt>
                <c:pt idx="4">
                  <c:v>-0.93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2A1-490F-9840-7A15A70A92BA}"/>
            </c:ext>
          </c:extLst>
        </c:ser>
        <c:ser>
          <c:idx val="2"/>
          <c:order val="2"/>
          <c:tx>
            <c:strRef>
              <c:f>Sheet1!$B$91</c:f>
              <c:strCache>
                <c:ptCount val="1"/>
                <c:pt idx="0">
                  <c:v>Week 24 NLPT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3745436007660617E-3"/>
                  <c:y val="1.52137410017182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2A1-490F-9840-7A15A70A92BA}"/>
                </c:ext>
              </c:extLst>
            </c:dLbl>
            <c:dLbl>
              <c:idx val="1"/>
              <c:layout>
                <c:manualLayout>
                  <c:x val="4.3745436007660617E-3"/>
                  <c:y val="7.462127661655742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2A1-490F-9840-7A15A70A92BA}"/>
                </c:ext>
              </c:extLst>
            </c:dLbl>
            <c:dLbl>
              <c:idx val="2"/>
              <c:layout>
                <c:manualLayout>
                  <c:x val="4.3745436007660617E-3"/>
                  <c:y val="2.0696239039971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2A1-490F-9840-7A15A70A92BA}"/>
                </c:ext>
              </c:extLst>
            </c:dLbl>
            <c:dLbl>
              <c:idx val="4"/>
              <c:layout>
                <c:manualLayout>
                  <c:x val="0"/>
                  <c:y val="9.86666234628913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2A1-490F-9840-7A15A70A92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Sheet1!$A$92:$A$96</c:f>
              <c:strCache>
                <c:ptCount val="5"/>
                <c:pt idx="0">
                  <c:v>VLDL</c:v>
                </c:pt>
                <c:pt idx="1">
                  <c:v>TG</c:v>
                </c:pt>
                <c:pt idx="2">
                  <c:v>LDL</c:v>
                </c:pt>
                <c:pt idx="3">
                  <c:v>HDL</c:v>
                </c:pt>
                <c:pt idx="4">
                  <c:v>Cholesterol</c:v>
                </c:pt>
              </c:strCache>
            </c:strRef>
          </c:cat>
          <c:val>
            <c:numRef>
              <c:f>Sheet1!$B$92:$B$96</c:f>
              <c:numCache>
                <c:formatCode>General</c:formatCode>
                <c:ptCount val="5"/>
                <c:pt idx="0">
                  <c:v>-0.22</c:v>
                </c:pt>
                <c:pt idx="1">
                  <c:v>-0.38</c:v>
                </c:pt>
                <c:pt idx="2">
                  <c:v>-0.68</c:v>
                </c:pt>
                <c:pt idx="3">
                  <c:v>7.0000000000000007E-2</c:v>
                </c:pt>
                <c:pt idx="4">
                  <c:v>-0.81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02A1-490F-9840-7A15A70A92BA}"/>
            </c:ext>
          </c:extLst>
        </c:ser>
        <c:ser>
          <c:idx val="3"/>
          <c:order val="3"/>
          <c:tx>
            <c:strRef>
              <c:f>Sheet1!$C$91</c:f>
              <c:strCache>
                <c:ptCount val="1"/>
                <c:pt idx="0">
                  <c:v>Week 24 LPT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accent6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2.1872718003830309E-3"/>
                  <c:y val="9.505340200695804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2A1-490F-9840-7A15A70A92BA}"/>
                </c:ext>
              </c:extLst>
            </c:dLbl>
            <c:dLbl>
              <c:idx val="1"/>
              <c:layout>
                <c:manualLayout>
                  <c:x val="0"/>
                  <c:y val="1.877866389673393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02A1-490F-9840-7A15A70A92BA}"/>
                </c:ext>
              </c:extLst>
            </c:dLbl>
            <c:dLbl>
              <c:idx val="2"/>
              <c:layout>
                <c:manualLayout>
                  <c:x val="2.1872718003830309E-3"/>
                  <c:y val="1.135963811539015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02A1-490F-9840-7A15A70A92BA}"/>
                </c:ext>
              </c:extLst>
            </c:dLbl>
            <c:dLbl>
              <c:idx val="3"/>
              <c:layout>
                <c:manualLayout>
                  <c:x val="2.1872718003829506E-3"/>
                  <c:y val="1.126915473544463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02A1-490F-9840-7A15A70A92BA}"/>
                </c:ext>
              </c:extLst>
            </c:dLbl>
            <c:dLbl>
              <c:idx val="4"/>
              <c:layout>
                <c:manualLayout>
                  <c:x val="6.5618154011489321E-3"/>
                  <c:y val="1.65462310462538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02A1-490F-9840-7A15A70A92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Sheet1!$A$92:$A$96</c:f>
              <c:strCache>
                <c:ptCount val="5"/>
                <c:pt idx="0">
                  <c:v>VLDL</c:v>
                </c:pt>
                <c:pt idx="1">
                  <c:v>TG</c:v>
                </c:pt>
                <c:pt idx="2">
                  <c:v>LDL</c:v>
                </c:pt>
                <c:pt idx="3">
                  <c:v>HDL</c:v>
                </c:pt>
                <c:pt idx="4">
                  <c:v>Cholesterol</c:v>
                </c:pt>
              </c:strCache>
            </c:strRef>
          </c:cat>
          <c:val>
            <c:numRef>
              <c:f>Sheet1!$C$92:$C$96</c:f>
              <c:numCache>
                <c:formatCode>General</c:formatCode>
                <c:ptCount val="5"/>
                <c:pt idx="0">
                  <c:v>-0.43</c:v>
                </c:pt>
                <c:pt idx="1">
                  <c:v>-0.66</c:v>
                </c:pt>
                <c:pt idx="2">
                  <c:v>-1.19</c:v>
                </c:pt>
                <c:pt idx="3">
                  <c:v>0.16</c:v>
                </c:pt>
                <c:pt idx="4">
                  <c:v>-1.73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02A1-490F-9840-7A15A70A92BA}"/>
            </c:ext>
          </c:extLst>
        </c:ser>
        <c:ser>
          <c:idx val="4"/>
          <c:order val="4"/>
          <c:tx>
            <c:v>Baseline</c:v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0780804364898937E-3"/>
                  <c:y val="1.1708427090112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02A1-490F-9840-7A15A70A92BA}"/>
                </c:ext>
              </c:extLst>
            </c:dLbl>
            <c:dLbl>
              <c:idx val="1"/>
              <c:layout>
                <c:manualLayout>
                  <c:x val="-1.0754305278653365E-2"/>
                  <c:y val="-2.7113933725494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02A1-490F-9840-7A15A70A92BA}"/>
                </c:ext>
              </c:extLst>
            </c:dLbl>
            <c:dLbl>
              <c:idx val="2"/>
              <c:layout>
                <c:manualLayout>
                  <c:x val="-8.6034442229227705E-3"/>
                  <c:y val="-2.3240514621852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02A1-490F-9840-7A15A70A92BA}"/>
                </c:ext>
              </c:extLst>
            </c:dLbl>
            <c:dLbl>
              <c:idx val="3"/>
              <c:layout>
                <c:manualLayout>
                  <c:x val="-2.0052287851857974E-3"/>
                  <c:y val="1.55906531891264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02A1-490F-9840-7A15A70A92BA}"/>
                </c:ext>
              </c:extLst>
            </c:dLbl>
            <c:dLbl>
              <c:idx val="4"/>
              <c:layout>
                <c:manualLayout>
                  <c:x val="-1.0754305278653365E-2"/>
                  <c:y val="-2.3240514621852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02A1-490F-9840-7A15A70A92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Sheet1!$B$105:$B$109</c:f>
                <c:numCache>
                  <c:formatCode>General</c:formatCode>
                  <c:ptCount val="5"/>
                  <c:pt idx="0">
                    <c:v>0.9</c:v>
                  </c:pt>
                  <c:pt idx="1">
                    <c:v>0.9</c:v>
                  </c:pt>
                  <c:pt idx="2">
                    <c:v>1.1000000000000001</c:v>
                  </c:pt>
                  <c:pt idx="3">
                    <c:v>0.7</c:v>
                  </c:pt>
                  <c:pt idx="4">
                    <c:v>1.2</c:v>
                  </c:pt>
                </c:numCache>
              </c:numRef>
            </c:plus>
            <c:minus>
              <c:numRef>
                <c:f>Sheet1!$B$105:$B$109</c:f>
                <c:numCache>
                  <c:formatCode>General</c:formatCode>
                  <c:ptCount val="5"/>
                  <c:pt idx="0">
                    <c:v>0.9</c:v>
                  </c:pt>
                  <c:pt idx="1">
                    <c:v>0.9</c:v>
                  </c:pt>
                  <c:pt idx="2">
                    <c:v>1.1000000000000001</c:v>
                  </c:pt>
                  <c:pt idx="3">
                    <c:v>0.7</c:v>
                  </c:pt>
                  <c:pt idx="4">
                    <c:v>1.2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Sheet1!$B$99:$B$103</c:f>
              <c:numCache>
                <c:formatCode>General</c:formatCode>
                <c:ptCount val="5"/>
                <c:pt idx="0">
                  <c:v>1.2</c:v>
                </c:pt>
                <c:pt idx="1">
                  <c:v>2.1</c:v>
                </c:pt>
                <c:pt idx="2">
                  <c:v>3.7</c:v>
                </c:pt>
                <c:pt idx="3">
                  <c:v>1.4</c:v>
                </c:pt>
                <c:pt idx="4">
                  <c:v>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02A1-490F-9840-7A15A70A92B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01166592"/>
        <c:axId val="1225685520"/>
      </c:barChart>
      <c:catAx>
        <c:axId val="5011665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Lipid blood parameters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5685520"/>
        <c:crosses val="autoZero"/>
        <c:auto val="1"/>
        <c:lblAlgn val="ctr"/>
        <c:lblOffset val="100"/>
        <c:noMultiLvlLbl val="0"/>
      </c:catAx>
      <c:valAx>
        <c:axId val="1225685520"/>
        <c:scaling>
          <c:orientation val="minMax"/>
          <c:max val="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Mean concentration difference (mmol/L)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1166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438841190439039"/>
          <c:y val="0.86686971386127321"/>
          <c:w val="0.48878429022168945"/>
          <c:h val="7.76995456572715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5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090D-45C0-95B3-55E57821268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623-48A0-9AF1-A00A61FB0CDB}"/>
              </c:ext>
            </c:extLst>
          </c:dPt>
          <c:dLbls>
            <c:dLbl>
              <c:idx val="0"/>
              <c:layout>
                <c:manualLayout>
                  <c:x val="3.6453412572622401E-17"/>
                  <c:y val="2.92430337581322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90D-45C0-95B3-55E57821268B}"/>
                </c:ext>
              </c:extLst>
            </c:dLbl>
            <c:dLbl>
              <c:idx val="1"/>
              <c:layout>
                <c:manualLayout>
                  <c:x val="0"/>
                  <c:y val="1.723690822054570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623-48A0-9AF1-A00A61FB0C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Sheet1!$B$169:$B$170</c:f>
              <c:strCache>
                <c:ptCount val="2"/>
                <c:pt idx="0">
                  <c:v>Chemotherapy alone</c:v>
                </c:pt>
                <c:pt idx="1">
                  <c:v>PPC + Chemotherapy</c:v>
                </c:pt>
              </c:strCache>
            </c:strRef>
          </c:cat>
          <c:val>
            <c:numRef>
              <c:f>Sheet1!$C$169:$C$170</c:f>
              <c:numCache>
                <c:formatCode>General</c:formatCode>
                <c:ptCount val="2"/>
                <c:pt idx="0">
                  <c:v>44.2</c:v>
                </c:pt>
                <c:pt idx="1">
                  <c:v>16.8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623-48A0-9AF1-A00A61FB0C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7268127"/>
        <c:axId val="572342831"/>
      </c:barChart>
      <c:catAx>
        <c:axId val="8372681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2342831"/>
        <c:crosses val="autoZero"/>
        <c:auto val="1"/>
        <c:lblAlgn val="ctr"/>
        <c:lblOffset val="100"/>
        <c:noMultiLvlLbl val="0"/>
      </c:catAx>
      <c:valAx>
        <c:axId val="57234283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7268127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9DB-4662-B98A-CCB5A392F68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250-4044-8882-473BF59D2097}"/>
              </c:ext>
            </c:extLst>
          </c:dPt>
          <c:dLbls>
            <c:dLbl>
              <c:idx val="0"/>
              <c:layout>
                <c:manualLayout>
                  <c:x val="-6.2742618985462932E-17"/>
                  <c:y val="1.865929302384635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9DB-4662-B98A-CCB5A392F68C}"/>
                </c:ext>
              </c:extLst>
            </c:dLbl>
            <c:dLbl>
              <c:idx val="1"/>
              <c:layout>
                <c:manualLayout>
                  <c:x val="-3.4511982990580413E-3"/>
                  <c:y val="2.363195029618529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250-4044-8882-473BF59D20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Sheet1!$B$180:$B$181</c:f>
              <c:strCache>
                <c:ptCount val="2"/>
                <c:pt idx="0">
                  <c:v>Chemotherapy alone</c:v>
                </c:pt>
                <c:pt idx="1">
                  <c:v>PPC + Chemotherapy</c:v>
                </c:pt>
              </c:strCache>
            </c:strRef>
          </c:cat>
          <c:val>
            <c:numRef>
              <c:f>Sheet1!$C$180:$C$181</c:f>
              <c:numCache>
                <c:formatCode>General</c:formatCode>
                <c:ptCount val="2"/>
                <c:pt idx="0">
                  <c:v>13.9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250-4044-8882-473BF59D20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6803551"/>
        <c:axId val="1960409519"/>
      </c:barChart>
      <c:catAx>
        <c:axId val="8368035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0409519"/>
        <c:crosses val="autoZero"/>
        <c:auto val="1"/>
        <c:lblAlgn val="ctr"/>
        <c:lblOffset val="100"/>
        <c:noMultiLvlLbl val="0"/>
      </c:catAx>
      <c:valAx>
        <c:axId val="1960409519"/>
        <c:scaling>
          <c:orientation val="minMax"/>
          <c:max val="5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6803551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800" b="1" dirty="0">
                <a:solidFill>
                  <a:schemeClr val="tx1"/>
                </a:solidFill>
              </a:rPr>
              <a:t>T2DM</a:t>
            </a:r>
          </a:p>
        </c:rich>
      </c:tx>
      <c:layout>
        <c:manualLayout>
          <c:xMode val="edge"/>
          <c:yMode val="edge"/>
          <c:x val="0.43978103339634539"/>
          <c:y val="0.153381944444444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1363684099978995"/>
          <c:y val="0.28665138888888891"/>
          <c:w val="0.39273314429741651"/>
          <c:h val="0.51938958333333329"/>
        </c:manualLayout>
      </c:layout>
      <c:doughnutChart>
        <c:varyColors val="1"/>
        <c:ser>
          <c:idx val="0"/>
          <c:order val="0"/>
          <c:spPr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30E-4C46-95D7-2323BF8BFAD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0E-4C46-95D7-2323BF8BFAD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Sheet1!$B$121:$B$122</c:f>
              <c:strCache>
                <c:ptCount val="2"/>
                <c:pt idx="0">
                  <c:v>Before treatment</c:v>
                </c:pt>
                <c:pt idx="1">
                  <c:v>After treatment</c:v>
                </c:pt>
              </c:strCache>
            </c:strRef>
          </c:cat>
          <c:val>
            <c:numRef>
              <c:f>Sheet1!$C$121:$C$122</c:f>
              <c:numCache>
                <c:formatCode>General</c:formatCode>
                <c:ptCount val="2"/>
                <c:pt idx="0">
                  <c:v>84</c:v>
                </c:pt>
                <c:pt idx="1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0E-4C46-95D7-2323BF8BFAD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900" b="1" dirty="0"/>
              <a:t>Hyperlipidemia</a:t>
            </a:r>
          </a:p>
        </c:rich>
      </c:tx>
      <c:layout>
        <c:manualLayout>
          <c:xMode val="edge"/>
          <c:yMode val="edge"/>
          <c:x val="0.24866455662227294"/>
          <c:y val="0.143906944444444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5145594832153809"/>
          <c:y val="0.29881642512077294"/>
          <c:w val="0.39711902102922031"/>
          <c:h val="0.5240090277777778"/>
        </c:manualLayout>
      </c:layout>
      <c:doughnutChart>
        <c:varyColors val="1"/>
        <c:ser>
          <c:idx val="0"/>
          <c:order val="0"/>
          <c:spPr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319-436B-9917-303916858B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319-436B-9917-303916858B33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78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1319-436B-9917-303916858B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Sheet1!$B$124:$B$125</c:f>
              <c:strCache>
                <c:ptCount val="2"/>
                <c:pt idx="0">
                  <c:v>Before treatment</c:v>
                </c:pt>
                <c:pt idx="1">
                  <c:v>After treatment</c:v>
                </c:pt>
              </c:strCache>
            </c:strRef>
          </c:cat>
          <c:val>
            <c:numRef>
              <c:f>Sheet1!$C$124:$C$125</c:f>
              <c:numCache>
                <c:formatCode>General</c:formatCode>
                <c:ptCount val="2"/>
                <c:pt idx="0">
                  <c:v>79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19-436B-9917-303916858B3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800" b="1">
                <a:solidFill>
                  <a:schemeClr val="tx1"/>
                </a:solidFill>
              </a:rPr>
              <a:t>Lone MAFLD</a:t>
            </a:r>
          </a:p>
        </c:rich>
      </c:tx>
      <c:layout>
        <c:manualLayout>
          <c:xMode val="edge"/>
          <c:yMode val="edge"/>
          <c:x val="0.34695366903692837"/>
          <c:y val="0.154405555555555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4198494619362307"/>
          <c:y val="0.2855177334219226"/>
          <c:w val="0.39247341205250236"/>
          <c:h val="0.51874791666666664"/>
        </c:manualLayout>
      </c:layout>
      <c:doughnutChart>
        <c:varyColors val="1"/>
        <c:ser>
          <c:idx val="0"/>
          <c:order val="0"/>
          <c:spPr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0A4-45FE-A4AC-5DDF497BAFD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0A4-45FE-A4AC-5DDF497BAFD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Sheet1!$B$117:$B$118</c:f>
              <c:strCache>
                <c:ptCount val="2"/>
                <c:pt idx="0">
                  <c:v>Before treatment</c:v>
                </c:pt>
                <c:pt idx="1">
                  <c:v>After treatment</c:v>
                </c:pt>
              </c:strCache>
            </c:strRef>
          </c:cat>
          <c:val>
            <c:numRef>
              <c:f>Sheet1!$C$117:$C$118</c:f>
              <c:numCache>
                <c:formatCode>General</c:formatCode>
                <c:ptCount val="2"/>
                <c:pt idx="0">
                  <c:v>72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0A4-45FE-A4AC-5DDF497BAFD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800" b="1" dirty="0">
                <a:solidFill>
                  <a:schemeClr val="tx1"/>
                </a:solidFill>
              </a:rPr>
              <a:t>T2DM</a:t>
            </a:r>
          </a:p>
        </c:rich>
      </c:tx>
      <c:layout>
        <c:manualLayout>
          <c:xMode val="edge"/>
          <c:yMode val="edge"/>
          <c:x val="0.44644980046208782"/>
          <c:y val="0.153381944444444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3718809073724015"/>
          <c:y val="0.28787847222222224"/>
          <c:w val="0.39231148918294478"/>
          <c:h val="0.51883194444444447"/>
        </c:manualLayout>
      </c:layout>
      <c:doughnutChart>
        <c:varyColors val="1"/>
        <c:ser>
          <c:idx val="0"/>
          <c:order val="0"/>
          <c:spPr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039-45AB-80EA-1922B38BBEB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039-45AB-80EA-1922B38BBEB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Sheet1!$B$121:$B$122</c:f>
              <c:strCache>
                <c:ptCount val="2"/>
                <c:pt idx="0">
                  <c:v>Before treatment</c:v>
                </c:pt>
                <c:pt idx="1">
                  <c:v>After treatment</c:v>
                </c:pt>
              </c:strCache>
            </c:strRef>
          </c:cat>
          <c:val>
            <c:numRef>
              <c:f>Sheet1!$C$121:$C$122</c:f>
              <c:numCache>
                <c:formatCode>General</c:formatCode>
                <c:ptCount val="2"/>
                <c:pt idx="0">
                  <c:v>68</c:v>
                </c:pt>
                <c:pt idx="1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039-45AB-80EA-1922B38BBEB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sz="800" b="1" dirty="0"/>
              <a:t>Elastography change</a:t>
            </a:r>
          </a:p>
        </c:rich>
      </c:tx>
      <c:layout>
        <c:manualLayout>
          <c:xMode val="edge"/>
          <c:yMode val="edge"/>
          <c:x val="0.38528114438529854"/>
          <c:y val="8.62420889197299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958604424804664"/>
          <c:y val="0.19904829567378637"/>
          <c:w val="0.77547820229966835"/>
          <c:h val="0.4585836967080889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Sheet1!$C$151</c:f>
              <c:strCache>
                <c:ptCount val="1"/>
                <c:pt idx="0">
                  <c:v>Improved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73.9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ABB-4745-890C-EA0B46F1AE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Sheet1!$B$152:$B$154</c:f>
              <c:strCache>
                <c:ptCount val="3"/>
                <c:pt idx="0">
                  <c:v>Lone MAFLD</c:v>
                </c:pt>
                <c:pt idx="1">
                  <c:v>T2D</c:v>
                </c:pt>
                <c:pt idx="2">
                  <c:v>Hyperlipidemia</c:v>
                </c:pt>
              </c:strCache>
            </c:strRef>
          </c:cat>
          <c:val>
            <c:numRef>
              <c:f>Sheet1!$C$152:$C$154</c:f>
              <c:numCache>
                <c:formatCode>General</c:formatCode>
                <c:ptCount val="3"/>
                <c:pt idx="0">
                  <c:v>85.8</c:v>
                </c:pt>
                <c:pt idx="1">
                  <c:v>72.900000000000006</c:v>
                </c:pt>
                <c:pt idx="2">
                  <c:v>79.8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3C-45C9-9245-5350F9CAC9CB}"/>
            </c:ext>
          </c:extLst>
        </c:ser>
        <c:ser>
          <c:idx val="1"/>
          <c:order val="1"/>
          <c:tx>
            <c:strRef>
              <c:f>Sheet1!$D$151</c:f>
              <c:strCache>
                <c:ptCount val="1"/>
                <c:pt idx="0">
                  <c:v>Resolved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Sheet1!$B$152:$B$154</c:f>
              <c:strCache>
                <c:ptCount val="3"/>
                <c:pt idx="0">
                  <c:v>Lone MAFLD</c:v>
                </c:pt>
                <c:pt idx="1">
                  <c:v>T2D</c:v>
                </c:pt>
                <c:pt idx="2">
                  <c:v>Hyperlipidemia</c:v>
                </c:pt>
              </c:strCache>
            </c:strRef>
          </c:cat>
          <c:val>
            <c:numRef>
              <c:f>Sheet1!$D$152:$D$154</c:f>
              <c:numCache>
                <c:formatCode>General</c:formatCode>
                <c:ptCount val="3"/>
                <c:pt idx="0">
                  <c:v>14.2</c:v>
                </c:pt>
                <c:pt idx="1">
                  <c:v>26.1</c:v>
                </c:pt>
                <c:pt idx="2">
                  <c:v>20.2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3C-45C9-9245-5350F9CAC9C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48598767"/>
        <c:axId val="2130799535"/>
      </c:barChart>
      <c:catAx>
        <c:axId val="44859876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/>
                  <a:t>Treatment groups</a:t>
                </a:r>
              </a:p>
            </c:rich>
          </c:tx>
          <c:layout>
            <c:manualLayout>
              <c:xMode val="edge"/>
              <c:yMode val="edge"/>
              <c:x val="0.42619616112925446"/>
              <c:y val="0.753766103559434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0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0799535"/>
        <c:crosses val="autoZero"/>
        <c:auto val="1"/>
        <c:lblAlgn val="ctr"/>
        <c:lblOffset val="100"/>
        <c:noMultiLvlLbl val="0"/>
      </c:catAx>
      <c:valAx>
        <c:axId val="2130799535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% of patients</a:t>
                </a:r>
              </a:p>
            </c:rich>
          </c:tx>
          <c:layout>
            <c:manualLayout>
              <c:xMode val="edge"/>
              <c:yMode val="edge"/>
              <c:x val="2.8595479469635879E-2"/>
              <c:y val="0.240614852269656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598767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286510942997853"/>
          <c:y val="0.8374756024257165"/>
          <c:w val="0.36865112541326245"/>
          <c:h val="7.30390163385402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sz="800" b="1" dirty="0"/>
              <a:t>Echography change</a:t>
            </a:r>
          </a:p>
        </c:rich>
      </c:tx>
      <c:layout>
        <c:manualLayout>
          <c:xMode val="edge"/>
          <c:yMode val="edge"/>
          <c:x val="0.38528114438529854"/>
          <c:y val="7.88734993025949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958604424804664"/>
          <c:y val="0.19904829567378637"/>
          <c:w val="0.77547820229966835"/>
          <c:h val="0.4585836967080889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Sheet1!$C$151</c:f>
              <c:strCache>
                <c:ptCount val="1"/>
                <c:pt idx="0">
                  <c:v>Improved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Sheet1!$B$152:$B$154</c:f>
              <c:strCache>
                <c:ptCount val="3"/>
                <c:pt idx="0">
                  <c:v>Lone MAFLD</c:v>
                </c:pt>
                <c:pt idx="1">
                  <c:v>T2D</c:v>
                </c:pt>
                <c:pt idx="2">
                  <c:v>Hyperlipidemia</c:v>
                </c:pt>
              </c:strCache>
            </c:strRef>
          </c:cat>
          <c:val>
            <c:numRef>
              <c:f>Sheet1!$C$152:$C$154</c:f>
              <c:numCache>
                <c:formatCode>General</c:formatCode>
                <c:ptCount val="3"/>
                <c:pt idx="0">
                  <c:v>70.8</c:v>
                </c:pt>
                <c:pt idx="1">
                  <c:v>76.599999999999994</c:v>
                </c:pt>
                <c:pt idx="2">
                  <c:v>79.8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21-4AAA-8D3D-7D4EE8ADE77D}"/>
            </c:ext>
          </c:extLst>
        </c:ser>
        <c:ser>
          <c:idx val="1"/>
          <c:order val="1"/>
          <c:tx>
            <c:strRef>
              <c:f>Sheet1!$D$151</c:f>
              <c:strCache>
                <c:ptCount val="1"/>
                <c:pt idx="0">
                  <c:v>Resolved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29.2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EE72-4E94-95F3-503CF0B662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Sheet1!$B$152:$B$154</c:f>
              <c:strCache>
                <c:ptCount val="3"/>
                <c:pt idx="0">
                  <c:v>Lone MAFLD</c:v>
                </c:pt>
                <c:pt idx="1">
                  <c:v>T2D</c:v>
                </c:pt>
                <c:pt idx="2">
                  <c:v>Hyperlipidemia</c:v>
                </c:pt>
              </c:strCache>
            </c:strRef>
          </c:cat>
          <c:val>
            <c:numRef>
              <c:f>Sheet1!$D$152:$D$154</c:f>
              <c:numCache>
                <c:formatCode>General</c:formatCode>
                <c:ptCount val="3"/>
                <c:pt idx="0">
                  <c:v>29.8</c:v>
                </c:pt>
                <c:pt idx="1">
                  <c:v>23.4</c:v>
                </c:pt>
                <c:pt idx="2">
                  <c:v>20.2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21-4AAA-8D3D-7D4EE8ADE77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48598767"/>
        <c:axId val="2130799535"/>
      </c:barChart>
      <c:catAx>
        <c:axId val="44859876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/>
                  <a:t>Treatment groups</a:t>
                </a:r>
              </a:p>
            </c:rich>
          </c:tx>
          <c:layout>
            <c:manualLayout>
              <c:xMode val="edge"/>
              <c:yMode val="edge"/>
              <c:x val="0.42619616112925446"/>
              <c:y val="0.753766103559434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0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0799535"/>
        <c:crosses val="autoZero"/>
        <c:auto val="1"/>
        <c:lblAlgn val="ctr"/>
        <c:lblOffset val="100"/>
        <c:noMultiLvlLbl val="0"/>
      </c:catAx>
      <c:valAx>
        <c:axId val="2130799535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% of patients</a:t>
                </a:r>
              </a:p>
            </c:rich>
          </c:tx>
          <c:layout>
            <c:manualLayout>
              <c:xMode val="edge"/>
              <c:yMode val="edge"/>
              <c:x val="2.8595479469635879E-2"/>
              <c:y val="0.247885722529850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598767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878004093431627"/>
          <c:y val="0.8374756024257165"/>
          <c:w val="0.36865112541326245"/>
          <c:h val="7.30390163385402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800" b="1"/>
              <a:t>Hyperlipidemia</a:t>
            </a:r>
          </a:p>
        </c:rich>
      </c:tx>
      <c:layout>
        <c:manualLayout>
          <c:xMode val="edge"/>
          <c:yMode val="edge"/>
          <c:x val="0.26203205293137166"/>
          <c:y val="0.143907004830917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5786145913043294"/>
          <c:y val="0.29826805555555558"/>
          <c:w val="0.3912178085782041"/>
          <c:h val="0.51622222222222225"/>
        </c:manualLayout>
      </c:layout>
      <c:doughnutChart>
        <c:varyColors val="1"/>
        <c:ser>
          <c:idx val="0"/>
          <c:order val="0"/>
          <c:spPr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313-43A3-B92E-0E9E219F2BA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313-43A3-B92E-0E9E219F2BA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Sheet1!$B$124:$B$125</c:f>
              <c:strCache>
                <c:ptCount val="2"/>
                <c:pt idx="0">
                  <c:v>Before treatment</c:v>
                </c:pt>
                <c:pt idx="1">
                  <c:v>After treatment</c:v>
                </c:pt>
              </c:strCache>
            </c:strRef>
          </c:cat>
          <c:val>
            <c:numRef>
              <c:f>Sheet1!$C$124:$C$125</c:f>
              <c:numCache>
                <c:formatCode>General</c:formatCode>
                <c:ptCount val="2"/>
                <c:pt idx="0">
                  <c:v>91</c:v>
                </c:pt>
                <c:pt idx="1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313-43A3-B92E-0E9E219F2BA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87384256048841"/>
          <c:y val="9.8213637431855155E-2"/>
          <c:w val="0.78400650159943996"/>
          <c:h val="0.383113526973735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Sheet1!$B$15</c:f>
              <c:strCache>
                <c:ptCount val="1"/>
                <c:pt idx="0">
                  <c:v>Baseline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1B6-4095-BA71-B6F82516866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1B6-4095-BA71-B6F82516866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1B6-4095-BA71-B6F825168668}"/>
              </c:ext>
            </c:extLst>
          </c:dPt>
          <c:dLbls>
            <c:delete val="1"/>
          </c:dLbls>
          <c:cat>
            <c:strRef>
              <c:f>Sheet1!$A$16:$A$18</c:f>
              <c:strCache>
                <c:ptCount val="3"/>
                <c:pt idx="0">
                  <c:v>ALT</c:v>
                </c:pt>
                <c:pt idx="1">
                  <c:v>AST</c:v>
                </c:pt>
                <c:pt idx="2">
                  <c:v>GGT</c:v>
                </c:pt>
              </c:strCache>
            </c:strRef>
          </c:cat>
          <c:val>
            <c:numRef>
              <c:f>Sheet1!$B$16:$B$18</c:f>
              <c:numCache>
                <c:formatCode>General</c:formatCode>
                <c:ptCount val="3"/>
                <c:pt idx="0">
                  <c:v>36.200000000000003</c:v>
                </c:pt>
                <c:pt idx="1">
                  <c:v>52.3</c:v>
                </c:pt>
                <c:pt idx="2">
                  <c:v>39.799999999999997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B6-4095-BA71-B6F825168668}"/>
            </c:ext>
          </c:extLst>
        </c:ser>
        <c:ser>
          <c:idx val="1"/>
          <c:order val="1"/>
          <c:tx>
            <c:strRef>
              <c:f>Sheet1!$C$15</c:f>
              <c:strCache>
                <c:ptCount val="1"/>
                <c:pt idx="0">
                  <c:v>3 months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21B6-4095-BA71-B6F82516866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21B6-4095-BA71-B6F82516866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21B6-4095-BA71-B6F825168668}"/>
              </c:ext>
            </c:extLst>
          </c:dPt>
          <c:dLbls>
            <c:delete val="1"/>
          </c:dLbls>
          <c:cat>
            <c:strRef>
              <c:f>Sheet1!$A$16:$A$18</c:f>
              <c:strCache>
                <c:ptCount val="3"/>
                <c:pt idx="0">
                  <c:v>ALT</c:v>
                </c:pt>
                <c:pt idx="1">
                  <c:v>AST</c:v>
                </c:pt>
                <c:pt idx="2">
                  <c:v>GGT</c:v>
                </c:pt>
              </c:strCache>
            </c:strRef>
          </c:cat>
          <c:val>
            <c:numRef>
              <c:f>Sheet1!$C$16:$C$18</c:f>
              <c:numCache>
                <c:formatCode>General</c:formatCode>
                <c:ptCount val="3"/>
                <c:pt idx="0">
                  <c:v>52.9</c:v>
                </c:pt>
                <c:pt idx="1">
                  <c:v>70.7</c:v>
                </c:pt>
                <c:pt idx="2">
                  <c:v>52.5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21B6-4095-BA71-B6F825168668}"/>
            </c:ext>
          </c:extLst>
        </c:ser>
        <c:ser>
          <c:idx val="2"/>
          <c:order val="2"/>
          <c:tx>
            <c:strRef>
              <c:f>Sheet1!$D$15</c:f>
              <c:strCache>
                <c:ptCount val="1"/>
                <c:pt idx="0">
                  <c:v>6 months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21B6-4095-BA71-B6F82516866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21B6-4095-BA71-B6F82516866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21B6-4095-BA71-B6F825168668}"/>
              </c:ext>
            </c:extLst>
          </c:dPt>
          <c:dLbls>
            <c:delete val="1"/>
          </c:dLbls>
          <c:cat>
            <c:strRef>
              <c:f>Sheet1!$A$16:$A$18</c:f>
              <c:strCache>
                <c:ptCount val="3"/>
                <c:pt idx="0">
                  <c:v>ALT</c:v>
                </c:pt>
                <c:pt idx="1">
                  <c:v>AST</c:v>
                </c:pt>
                <c:pt idx="2">
                  <c:v>GGT</c:v>
                </c:pt>
              </c:strCache>
            </c:strRef>
          </c:cat>
          <c:val>
            <c:numRef>
              <c:f>Sheet1!$D$16:$D$18</c:f>
              <c:numCache>
                <c:formatCode>General</c:formatCode>
                <c:ptCount val="3"/>
                <c:pt idx="0">
                  <c:v>75.8</c:v>
                </c:pt>
                <c:pt idx="1">
                  <c:v>89.2</c:v>
                </c:pt>
                <c:pt idx="2">
                  <c:v>62.5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21B6-4095-BA71-B6F82516866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95689360"/>
        <c:axId val="1785337456"/>
      </c:barChart>
      <c:catAx>
        <c:axId val="17956893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Liver enzymes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5337456"/>
        <c:crosses val="autoZero"/>
        <c:auto val="1"/>
        <c:lblAlgn val="ctr"/>
        <c:lblOffset val="100"/>
        <c:noMultiLvlLbl val="0"/>
      </c:catAx>
      <c:valAx>
        <c:axId val="17853374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Proportion of</a:t>
                </a:r>
                <a:br>
                  <a:rPr lang="en-US" b="1"/>
                </a:br>
                <a:r>
                  <a:rPr lang="en-US" b="1"/>
                  <a:t>patients (%)</a:t>
                </a:r>
              </a:p>
            </c:rich>
          </c:tx>
          <c:layout>
            <c:manualLayout>
              <c:xMode val="edge"/>
              <c:yMode val="edge"/>
              <c:x val="4.7875090770853473E-2"/>
              <c:y val="0.114582577003831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5689360"/>
        <c:crosses val="autoZero"/>
        <c:crossBetween val="between"/>
        <c:majorUnit val="20"/>
      </c:valAx>
      <c:dTable>
        <c:showHorzBorder val="1"/>
        <c:showVertBorder val="1"/>
        <c:showOutline val="1"/>
        <c:showKeys val="1"/>
        <c:spPr>
          <a:noFill/>
          <a:ln w="6350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200047462813882"/>
          <c:y val="0.82742927307730474"/>
          <c:w val="0.49019461413230175"/>
          <c:h val="8.52697158721572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3C5A8E8-CFFD-8244-99C5-C59695B7B5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2097A3-5546-824A-82FF-3390AD25D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5986D-8BE5-CF41-BDD9-ABAFDA2F44C7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FF6B0C-B1BA-F042-9223-AFA5A1E54C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5FA54A-F961-0E49-BD8F-3E49E88675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FDA78-543E-4D49-948C-0112778612F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8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6454-8C49-4AFA-8B67-E69B53E09A31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6107-2EC1-4836-BBE2-B29C7F5CEAC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8353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289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896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04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tx1"/>
                </a:solidFill>
              </a:rPr>
              <a:t>Figure 1: Compared with baseline, mean ALT levels decreased by 20.0U/L, mean AST by 16.5U/L, and mean GGT by 15.9U/L at 24 weeks of the study. </a:t>
            </a:r>
            <a:endParaRPr lang="en-GB" sz="1200">
              <a:solidFill>
                <a:schemeClr val="tx1"/>
              </a:solidFill>
            </a:endParaRP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427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7435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0545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4189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0343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5270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007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84992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9366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96532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Types of DILI</a:t>
            </a:r>
          </a:p>
          <a:p>
            <a:endParaRPr lang="en-US" dirty="0"/>
          </a:p>
          <a:p>
            <a:pPr lvl="0"/>
            <a:r>
              <a:rPr lang="en-US" sz="1200" b="1" dirty="0">
                <a:solidFill>
                  <a:schemeClr val="tx1"/>
                </a:solidFill>
              </a:rPr>
              <a:t>Intrinsic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Direct hepatotoxic effect in individuals with exposure exceeding critical dose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Common predictable, dose dependent and reproducible experimentally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Short and consistent latency period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Distinctive liver pathology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Higher incidence</a:t>
            </a:r>
          </a:p>
          <a:p>
            <a:pPr lvl="0"/>
            <a:endParaRPr lang="en-US" sz="1200" dirty="0">
              <a:solidFill>
                <a:schemeClr val="tx1"/>
              </a:solidFill>
            </a:endParaRPr>
          </a:p>
          <a:p>
            <a:pPr lvl="0"/>
            <a:r>
              <a:rPr lang="en-US" sz="1200" b="1" dirty="0">
                <a:solidFill>
                  <a:schemeClr val="tx1"/>
                </a:solidFill>
              </a:rPr>
              <a:t>Idiosyncratic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Affects only susceptible individuals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May be caused by agents without hepatotoxicity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Unpredictable, dose independent, and not reproducible experimentally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Long and variable latency period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Variable liver pathology and clinical expression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Lower incidence </a:t>
            </a:r>
          </a:p>
          <a:p>
            <a:pPr lvl="0"/>
            <a:endParaRPr lang="en-US" sz="1200" dirty="0">
              <a:solidFill>
                <a:schemeClr val="tx1"/>
              </a:solidFill>
            </a:endParaRPr>
          </a:p>
          <a:p>
            <a:pPr lvl="0"/>
            <a:r>
              <a:rPr lang="en-US" sz="1200" b="1" dirty="0">
                <a:solidFill>
                  <a:schemeClr val="tx1"/>
                </a:solidFill>
              </a:rPr>
              <a:t>Indirect</a:t>
            </a:r>
          </a:p>
          <a:p>
            <a:pPr lvl="0"/>
            <a:r>
              <a:rPr lang="en-US" sz="1200" b="0" dirty="0">
                <a:solidFill>
                  <a:schemeClr val="tx1"/>
                </a:solidFill>
              </a:rPr>
              <a:t>Exposure of one week to few months</a:t>
            </a:r>
          </a:p>
          <a:p>
            <a:pPr lvl="0"/>
            <a:r>
              <a:rPr lang="en-US" sz="1200" b="0" dirty="0">
                <a:solidFill>
                  <a:schemeClr val="tx1"/>
                </a:solidFill>
              </a:rPr>
              <a:t>Caused by the action of the drug, neither toxic nor idiosyncratic</a:t>
            </a:r>
          </a:p>
          <a:p>
            <a:pPr lvl="0"/>
            <a:r>
              <a:rPr lang="en-US" sz="1200" b="0" dirty="0">
                <a:solidFill>
                  <a:schemeClr val="tx1"/>
                </a:solidFill>
              </a:rPr>
              <a:t>Leads to exacerbation of existing liver disease or to a Novo liver disease</a:t>
            </a:r>
          </a:p>
          <a:p>
            <a:pPr lvl="0"/>
            <a:r>
              <a:rPr lang="en-US" sz="1200" b="0" dirty="0">
                <a:solidFill>
                  <a:schemeClr val="tx1"/>
                </a:solidFill>
              </a:rPr>
              <a:t>Immune mediated</a:t>
            </a:r>
          </a:p>
          <a:p>
            <a:pPr lvl="0"/>
            <a:r>
              <a:rPr lang="en-US" sz="1200" b="0" dirty="0">
                <a:solidFill>
                  <a:schemeClr val="tx1"/>
                </a:solidFill>
              </a:rPr>
              <a:t>Obesity, triglycerides and insulin sensitivity are risk factors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5773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74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32318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5481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378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353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671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731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514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8263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4748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872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0366835-777C-511E-AE03-D0BFC18D66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56" y="1735004"/>
            <a:ext cx="3628487" cy="1673492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0F34040-D851-8E27-074B-8DD1F083D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8438A0-0CC6-D549-0459-D85D42736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752F5A5E-FAC5-484B-A393-B3A5D5DB4B1F}" type="datetime1">
              <a:rPr lang="en-US" smtClean="0"/>
              <a:t>11/4/2024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6038350-52BE-4F4A-04D6-F900959E39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86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2104F18-8942-EF61-A774-EA3318D659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14" name="Text placeholder 0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AF908300-5F94-9BC8-783C-628E8CD38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DEE5B79A-AE86-6C4A-369C-62667DFC0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8E9B28EB-F29D-4637-896D-8F88232D3C70}" type="datetime1">
              <a:rPr lang="en-US" smtClean="0"/>
              <a:t>11/4/2024</a:t>
            </a:fld>
            <a:endParaRPr lang="en-US"/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ABC6F999-1DDA-7858-DEAB-6DCDC2624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040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>
            <a:extLst>
              <a:ext uri="{FF2B5EF4-FFF2-40B4-BE49-F238E27FC236}">
                <a16:creationId xmlns:a16="http://schemas.microsoft.com/office/drawing/2014/main" id="{BBD6E338-9F72-6218-6872-2BB464174E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5" name="Logo">
            <a:extLst>
              <a:ext uri="{FF2B5EF4-FFF2-40B4-BE49-F238E27FC236}">
                <a16:creationId xmlns:a16="http://schemas.microsoft.com/office/drawing/2014/main" id="{97899234-8C0A-45D6-866A-B4761ECE529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30" name="Forme libre : forme 9">
              <a:extLst>
                <a:ext uri="{FF2B5EF4-FFF2-40B4-BE49-F238E27FC236}">
                  <a16:creationId xmlns:a16="http://schemas.microsoft.com/office/drawing/2014/main" id="{C67ECF22-6217-458A-858C-24E3128A935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orme libre : forme 10">
              <a:extLst>
                <a:ext uri="{FF2B5EF4-FFF2-40B4-BE49-F238E27FC236}">
                  <a16:creationId xmlns:a16="http://schemas.microsoft.com/office/drawing/2014/main" id="{6297ECCB-4021-462B-9058-6BB3DB8689E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32" name="Forme libre : forme 11">
              <a:extLst>
                <a:ext uri="{FF2B5EF4-FFF2-40B4-BE49-F238E27FC236}">
                  <a16:creationId xmlns:a16="http://schemas.microsoft.com/office/drawing/2014/main" id="{BC37E971-C0A4-4F41-A0F5-C70B56A46C81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ADBFB92-0752-F65E-53E3-34B3DC8F0C7D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4176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2B3ADAA-8887-47A3-825F-06C174246084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08911E-434A-5DB6-6A94-3A9EF8B89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26E462-807E-29BA-FB69-040C1A5A7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0AAF7E7-E836-DE96-8CC7-F78D02A7358F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FD4B5C1F-8BF7-4616-EF00-8A5E2F9E7A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57CE17-2737-D916-02FE-A4D5C1AC5BFB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3007510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 (White logo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5">
            <a:extLst>
              <a:ext uri="{FF2B5EF4-FFF2-40B4-BE49-F238E27FC236}">
                <a16:creationId xmlns:a16="http://schemas.microsoft.com/office/drawing/2014/main" id="{D0DC34D5-0208-3DCE-0EFF-6A5F3F4ABD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0" name="Logo">
            <a:extLst>
              <a:ext uri="{FF2B5EF4-FFF2-40B4-BE49-F238E27FC236}">
                <a16:creationId xmlns:a16="http://schemas.microsoft.com/office/drawing/2014/main" id="{41A6B5B5-03B8-49D6-8E7D-7234849CFE6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1" name="Forme libre : forme 9">
              <a:extLst>
                <a:ext uri="{FF2B5EF4-FFF2-40B4-BE49-F238E27FC236}">
                  <a16:creationId xmlns:a16="http://schemas.microsoft.com/office/drawing/2014/main" id="{894C3BCE-0F75-41F2-8D95-D17AC0094E07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orme libre : forme 10">
              <a:extLst>
                <a:ext uri="{FF2B5EF4-FFF2-40B4-BE49-F238E27FC236}">
                  <a16:creationId xmlns:a16="http://schemas.microsoft.com/office/drawing/2014/main" id="{3504E00F-BFEB-45F7-8ABF-8EDFD10A356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3" name="Forme libre : forme 11">
              <a:extLst>
                <a:ext uri="{FF2B5EF4-FFF2-40B4-BE49-F238E27FC236}">
                  <a16:creationId xmlns:a16="http://schemas.microsoft.com/office/drawing/2014/main" id="{62970186-18A1-474A-9D38-2066088D8A0F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69AFEF24-0BEA-D02D-E4D2-4D8AFC110057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721FE872-7054-4639-AE4A-684E1A2B03D8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159F82-FEBF-CB33-CF42-9624663A4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1B99759-A147-3B99-D3B6-8D5E8AE7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389754A-175B-F9CE-4CF6-4CF342BEE761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725E406-961F-80EA-68CE-96479EFA28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8D23CA-59B5-E03B-B414-042BC5991873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2771227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next t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>
            <a:extLst>
              <a:ext uri="{FF2B5EF4-FFF2-40B4-BE49-F238E27FC236}">
                <a16:creationId xmlns:a16="http://schemas.microsoft.com/office/drawing/2014/main" id="{D7BE9D92-8630-F8EE-F0F9-5B5BD22FE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4951" y="1917962"/>
            <a:ext cx="3077548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GB">
                <a:solidFill>
                  <a:schemeClr val="tx1"/>
                </a:solidFill>
              </a:defRPr>
            </a:lvl1pPr>
          </a:lstStyle>
          <a:p>
            <a:pPr marL="0" lvl="0" indent="0" algn="ctr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F5BFE2C-3893-4574-8E43-0A0678870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404951" y="2617811"/>
            <a:ext cx="3077548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5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5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E331AD24-1AAB-440A-917D-3BB2B9658DC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404951" y="3085124"/>
            <a:ext cx="3077548" cy="248433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l">
              <a:lnSpc>
                <a:spcPct val="100000"/>
              </a:lnSpc>
              <a:buFont typeface="Arial" panose="020B0604020202020204" pitchFamily="34" charset="0"/>
              <a:buNone/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5C5F3432-6FAD-4E94-8F10-E3A9F64580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4572000" cy="5143500"/>
          </a:xfrm>
          <a:custGeom>
            <a:avLst/>
            <a:gdLst>
              <a:gd name="connsiteX0" fmla="*/ 351364 w 4572000"/>
              <a:gd name="connsiteY0" fmla="*/ 4913481 h 5143500"/>
              <a:gd name="connsiteX1" fmla="*/ 331614 w 4572000"/>
              <a:gd name="connsiteY1" fmla="*/ 4933530 h 5143500"/>
              <a:gd name="connsiteX2" fmla="*/ 352238 w 4572000"/>
              <a:gd name="connsiteY2" fmla="*/ 4953582 h 5143500"/>
              <a:gd name="connsiteX3" fmla="*/ 371988 w 4572000"/>
              <a:gd name="connsiteY3" fmla="*/ 4933533 h 5143500"/>
              <a:gd name="connsiteX4" fmla="*/ 351364 w 4572000"/>
              <a:gd name="connsiteY4" fmla="*/ 4913481 h 5143500"/>
              <a:gd name="connsiteX5" fmla="*/ 892594 w 4572000"/>
              <a:gd name="connsiteY5" fmla="*/ 4837587 h 5143500"/>
              <a:gd name="connsiteX6" fmla="*/ 917847 w 4572000"/>
              <a:gd name="connsiteY6" fmla="*/ 4847631 h 5143500"/>
              <a:gd name="connsiteX7" fmla="*/ 927649 w 4572000"/>
              <a:gd name="connsiteY7" fmla="*/ 4877990 h 5143500"/>
              <a:gd name="connsiteX8" fmla="*/ 918101 w 4572000"/>
              <a:gd name="connsiteY8" fmla="*/ 4908353 h 5143500"/>
              <a:gd name="connsiteX9" fmla="*/ 894867 w 4572000"/>
              <a:gd name="connsiteY9" fmla="*/ 4918277 h 5143500"/>
              <a:gd name="connsiteX10" fmla="*/ 868934 w 4572000"/>
              <a:gd name="connsiteY10" fmla="*/ 4908080 h 5143500"/>
              <a:gd name="connsiteX11" fmla="*/ 859063 w 4572000"/>
              <a:gd name="connsiteY11" fmla="*/ 4877877 h 5143500"/>
              <a:gd name="connsiteX12" fmla="*/ 868679 w 4572000"/>
              <a:gd name="connsiteY12" fmla="*/ 4847677 h 5143500"/>
              <a:gd name="connsiteX13" fmla="*/ 559058 w 4572000"/>
              <a:gd name="connsiteY13" fmla="*/ 4837499 h 5143500"/>
              <a:gd name="connsiteX14" fmla="*/ 578337 w 4572000"/>
              <a:gd name="connsiteY14" fmla="*/ 4840021 h 5143500"/>
              <a:gd name="connsiteX15" fmla="*/ 585644 w 4572000"/>
              <a:gd name="connsiteY15" fmla="*/ 4847817 h 5143500"/>
              <a:gd name="connsiteX16" fmla="*/ 585644 w 4572000"/>
              <a:gd name="connsiteY16" fmla="*/ 4907937 h 5143500"/>
              <a:gd name="connsiteX17" fmla="*/ 578337 w 4572000"/>
              <a:gd name="connsiteY17" fmla="*/ 4915741 h 5143500"/>
              <a:gd name="connsiteX18" fmla="*/ 558606 w 4572000"/>
              <a:gd name="connsiteY18" fmla="*/ 4918322 h 5143500"/>
              <a:gd name="connsiteX19" fmla="*/ 534560 w 4572000"/>
              <a:gd name="connsiteY19" fmla="*/ 4909442 h 5143500"/>
              <a:gd name="connsiteX20" fmla="*/ 523520 w 4572000"/>
              <a:gd name="connsiteY20" fmla="*/ 4877990 h 5143500"/>
              <a:gd name="connsiteX21" fmla="*/ 534560 w 4572000"/>
              <a:gd name="connsiteY21" fmla="*/ 4846542 h 5143500"/>
              <a:gd name="connsiteX22" fmla="*/ 1101681 w 4572000"/>
              <a:gd name="connsiteY22" fmla="*/ 4805359 h 5143500"/>
              <a:gd name="connsiteX23" fmla="*/ 1095865 w 4572000"/>
              <a:gd name="connsiteY23" fmla="*/ 4811167 h 5143500"/>
              <a:gd name="connsiteX24" fmla="*/ 1095865 w 4572000"/>
              <a:gd name="connsiteY24" fmla="*/ 4944812 h 5143500"/>
              <a:gd name="connsiteX25" fmla="*/ 1101681 w 4572000"/>
              <a:gd name="connsiteY25" fmla="*/ 4950628 h 5143500"/>
              <a:gd name="connsiteX26" fmla="*/ 1127824 w 4572000"/>
              <a:gd name="connsiteY26" fmla="*/ 4950628 h 5143500"/>
              <a:gd name="connsiteX27" fmla="*/ 1128318 w 4572000"/>
              <a:gd name="connsiteY27" fmla="*/ 4950134 h 5143500"/>
              <a:gd name="connsiteX28" fmla="*/ 1130432 w 4572000"/>
              <a:gd name="connsiteY28" fmla="*/ 4950134 h 5143500"/>
              <a:gd name="connsiteX29" fmla="*/ 1136286 w 4572000"/>
              <a:gd name="connsiteY29" fmla="*/ 4944348 h 5143500"/>
              <a:gd name="connsiteX30" fmla="*/ 1136286 w 4572000"/>
              <a:gd name="connsiteY30" fmla="*/ 4811405 h 5143500"/>
              <a:gd name="connsiteX31" fmla="*/ 1130432 w 4572000"/>
              <a:gd name="connsiteY31" fmla="*/ 4805627 h 5143500"/>
              <a:gd name="connsiteX32" fmla="*/ 1128093 w 4572000"/>
              <a:gd name="connsiteY32" fmla="*/ 4805627 h 5143500"/>
              <a:gd name="connsiteX33" fmla="*/ 1127824 w 4572000"/>
              <a:gd name="connsiteY33" fmla="*/ 4805359 h 5143500"/>
              <a:gd name="connsiteX34" fmla="*/ 891921 w 4572000"/>
              <a:gd name="connsiteY34" fmla="*/ 4802455 h 5143500"/>
              <a:gd name="connsiteX35" fmla="*/ 819860 w 4572000"/>
              <a:gd name="connsiteY35" fmla="*/ 4877990 h 5143500"/>
              <a:gd name="connsiteX36" fmla="*/ 893950 w 4572000"/>
              <a:gd name="connsiteY36" fmla="*/ 4953533 h 5143500"/>
              <a:gd name="connsiteX37" fmla="*/ 923594 w 4572000"/>
              <a:gd name="connsiteY37" fmla="*/ 4947899 h 5143500"/>
              <a:gd name="connsiteX38" fmla="*/ 924072 w 4572000"/>
              <a:gd name="connsiteY38" fmla="*/ 4947569 h 5143500"/>
              <a:gd name="connsiteX39" fmla="*/ 924870 w 4572000"/>
              <a:gd name="connsiteY39" fmla="*/ 4947419 h 5143500"/>
              <a:gd name="connsiteX40" fmla="*/ 967554 w 4572000"/>
              <a:gd name="connsiteY40" fmla="*/ 4877877 h 5143500"/>
              <a:gd name="connsiteX41" fmla="*/ 924009 w 4572000"/>
              <a:gd name="connsiteY41" fmla="*/ 4808342 h 5143500"/>
              <a:gd name="connsiteX42" fmla="*/ 922788 w 4572000"/>
              <a:gd name="connsiteY42" fmla="*/ 4808122 h 5143500"/>
              <a:gd name="connsiteX43" fmla="*/ 922738 w 4572000"/>
              <a:gd name="connsiteY43" fmla="*/ 4808088 h 5143500"/>
              <a:gd name="connsiteX44" fmla="*/ 891921 w 4572000"/>
              <a:gd name="connsiteY44" fmla="*/ 4802455 h 5143500"/>
              <a:gd name="connsiteX45" fmla="*/ 725444 w 4572000"/>
              <a:gd name="connsiteY45" fmla="*/ 4802455 h 5143500"/>
              <a:gd name="connsiteX46" fmla="*/ 667046 w 4572000"/>
              <a:gd name="connsiteY46" fmla="*/ 4812907 h 5143500"/>
              <a:gd name="connsiteX47" fmla="*/ 666934 w 4572000"/>
              <a:gd name="connsiteY47" fmla="*/ 4813086 h 5143500"/>
              <a:gd name="connsiteX48" fmla="*/ 666651 w 4572000"/>
              <a:gd name="connsiteY48" fmla="*/ 4813136 h 5143500"/>
              <a:gd name="connsiteX49" fmla="*/ 659335 w 4572000"/>
              <a:gd name="connsiteY49" fmla="*/ 4824699 h 5143500"/>
              <a:gd name="connsiteX50" fmla="*/ 659335 w 4572000"/>
              <a:gd name="connsiteY50" fmla="*/ 4944348 h 5143500"/>
              <a:gd name="connsiteX51" fmla="*/ 659778 w 4572000"/>
              <a:gd name="connsiteY51" fmla="*/ 4944785 h 5143500"/>
              <a:gd name="connsiteX52" fmla="*/ 659778 w 4572000"/>
              <a:gd name="connsiteY52" fmla="*/ 4944812 h 5143500"/>
              <a:gd name="connsiteX53" fmla="*/ 665594 w 4572000"/>
              <a:gd name="connsiteY53" fmla="*/ 4950628 h 5143500"/>
              <a:gd name="connsiteX54" fmla="*/ 691737 w 4572000"/>
              <a:gd name="connsiteY54" fmla="*/ 4950628 h 5143500"/>
              <a:gd name="connsiteX55" fmla="*/ 697553 w 4572000"/>
              <a:gd name="connsiteY55" fmla="*/ 4944812 h 5143500"/>
              <a:gd name="connsiteX56" fmla="*/ 697553 w 4572000"/>
              <a:gd name="connsiteY56" fmla="*/ 4847194 h 5143500"/>
              <a:gd name="connsiteX57" fmla="*/ 704449 w 4572000"/>
              <a:gd name="connsiteY57" fmla="*/ 4839717 h 5143500"/>
              <a:gd name="connsiteX58" fmla="*/ 726010 w 4572000"/>
              <a:gd name="connsiteY58" fmla="*/ 4837419 h 5143500"/>
              <a:gd name="connsiteX59" fmla="*/ 746014 w 4572000"/>
              <a:gd name="connsiteY59" fmla="*/ 4843168 h 5143500"/>
              <a:gd name="connsiteX60" fmla="*/ 754203 w 4572000"/>
              <a:gd name="connsiteY60" fmla="*/ 4862009 h 5143500"/>
              <a:gd name="connsiteX61" fmla="*/ 754203 w 4572000"/>
              <a:gd name="connsiteY61" fmla="*/ 4944812 h 5143500"/>
              <a:gd name="connsiteX62" fmla="*/ 760019 w 4572000"/>
              <a:gd name="connsiteY62" fmla="*/ 4950628 h 5143500"/>
              <a:gd name="connsiteX63" fmla="*/ 786161 w 4572000"/>
              <a:gd name="connsiteY63" fmla="*/ 4950628 h 5143500"/>
              <a:gd name="connsiteX64" fmla="*/ 791977 w 4572000"/>
              <a:gd name="connsiteY64" fmla="*/ 4944812 h 5143500"/>
              <a:gd name="connsiteX65" fmla="*/ 791977 w 4572000"/>
              <a:gd name="connsiteY65" fmla="*/ 4944762 h 5143500"/>
              <a:gd name="connsiteX66" fmla="*/ 792396 w 4572000"/>
              <a:gd name="connsiteY66" fmla="*/ 4944348 h 5143500"/>
              <a:gd name="connsiteX67" fmla="*/ 792396 w 4572000"/>
              <a:gd name="connsiteY67" fmla="*/ 4857065 h 5143500"/>
              <a:gd name="connsiteX68" fmla="*/ 775798 w 4572000"/>
              <a:gd name="connsiteY68" fmla="*/ 4816682 h 5143500"/>
              <a:gd name="connsiteX69" fmla="*/ 775550 w 4572000"/>
              <a:gd name="connsiteY69" fmla="*/ 4816558 h 5143500"/>
              <a:gd name="connsiteX70" fmla="*/ 775487 w 4572000"/>
              <a:gd name="connsiteY70" fmla="*/ 4816471 h 5143500"/>
              <a:gd name="connsiteX71" fmla="*/ 725444 w 4572000"/>
              <a:gd name="connsiteY71" fmla="*/ 4802455 h 5143500"/>
              <a:gd name="connsiteX72" fmla="*/ 559835 w 4572000"/>
              <a:gd name="connsiteY72" fmla="*/ 4802455 h 5143500"/>
              <a:gd name="connsiteX73" fmla="*/ 529663 w 4572000"/>
              <a:gd name="connsiteY73" fmla="*/ 4807762 h 5143500"/>
              <a:gd name="connsiteX74" fmla="*/ 529596 w 4572000"/>
              <a:gd name="connsiteY74" fmla="*/ 4807805 h 5143500"/>
              <a:gd name="connsiteX75" fmla="*/ 528373 w 4572000"/>
              <a:gd name="connsiteY75" fmla="*/ 4808018 h 5143500"/>
              <a:gd name="connsiteX76" fmla="*/ 483587 w 4572000"/>
              <a:gd name="connsiteY76" fmla="*/ 4877877 h 5143500"/>
              <a:gd name="connsiteX77" fmla="*/ 526397 w 4572000"/>
              <a:gd name="connsiteY77" fmla="*/ 4947825 h 5143500"/>
              <a:gd name="connsiteX78" fmla="*/ 527143 w 4572000"/>
              <a:gd name="connsiteY78" fmla="*/ 4947947 h 5143500"/>
              <a:gd name="connsiteX79" fmla="*/ 527701 w 4572000"/>
              <a:gd name="connsiteY79" fmla="*/ 4948307 h 5143500"/>
              <a:gd name="connsiteX80" fmla="*/ 559257 w 4572000"/>
              <a:gd name="connsiteY80" fmla="*/ 4953533 h 5143500"/>
              <a:gd name="connsiteX81" fmla="*/ 617069 w 4572000"/>
              <a:gd name="connsiteY81" fmla="*/ 4941908 h 5143500"/>
              <a:gd name="connsiteX82" fmla="*/ 624338 w 4572000"/>
              <a:gd name="connsiteY82" fmla="*/ 4930284 h 5143500"/>
              <a:gd name="connsiteX83" fmla="*/ 624338 w 4572000"/>
              <a:gd name="connsiteY83" fmla="*/ 4824821 h 5143500"/>
              <a:gd name="connsiteX84" fmla="*/ 617069 w 4572000"/>
              <a:gd name="connsiteY84" fmla="*/ 4813204 h 5143500"/>
              <a:gd name="connsiteX85" fmla="*/ 559835 w 4572000"/>
              <a:gd name="connsiteY85" fmla="*/ 4802455 h 5143500"/>
              <a:gd name="connsiteX86" fmla="*/ 398012 w 4572000"/>
              <a:gd name="connsiteY86" fmla="*/ 4801292 h 5143500"/>
              <a:gd name="connsiteX87" fmla="*/ 396528 w 4572000"/>
              <a:gd name="connsiteY87" fmla="*/ 4801750 h 5143500"/>
              <a:gd name="connsiteX88" fmla="*/ 395863 w 4572000"/>
              <a:gd name="connsiteY88" fmla="*/ 4801582 h 5143500"/>
              <a:gd name="connsiteX89" fmla="*/ 331528 w 4572000"/>
              <a:gd name="connsiteY89" fmla="*/ 4853603 h 5143500"/>
              <a:gd name="connsiteX90" fmla="*/ 425688 w 4572000"/>
              <a:gd name="connsiteY90" fmla="*/ 4933656 h 5143500"/>
              <a:gd name="connsiteX91" fmla="*/ 423937 w 4572000"/>
              <a:gd name="connsiteY91" fmla="*/ 4944348 h 5143500"/>
              <a:gd name="connsiteX92" fmla="*/ 423646 w 4572000"/>
              <a:gd name="connsiteY92" fmla="*/ 4946089 h 5143500"/>
              <a:gd name="connsiteX93" fmla="*/ 428030 w 4572000"/>
              <a:gd name="connsiteY93" fmla="*/ 4950134 h 5143500"/>
              <a:gd name="connsiteX94" fmla="*/ 429441 w 4572000"/>
              <a:gd name="connsiteY94" fmla="*/ 4950134 h 5143500"/>
              <a:gd name="connsiteX95" fmla="*/ 429970 w 4572000"/>
              <a:gd name="connsiteY95" fmla="*/ 4950628 h 5143500"/>
              <a:gd name="connsiteX96" fmla="*/ 456122 w 4572000"/>
              <a:gd name="connsiteY96" fmla="*/ 4950628 h 5143500"/>
              <a:gd name="connsiteX97" fmla="*/ 463669 w 4572000"/>
              <a:gd name="connsiteY97" fmla="*/ 4944812 h 5143500"/>
              <a:gd name="connsiteX98" fmla="*/ 465995 w 4572000"/>
              <a:gd name="connsiteY98" fmla="*/ 4928255 h 5143500"/>
              <a:gd name="connsiteX99" fmla="*/ 372446 w 4572000"/>
              <a:gd name="connsiteY99" fmla="*/ 4850972 h 5143500"/>
              <a:gd name="connsiteX100" fmla="*/ 378875 w 4572000"/>
              <a:gd name="connsiteY100" fmla="*/ 4840371 h 5143500"/>
              <a:gd name="connsiteX101" fmla="*/ 395405 w 4572000"/>
              <a:gd name="connsiteY101" fmla="*/ 4836760 h 5143500"/>
              <a:gd name="connsiteX102" fmla="*/ 438849 w 4572000"/>
              <a:gd name="connsiteY102" fmla="*/ 4849557 h 5143500"/>
              <a:gd name="connsiteX103" fmla="*/ 443233 w 4572000"/>
              <a:gd name="connsiteY103" fmla="*/ 4850714 h 5143500"/>
              <a:gd name="connsiteX104" fmla="*/ 443816 w 4572000"/>
              <a:gd name="connsiteY104" fmla="*/ 4850348 h 5143500"/>
              <a:gd name="connsiteX105" fmla="*/ 445075 w 4572000"/>
              <a:gd name="connsiteY105" fmla="*/ 4850684 h 5143500"/>
              <a:gd name="connsiteX106" fmla="*/ 451468 w 4572000"/>
              <a:gd name="connsiteY106" fmla="*/ 4846616 h 5143500"/>
              <a:gd name="connsiteX107" fmla="*/ 460477 w 4572000"/>
              <a:gd name="connsiteY107" fmla="*/ 4827435 h 5143500"/>
              <a:gd name="connsiteX108" fmla="*/ 461640 w 4572000"/>
              <a:gd name="connsiteY108" fmla="*/ 4822502 h 5143500"/>
              <a:gd name="connsiteX109" fmla="*/ 458151 w 4572000"/>
              <a:gd name="connsiteY109" fmla="*/ 4816686 h 5143500"/>
              <a:gd name="connsiteX110" fmla="*/ 398012 w 4572000"/>
              <a:gd name="connsiteY110" fmla="*/ 4801292 h 5143500"/>
              <a:gd name="connsiteX111" fmla="*/ 1053744 w 4572000"/>
              <a:gd name="connsiteY111" fmla="*/ 4747249 h 5143500"/>
              <a:gd name="connsiteX112" fmla="*/ 994182 w 4572000"/>
              <a:gd name="connsiteY112" fmla="*/ 4808264 h 5143500"/>
              <a:gd name="connsiteX113" fmla="*/ 994182 w 4572000"/>
              <a:gd name="connsiteY113" fmla="*/ 4944812 h 5143500"/>
              <a:gd name="connsiteX114" fmla="*/ 999998 w 4572000"/>
              <a:gd name="connsiteY114" fmla="*/ 4950628 h 5143500"/>
              <a:gd name="connsiteX115" fmla="*/ 1025852 w 4572000"/>
              <a:gd name="connsiteY115" fmla="*/ 4950628 h 5143500"/>
              <a:gd name="connsiteX116" fmla="*/ 1026345 w 4572000"/>
              <a:gd name="connsiteY116" fmla="*/ 4950134 h 5143500"/>
              <a:gd name="connsiteX117" fmla="*/ 1027795 w 4572000"/>
              <a:gd name="connsiteY117" fmla="*/ 4950134 h 5143500"/>
              <a:gd name="connsiteX118" fmla="*/ 1033640 w 4572000"/>
              <a:gd name="connsiteY118" fmla="*/ 4944348 h 5143500"/>
              <a:gd name="connsiteX119" fmla="*/ 1033640 w 4572000"/>
              <a:gd name="connsiteY119" fmla="*/ 4837419 h 5143500"/>
              <a:gd name="connsiteX120" fmla="*/ 1070781 w 4572000"/>
              <a:gd name="connsiteY120" fmla="*/ 4837419 h 5143500"/>
              <a:gd name="connsiteX121" fmla="*/ 1076626 w 4572000"/>
              <a:gd name="connsiteY121" fmla="*/ 4831634 h 5143500"/>
              <a:gd name="connsiteX122" fmla="*/ 1076626 w 4572000"/>
              <a:gd name="connsiteY122" fmla="*/ 4811692 h 5143500"/>
              <a:gd name="connsiteX123" fmla="*/ 1070781 w 4572000"/>
              <a:gd name="connsiteY123" fmla="*/ 4805627 h 5143500"/>
              <a:gd name="connsiteX124" fmla="*/ 1068815 w 4572000"/>
              <a:gd name="connsiteY124" fmla="*/ 4805627 h 5143500"/>
              <a:gd name="connsiteX125" fmla="*/ 1068560 w 4572000"/>
              <a:gd name="connsiteY125" fmla="*/ 4805359 h 5143500"/>
              <a:gd name="connsiteX126" fmla="*/ 1033640 w 4572000"/>
              <a:gd name="connsiteY126" fmla="*/ 4805359 h 5143500"/>
              <a:gd name="connsiteX127" fmla="*/ 1033640 w 4572000"/>
              <a:gd name="connsiteY127" fmla="*/ 4802443 h 5143500"/>
              <a:gd name="connsiteX128" fmla="*/ 1056749 w 4572000"/>
              <a:gd name="connsiteY128" fmla="*/ 4778457 h 5143500"/>
              <a:gd name="connsiteX129" fmla="*/ 1071072 w 4572000"/>
              <a:gd name="connsiteY129" fmla="*/ 4779901 h 5143500"/>
              <a:gd name="connsiteX130" fmla="*/ 1076626 w 4572000"/>
              <a:gd name="connsiteY130" fmla="*/ 4774411 h 5143500"/>
              <a:gd name="connsiteX131" fmla="*/ 1079557 w 4572000"/>
              <a:gd name="connsiteY131" fmla="*/ 4759385 h 5143500"/>
              <a:gd name="connsiteX132" fmla="*/ 1080138 w 4572000"/>
              <a:gd name="connsiteY132" fmla="*/ 4755627 h 5143500"/>
              <a:gd name="connsiteX133" fmla="*/ 1074293 w 4572000"/>
              <a:gd name="connsiteY133" fmla="*/ 4749848 h 5143500"/>
              <a:gd name="connsiteX134" fmla="*/ 1072405 w 4572000"/>
              <a:gd name="connsiteY134" fmla="*/ 4749641 h 5143500"/>
              <a:gd name="connsiteX135" fmla="*/ 1072049 w 4572000"/>
              <a:gd name="connsiteY135" fmla="*/ 4749285 h 5143500"/>
              <a:gd name="connsiteX136" fmla="*/ 1053744 w 4572000"/>
              <a:gd name="connsiteY136" fmla="*/ 4747249 h 5143500"/>
              <a:gd name="connsiteX137" fmla="*/ 1115152 w 4572000"/>
              <a:gd name="connsiteY137" fmla="*/ 4747131 h 5143500"/>
              <a:gd name="connsiteX138" fmla="*/ 1095105 w 4572000"/>
              <a:gd name="connsiteY138" fmla="*/ 4767478 h 5143500"/>
              <a:gd name="connsiteX139" fmla="*/ 1116018 w 4572000"/>
              <a:gd name="connsiteY139" fmla="*/ 4787818 h 5143500"/>
              <a:gd name="connsiteX140" fmla="*/ 1136066 w 4572000"/>
              <a:gd name="connsiteY140" fmla="*/ 4767481 h 5143500"/>
              <a:gd name="connsiteX141" fmla="*/ 1115152 w 4572000"/>
              <a:gd name="connsiteY141" fmla="*/ 4747131 h 5143500"/>
              <a:gd name="connsiteX142" fmla="*/ 0 w 4572000"/>
              <a:gd name="connsiteY142" fmla="*/ 0 h 5143500"/>
              <a:gd name="connsiteX143" fmla="*/ 4572000 w 4572000"/>
              <a:gd name="connsiteY143" fmla="*/ 0 h 5143500"/>
              <a:gd name="connsiteX144" fmla="*/ 4572000 w 4572000"/>
              <a:gd name="connsiteY144" fmla="*/ 5143500 h 5143500"/>
              <a:gd name="connsiteX145" fmla="*/ 0 w 4572000"/>
              <a:gd name="connsiteY14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572000" h="5143500">
                <a:moveTo>
                  <a:pt x="351364" y="4913481"/>
                </a:moveTo>
                <a:cubicBezTo>
                  <a:pt x="339457" y="4913486"/>
                  <a:pt x="331613" y="4921037"/>
                  <a:pt x="331614" y="4933530"/>
                </a:cubicBezTo>
                <a:cubicBezTo>
                  <a:pt x="331609" y="4945734"/>
                  <a:pt x="339457" y="4953580"/>
                  <a:pt x="352238" y="4953582"/>
                </a:cubicBezTo>
                <a:cubicBezTo>
                  <a:pt x="364154" y="4953577"/>
                  <a:pt x="371991" y="4945737"/>
                  <a:pt x="371988" y="4933533"/>
                </a:cubicBezTo>
                <a:cubicBezTo>
                  <a:pt x="371996" y="4921039"/>
                  <a:pt x="364154" y="4913482"/>
                  <a:pt x="351364" y="4913481"/>
                </a:cubicBezTo>
                <a:close/>
                <a:moveTo>
                  <a:pt x="892594" y="4837587"/>
                </a:moveTo>
                <a:lnTo>
                  <a:pt x="917847" y="4847631"/>
                </a:lnTo>
                <a:cubicBezTo>
                  <a:pt x="924092" y="4854457"/>
                  <a:pt x="927649" y="4864625"/>
                  <a:pt x="927649" y="4877990"/>
                </a:cubicBezTo>
                <a:cubicBezTo>
                  <a:pt x="927649" y="4891355"/>
                  <a:pt x="924092" y="4901524"/>
                  <a:pt x="918101" y="4908353"/>
                </a:cubicBezTo>
                <a:lnTo>
                  <a:pt x="894867" y="4918277"/>
                </a:lnTo>
                <a:lnTo>
                  <a:pt x="868934" y="4908080"/>
                </a:lnTo>
                <a:cubicBezTo>
                  <a:pt x="862646" y="4901288"/>
                  <a:pt x="859063" y="4891172"/>
                  <a:pt x="859063" y="4877877"/>
                </a:cubicBezTo>
                <a:cubicBezTo>
                  <a:pt x="859063" y="4864582"/>
                  <a:pt x="862646" y="4854468"/>
                  <a:pt x="868679" y="4847677"/>
                </a:cubicBezTo>
                <a:close/>
                <a:moveTo>
                  <a:pt x="559058" y="4837499"/>
                </a:moveTo>
                <a:lnTo>
                  <a:pt x="578337" y="4840021"/>
                </a:lnTo>
                <a:cubicBezTo>
                  <a:pt x="583310" y="4841465"/>
                  <a:pt x="585644" y="4843483"/>
                  <a:pt x="585644" y="4847817"/>
                </a:cubicBezTo>
                <a:lnTo>
                  <a:pt x="585644" y="4907937"/>
                </a:lnTo>
                <a:cubicBezTo>
                  <a:pt x="585644" y="4912270"/>
                  <a:pt x="583310" y="4914296"/>
                  <a:pt x="578337" y="4915741"/>
                </a:cubicBezTo>
                <a:lnTo>
                  <a:pt x="558606" y="4918322"/>
                </a:lnTo>
                <a:lnTo>
                  <a:pt x="534560" y="4909442"/>
                </a:lnTo>
                <a:cubicBezTo>
                  <a:pt x="527878" y="4902976"/>
                  <a:pt x="523520" y="4892806"/>
                  <a:pt x="523520" y="4877990"/>
                </a:cubicBezTo>
                <a:cubicBezTo>
                  <a:pt x="523520" y="4863173"/>
                  <a:pt x="527878" y="4853005"/>
                  <a:pt x="534560" y="4846542"/>
                </a:cubicBezTo>
                <a:close/>
                <a:moveTo>
                  <a:pt x="1101681" y="4805359"/>
                </a:moveTo>
                <a:cubicBezTo>
                  <a:pt x="1098193" y="4805359"/>
                  <a:pt x="1095865" y="4807677"/>
                  <a:pt x="1095865" y="4811167"/>
                </a:cubicBezTo>
                <a:lnTo>
                  <a:pt x="1095865" y="4944812"/>
                </a:lnTo>
                <a:cubicBezTo>
                  <a:pt x="1095865" y="4948301"/>
                  <a:pt x="1098193" y="4950628"/>
                  <a:pt x="1101681" y="4950628"/>
                </a:cubicBezTo>
                <a:lnTo>
                  <a:pt x="1127824" y="4950628"/>
                </a:lnTo>
                <a:lnTo>
                  <a:pt x="1128318" y="4950134"/>
                </a:lnTo>
                <a:lnTo>
                  <a:pt x="1130432" y="4950134"/>
                </a:lnTo>
                <a:cubicBezTo>
                  <a:pt x="1133944" y="4950134"/>
                  <a:pt x="1136286" y="4947819"/>
                  <a:pt x="1136286" y="4944348"/>
                </a:cubicBezTo>
                <a:lnTo>
                  <a:pt x="1136286" y="4811405"/>
                </a:lnTo>
                <a:cubicBezTo>
                  <a:pt x="1136286" y="4807934"/>
                  <a:pt x="1133944" y="4805627"/>
                  <a:pt x="1130432" y="4805627"/>
                </a:cubicBezTo>
                <a:lnTo>
                  <a:pt x="1128093" y="4805627"/>
                </a:lnTo>
                <a:lnTo>
                  <a:pt x="1127824" y="4805359"/>
                </a:lnTo>
                <a:close/>
                <a:moveTo>
                  <a:pt x="891921" y="4802455"/>
                </a:moveTo>
                <a:cubicBezTo>
                  <a:pt x="848338" y="4802455"/>
                  <a:pt x="819860" y="4834118"/>
                  <a:pt x="819860" y="4877990"/>
                </a:cubicBezTo>
                <a:cubicBezTo>
                  <a:pt x="819860" y="4921862"/>
                  <a:pt x="848338" y="4953533"/>
                  <a:pt x="893950" y="4953533"/>
                </a:cubicBezTo>
                <a:cubicBezTo>
                  <a:pt x="904845" y="4953533"/>
                  <a:pt x="914796" y="4951553"/>
                  <a:pt x="923594" y="4947899"/>
                </a:cubicBezTo>
                <a:lnTo>
                  <a:pt x="924072" y="4947569"/>
                </a:lnTo>
                <a:lnTo>
                  <a:pt x="924870" y="4947419"/>
                </a:lnTo>
                <a:cubicBezTo>
                  <a:pt x="951435" y="4936512"/>
                  <a:pt x="967554" y="4910608"/>
                  <a:pt x="967554" y="4877877"/>
                </a:cubicBezTo>
                <a:cubicBezTo>
                  <a:pt x="967554" y="4845146"/>
                  <a:pt x="951435" y="4819246"/>
                  <a:pt x="924009" y="4808342"/>
                </a:cubicBezTo>
                <a:lnTo>
                  <a:pt x="922788" y="4808122"/>
                </a:lnTo>
                <a:lnTo>
                  <a:pt x="922738" y="4808088"/>
                </a:lnTo>
                <a:cubicBezTo>
                  <a:pt x="913655" y="4804434"/>
                  <a:pt x="903323" y="4802455"/>
                  <a:pt x="891921" y="4802455"/>
                </a:cubicBezTo>
                <a:close/>
                <a:moveTo>
                  <a:pt x="725444" y="4802455"/>
                </a:moveTo>
                <a:cubicBezTo>
                  <a:pt x="708302" y="4802455"/>
                  <a:pt x="688256" y="4805359"/>
                  <a:pt x="667046" y="4812907"/>
                </a:cubicBezTo>
                <a:lnTo>
                  <a:pt x="666934" y="4813086"/>
                </a:lnTo>
                <a:lnTo>
                  <a:pt x="666651" y="4813136"/>
                </a:lnTo>
                <a:cubicBezTo>
                  <a:pt x="662557" y="4814581"/>
                  <a:pt x="659335" y="4818052"/>
                  <a:pt x="659335" y="4824699"/>
                </a:cubicBezTo>
                <a:lnTo>
                  <a:pt x="659335" y="4944348"/>
                </a:lnTo>
                <a:lnTo>
                  <a:pt x="659778" y="4944785"/>
                </a:lnTo>
                <a:lnTo>
                  <a:pt x="659778" y="4944812"/>
                </a:lnTo>
                <a:cubicBezTo>
                  <a:pt x="659778" y="4948301"/>
                  <a:pt x="662104" y="4950628"/>
                  <a:pt x="665594" y="4950628"/>
                </a:cubicBezTo>
                <a:lnTo>
                  <a:pt x="691737" y="4950628"/>
                </a:lnTo>
                <a:cubicBezTo>
                  <a:pt x="695226" y="4950628"/>
                  <a:pt x="697553" y="4948301"/>
                  <a:pt x="697553" y="4944812"/>
                </a:cubicBezTo>
                <a:lnTo>
                  <a:pt x="697553" y="4847194"/>
                </a:lnTo>
                <a:lnTo>
                  <a:pt x="704449" y="4839717"/>
                </a:lnTo>
                <a:lnTo>
                  <a:pt x="726010" y="4837419"/>
                </a:lnTo>
                <a:lnTo>
                  <a:pt x="746014" y="4843168"/>
                </a:lnTo>
                <a:lnTo>
                  <a:pt x="754203" y="4862009"/>
                </a:lnTo>
                <a:lnTo>
                  <a:pt x="754203" y="4944812"/>
                </a:lnTo>
                <a:cubicBezTo>
                  <a:pt x="754203" y="4948301"/>
                  <a:pt x="756529" y="4950628"/>
                  <a:pt x="760019" y="4950628"/>
                </a:cubicBezTo>
                <a:lnTo>
                  <a:pt x="786161" y="4950628"/>
                </a:lnTo>
                <a:cubicBezTo>
                  <a:pt x="789651" y="4950628"/>
                  <a:pt x="791977" y="4948301"/>
                  <a:pt x="791977" y="4944812"/>
                </a:cubicBezTo>
                <a:lnTo>
                  <a:pt x="791977" y="4944762"/>
                </a:lnTo>
                <a:lnTo>
                  <a:pt x="792396" y="4944348"/>
                </a:lnTo>
                <a:lnTo>
                  <a:pt x="792396" y="4857065"/>
                </a:lnTo>
                <a:cubicBezTo>
                  <a:pt x="792396" y="4839438"/>
                  <a:pt x="786911" y="4825856"/>
                  <a:pt x="775798" y="4816682"/>
                </a:cubicBezTo>
                <a:lnTo>
                  <a:pt x="775550" y="4816558"/>
                </a:lnTo>
                <a:lnTo>
                  <a:pt x="775487" y="4816471"/>
                </a:lnTo>
                <a:cubicBezTo>
                  <a:pt x="764446" y="4807248"/>
                  <a:pt x="747813" y="4802455"/>
                  <a:pt x="725444" y="4802455"/>
                </a:cubicBezTo>
                <a:close/>
                <a:moveTo>
                  <a:pt x="559835" y="4802455"/>
                </a:moveTo>
                <a:cubicBezTo>
                  <a:pt x="548869" y="4802455"/>
                  <a:pt x="538720" y="4804289"/>
                  <a:pt x="529663" y="4807762"/>
                </a:cubicBezTo>
                <a:lnTo>
                  <a:pt x="529596" y="4807805"/>
                </a:lnTo>
                <a:lnTo>
                  <a:pt x="528373" y="4808018"/>
                </a:lnTo>
                <a:cubicBezTo>
                  <a:pt x="501027" y="4818381"/>
                  <a:pt x="483587" y="4843416"/>
                  <a:pt x="483587" y="4877877"/>
                </a:cubicBezTo>
                <a:cubicBezTo>
                  <a:pt x="483587" y="4912775"/>
                  <a:pt x="498720" y="4937596"/>
                  <a:pt x="526397" y="4947825"/>
                </a:cubicBezTo>
                <a:lnTo>
                  <a:pt x="527143" y="4947947"/>
                </a:lnTo>
                <a:lnTo>
                  <a:pt x="527701" y="4948307"/>
                </a:lnTo>
                <a:cubicBezTo>
                  <a:pt x="536867" y="4951735"/>
                  <a:pt x="547417" y="4953533"/>
                  <a:pt x="559257" y="4953533"/>
                </a:cubicBezTo>
                <a:cubicBezTo>
                  <a:pt x="578429" y="4953533"/>
                  <a:pt x="597023" y="4950331"/>
                  <a:pt x="617069" y="4941908"/>
                </a:cubicBezTo>
                <a:cubicBezTo>
                  <a:pt x="621723" y="4939879"/>
                  <a:pt x="624338" y="4936678"/>
                  <a:pt x="624338" y="4930284"/>
                </a:cubicBezTo>
                <a:lnTo>
                  <a:pt x="624338" y="4824821"/>
                </a:lnTo>
                <a:cubicBezTo>
                  <a:pt x="624338" y="4818138"/>
                  <a:pt x="621723" y="4814946"/>
                  <a:pt x="617069" y="4813204"/>
                </a:cubicBezTo>
                <a:cubicBezTo>
                  <a:pt x="597898" y="4805936"/>
                  <a:pt x="579880" y="4802455"/>
                  <a:pt x="559835" y="4802455"/>
                </a:cubicBezTo>
                <a:close/>
                <a:moveTo>
                  <a:pt x="398012" y="4801292"/>
                </a:moveTo>
                <a:lnTo>
                  <a:pt x="396528" y="4801750"/>
                </a:lnTo>
                <a:lnTo>
                  <a:pt x="395863" y="4801582"/>
                </a:lnTo>
                <a:cubicBezTo>
                  <a:pt x="356679" y="4801582"/>
                  <a:pt x="331528" y="4822385"/>
                  <a:pt x="331528" y="4853603"/>
                </a:cubicBezTo>
                <a:cubicBezTo>
                  <a:pt x="331528" y="4914871"/>
                  <a:pt x="425688" y="4891154"/>
                  <a:pt x="425688" y="4933656"/>
                </a:cubicBezTo>
                <a:cubicBezTo>
                  <a:pt x="425688" y="4937989"/>
                  <a:pt x="425107" y="4940590"/>
                  <a:pt x="423937" y="4944348"/>
                </a:cubicBezTo>
                <a:cubicBezTo>
                  <a:pt x="423646" y="4944931"/>
                  <a:pt x="423646" y="4945505"/>
                  <a:pt x="423646" y="4946089"/>
                </a:cubicBezTo>
                <a:cubicBezTo>
                  <a:pt x="423646" y="4948394"/>
                  <a:pt x="425107" y="4950134"/>
                  <a:pt x="428030" y="4950134"/>
                </a:cubicBezTo>
                <a:lnTo>
                  <a:pt x="429441" y="4950134"/>
                </a:lnTo>
                <a:lnTo>
                  <a:pt x="429970" y="4950628"/>
                </a:lnTo>
                <a:lnTo>
                  <a:pt x="456122" y="4950628"/>
                </a:lnTo>
                <a:cubicBezTo>
                  <a:pt x="460477" y="4950628"/>
                  <a:pt x="462217" y="4949176"/>
                  <a:pt x="463669" y="4944812"/>
                </a:cubicBezTo>
                <a:cubicBezTo>
                  <a:pt x="465419" y="4939879"/>
                  <a:pt x="465995" y="4933196"/>
                  <a:pt x="465995" y="4928255"/>
                </a:cubicBezTo>
                <a:cubicBezTo>
                  <a:pt x="465995" y="4862299"/>
                  <a:pt x="372446" y="4878177"/>
                  <a:pt x="372446" y="4850972"/>
                </a:cubicBezTo>
                <a:cubicBezTo>
                  <a:pt x="372446" y="4846523"/>
                  <a:pt x="374698" y="4842891"/>
                  <a:pt x="378875" y="4840371"/>
                </a:cubicBezTo>
                <a:lnTo>
                  <a:pt x="395405" y="4836760"/>
                </a:lnTo>
                <a:lnTo>
                  <a:pt x="438849" y="4849557"/>
                </a:lnTo>
                <a:cubicBezTo>
                  <a:pt x="440310" y="4850418"/>
                  <a:pt x="441772" y="4850714"/>
                  <a:pt x="443233" y="4850714"/>
                </a:cubicBezTo>
                <a:lnTo>
                  <a:pt x="443816" y="4850348"/>
                </a:lnTo>
                <a:lnTo>
                  <a:pt x="445075" y="4850684"/>
                </a:lnTo>
                <a:cubicBezTo>
                  <a:pt x="447690" y="4850684"/>
                  <a:pt x="450306" y="4849231"/>
                  <a:pt x="451468" y="4846616"/>
                </a:cubicBezTo>
                <a:lnTo>
                  <a:pt x="460477" y="4827435"/>
                </a:lnTo>
                <a:cubicBezTo>
                  <a:pt x="461318" y="4825652"/>
                  <a:pt x="461640" y="4823954"/>
                  <a:pt x="461640" y="4822502"/>
                </a:cubicBezTo>
                <a:cubicBezTo>
                  <a:pt x="461640" y="4820176"/>
                  <a:pt x="460486" y="4817858"/>
                  <a:pt x="458151" y="4816686"/>
                </a:cubicBezTo>
                <a:cubicBezTo>
                  <a:pt x="440142" y="4806226"/>
                  <a:pt x="418636" y="4801292"/>
                  <a:pt x="398012" y="4801292"/>
                </a:cubicBezTo>
                <a:close/>
                <a:moveTo>
                  <a:pt x="1053744" y="4747249"/>
                </a:moveTo>
                <a:cubicBezTo>
                  <a:pt x="1017718" y="4747249"/>
                  <a:pt x="994182" y="4766420"/>
                  <a:pt x="994182" y="4808264"/>
                </a:cubicBezTo>
                <a:lnTo>
                  <a:pt x="994182" y="4944812"/>
                </a:lnTo>
                <a:cubicBezTo>
                  <a:pt x="994182" y="4948301"/>
                  <a:pt x="996508" y="4950628"/>
                  <a:pt x="999998" y="4950628"/>
                </a:cubicBezTo>
                <a:lnTo>
                  <a:pt x="1025852" y="4950628"/>
                </a:lnTo>
                <a:lnTo>
                  <a:pt x="1026345" y="4950134"/>
                </a:lnTo>
                <a:lnTo>
                  <a:pt x="1027795" y="4950134"/>
                </a:lnTo>
                <a:cubicBezTo>
                  <a:pt x="1031307" y="4950134"/>
                  <a:pt x="1033640" y="4947819"/>
                  <a:pt x="1033640" y="4944348"/>
                </a:cubicBezTo>
                <a:lnTo>
                  <a:pt x="1033640" y="4837419"/>
                </a:lnTo>
                <a:lnTo>
                  <a:pt x="1070781" y="4837419"/>
                </a:lnTo>
                <a:cubicBezTo>
                  <a:pt x="1074584" y="4837419"/>
                  <a:pt x="1076626" y="4835105"/>
                  <a:pt x="1076626" y="4831634"/>
                </a:cubicBezTo>
                <a:lnTo>
                  <a:pt x="1076626" y="4811692"/>
                </a:lnTo>
                <a:cubicBezTo>
                  <a:pt x="1076626" y="4807934"/>
                  <a:pt x="1074584" y="4805627"/>
                  <a:pt x="1070781" y="4805627"/>
                </a:cubicBezTo>
                <a:lnTo>
                  <a:pt x="1068815" y="4805627"/>
                </a:lnTo>
                <a:lnTo>
                  <a:pt x="1068560" y="4805359"/>
                </a:lnTo>
                <a:lnTo>
                  <a:pt x="1033640" y="4805359"/>
                </a:lnTo>
                <a:lnTo>
                  <a:pt x="1033640" y="4802443"/>
                </a:lnTo>
                <a:cubicBezTo>
                  <a:pt x="1033640" y="4786548"/>
                  <a:pt x="1040664" y="4778457"/>
                  <a:pt x="1056749" y="4778457"/>
                </a:cubicBezTo>
                <a:cubicBezTo>
                  <a:pt x="1062594" y="4778457"/>
                  <a:pt x="1068893" y="4779901"/>
                  <a:pt x="1071072" y="4779901"/>
                </a:cubicBezTo>
                <a:cubicBezTo>
                  <a:pt x="1074584" y="4779901"/>
                  <a:pt x="1076046" y="4777882"/>
                  <a:pt x="1076626" y="4774411"/>
                </a:cubicBezTo>
                <a:lnTo>
                  <a:pt x="1079557" y="4759385"/>
                </a:lnTo>
                <a:cubicBezTo>
                  <a:pt x="1079814" y="4758050"/>
                  <a:pt x="1080138" y="4756876"/>
                  <a:pt x="1080138" y="4755627"/>
                </a:cubicBezTo>
                <a:cubicBezTo>
                  <a:pt x="1080138" y="4752417"/>
                  <a:pt x="1078387" y="4750711"/>
                  <a:pt x="1074293" y="4749848"/>
                </a:cubicBezTo>
                <a:lnTo>
                  <a:pt x="1072405" y="4749641"/>
                </a:lnTo>
                <a:lnTo>
                  <a:pt x="1072049" y="4749285"/>
                </a:lnTo>
                <a:cubicBezTo>
                  <a:pt x="1066233" y="4747834"/>
                  <a:pt x="1059942" y="4747249"/>
                  <a:pt x="1053744" y="4747249"/>
                </a:cubicBezTo>
                <a:close/>
                <a:moveTo>
                  <a:pt x="1115152" y="4747131"/>
                </a:moveTo>
                <a:cubicBezTo>
                  <a:pt x="1102948" y="4747139"/>
                  <a:pt x="1095102" y="4754688"/>
                  <a:pt x="1095105" y="4767478"/>
                </a:cubicBezTo>
                <a:cubicBezTo>
                  <a:pt x="1095102" y="4779971"/>
                  <a:pt x="1102948" y="4787811"/>
                  <a:pt x="1116018" y="4787818"/>
                </a:cubicBezTo>
                <a:cubicBezTo>
                  <a:pt x="1127933" y="4787817"/>
                  <a:pt x="1136071" y="4779974"/>
                  <a:pt x="1136066" y="4767481"/>
                </a:cubicBezTo>
                <a:cubicBezTo>
                  <a:pt x="1136071" y="4754690"/>
                  <a:pt x="1127933" y="4747137"/>
                  <a:pt x="1115152" y="4747131"/>
                </a:cubicBezTo>
                <a:close/>
                <a:moveTo>
                  <a:pt x="0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7" name="Espace réservé du graphique SmartArt 11">
            <a:extLst>
              <a:ext uri="{FF2B5EF4-FFF2-40B4-BE49-F238E27FC236}">
                <a16:creationId xmlns:a16="http://schemas.microsoft.com/office/drawing/2014/main" id="{16B17374-481A-4CE6-8974-CA84865A0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912231" y="3645065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12" name="Espace réservé du graphique SmartArt 11">
            <a:extLst>
              <a:ext uri="{FF2B5EF4-FFF2-40B4-BE49-F238E27FC236}">
                <a16:creationId xmlns:a16="http://schemas.microsoft.com/office/drawing/2014/main" id="{0F580B26-21D6-4630-AE3D-FB359C1C8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912231" y="1426436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EB4110FB-0C00-9F41-F9F7-EB50B29B5B56}"/>
              </a:ext>
            </a:extLst>
          </p:cNvPr>
          <p:cNvSpPr>
            <a:spLocks noGrp="1"/>
          </p:cNvSpPr>
          <p:nvPr>
            <p:ph type="dt" sz="half" idx="28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F45AB959-482D-4D62-BAFA-6647233ABD47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4807CD-9AA5-250B-FE18-BEBF7AEF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F9377A-1BA8-7535-B89E-935E7B00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C9788C5-8153-9ED6-4364-D840EC9DF5F8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3C66E39-4298-5EBC-A059-10DC553757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F1F229-D3A6-1B2C-E1A2-3AE65085B42C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26288089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20CC99-2862-47B8-AA12-B455F7B72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B2003F5C-CB72-4CF3-92F6-48DF799244F6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0E56171-4788-4B4A-B8DB-98CB348C6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1525" y="1340692"/>
            <a:ext cx="8478000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CE4111-FD6C-60E8-ED51-6C73EB95F839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FDDBAE37-890C-4410-AFF0-023E4CB0E6FC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19CB1D4E-EF9E-D9A4-7C5C-51E33DAC1C4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DA642AD8-B0E2-D9ED-F188-1C9CEC86A5E3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04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A3C3353-532F-470C-976B-DF4E883F1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57333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F3196DAB-B773-4CB8-B0BB-E2663F22689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071318"/>
            <a:ext cx="5733015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5BF4ECDC-1329-46C8-8342-5FD3297D56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340692"/>
            <a:ext cx="5733015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46800" y="0"/>
            <a:ext cx="27972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FF68404-4078-B17F-4813-BA7646121289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A106B2-2CD7-EE19-12C2-78F07D9B6777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88F7F07C-DC53-4D06-80D1-A948E74D6723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1A13D38-194B-6B72-337E-FE468EF85BF3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Instructions">
            <a:extLst>
              <a:ext uri="{FF2B5EF4-FFF2-40B4-BE49-F238E27FC236}">
                <a16:creationId xmlns:a16="http://schemas.microsoft.com/office/drawing/2014/main" id="{ABA3C9AA-4A9A-DB51-37BD-EA1C495B1C5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FDC70AA-3EDA-E09E-37DA-F5EF20406DA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B89D67-050E-49E1-96D2-EC4ACA0C6259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0D7A664-F7B8-D5D5-8A4F-F3A4C38035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9" name="Instructions">
            <a:extLst>
              <a:ext uri="{FF2B5EF4-FFF2-40B4-BE49-F238E27FC236}">
                <a16:creationId xmlns:a16="http://schemas.microsoft.com/office/drawing/2014/main" id="{41AC555D-8DED-B330-BFBC-099608835915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4AFC5D9-0509-B208-F192-884C9DC2CD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11">
              <a:extLst>
                <a:ext uri="{FF2B5EF4-FFF2-40B4-BE49-F238E27FC236}">
                  <a16:creationId xmlns:a16="http://schemas.microsoft.com/office/drawing/2014/main" id="{4700FD40-41D2-41B9-12AC-4CE0867153E1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7" name="Picture 13">
              <a:extLst>
                <a:ext uri="{FF2B5EF4-FFF2-40B4-BE49-F238E27FC236}">
                  <a16:creationId xmlns:a16="http://schemas.microsoft.com/office/drawing/2014/main" id="{2EAB7566-1DEC-79D3-622E-1E98EDD62A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0872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D8BD9-8520-41B8-97B9-B2853F4C4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4028251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Subtitle 1">
            <a:extLst>
              <a:ext uri="{FF2B5EF4-FFF2-40B4-BE49-F238E27FC236}">
                <a16:creationId xmlns:a16="http://schemas.microsoft.com/office/drawing/2014/main" id="{AF3408D4-3F1B-42DA-9498-07BBCDC902F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1" y="1071318"/>
            <a:ext cx="4027926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3972CF1A-7155-4C76-B467-0170E3D53FE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40692"/>
            <a:ext cx="4027926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72000" y="0"/>
            <a:ext cx="45720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095A22C1-24A2-A92E-6374-B63F25599193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D39ACA39-4BC7-5AC4-76B9-B56A48A55BBF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C6221E78-C61D-4519-9444-12774D24BC5B}" type="datetime1">
              <a:rPr lang="en-US" smtClean="0"/>
              <a:t>11/4/2024</a:t>
            </a:fld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35421E6-F36E-183E-5372-92ED31FF8258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09E6900-66B7-80E4-6664-8673F41622D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64C487A-2A9F-28DF-404A-8EFD127593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29DF91-049D-4FF2-90D8-A2C87B795C9F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D7843C4-A099-85B8-E1F9-B9852AE712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6" name="Instructions">
            <a:extLst>
              <a:ext uri="{FF2B5EF4-FFF2-40B4-BE49-F238E27FC236}">
                <a16:creationId xmlns:a16="http://schemas.microsoft.com/office/drawing/2014/main" id="{A633F9AC-CF38-3591-62FB-8D87A9ED795E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E53CFE5-5EB4-CAFF-4DEF-65738D73A97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0D64B342-3BD4-11AF-1249-91F94251C507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94780BF-50D9-65EB-4A75-7A66361F2B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6045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wo columns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A80DD-522E-15F3-7C7C-1ED7FE2F9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EB4E48BE-B935-323D-EA39-C821EE1437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F7EDA8B-6FF9-744E-91CD-1538C781023E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331788" y="1349375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027E88-95FA-9A56-29EC-9196E6F94EA6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96930" y="1348950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740DB84D-8489-0AC0-2629-B21104954DC4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D8D04389-FFAB-E750-9515-20B585BA073B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237B8ADC-306B-47E1-AE00-211124872DC5}" type="datetime1">
              <a:rPr lang="en-US" smtClean="0"/>
              <a:t>11/4/2024</a:t>
            </a:fld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096014C3-F39F-A66A-38F8-AC73717AC38C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3054C12-17C0-F02F-98E5-B038270E9674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81C7E68E-FF0E-A7A3-8149-C3A03C12C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4427DB-117C-0F68-78BD-3435E3AD20DF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3" name="Picture 13">
              <a:extLst>
                <a:ext uri="{FF2B5EF4-FFF2-40B4-BE49-F238E27FC236}">
                  <a16:creationId xmlns:a16="http://schemas.microsoft.com/office/drawing/2014/main" id="{D86C84E7-B573-5C31-8D93-B1E50E026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9822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07D06-DF5C-474E-986B-E56638903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Subtitle 1">
            <a:extLst>
              <a:ext uri="{FF2B5EF4-FFF2-40B4-BE49-F238E27FC236}">
                <a16:creationId xmlns:a16="http://schemas.microsoft.com/office/drawing/2014/main" id="{EA9ADB2A-333D-4D22-950C-E486581F2E3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84852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0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1200" y="1341758"/>
            <a:ext cx="4028576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33373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301373" y="1589370"/>
            <a:ext cx="2058403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1999" y="1341758"/>
            <a:ext cx="4021283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57200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39642" y="1589369"/>
            <a:ext cx="2059200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CC80460-64E4-4D50-7F86-7015B87F37BE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EF75AFF-7EFD-2D68-1E94-E29F906701FF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fld id="{6A4A7A52-6E2B-4E0A-8C44-3BE76F51DCDD}" type="datetime1">
              <a:rPr lang="en-US" smtClean="0"/>
              <a:t>11/4/2024</a:t>
            </a:fld>
            <a:endParaRPr lang="en-US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EE63DC62-3BA9-7A31-2B74-0EADDDB5E992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Instructions">
            <a:extLst>
              <a:ext uri="{FF2B5EF4-FFF2-40B4-BE49-F238E27FC236}">
                <a16:creationId xmlns:a16="http://schemas.microsoft.com/office/drawing/2014/main" id="{9D0C47F1-5DFF-ED2D-E4E0-B6FE9E044D81}"/>
              </a:ext>
            </a:extLst>
          </p:cNvPr>
          <p:cNvGrpSpPr/>
          <p:nvPr userDrawn="1"/>
        </p:nvGrpSpPr>
        <p:grpSpPr>
          <a:xfrm>
            <a:off x="-2436695" y="45636"/>
            <a:ext cx="2364467" cy="5678478"/>
            <a:chOff x="-2436695" y="45636"/>
            <a:chExt cx="2364467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35B7BAE-7D45-D7DA-E4FA-22E97A41DE3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71235" y="1916918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A1B3AF-71B5-08D0-4DC5-8D0B98F61425}"/>
                </a:ext>
              </a:extLst>
            </p:cNvPr>
            <p:cNvSpPr txBox="1"/>
            <p:nvPr userDrawn="1"/>
          </p:nvSpPr>
          <p:spPr>
            <a:xfrm>
              <a:off x="-2436695" y="4563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0EEE703-BE44-D658-D3CC-B45589D650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169241" y="250759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881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rgbClr val="E9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F4FADB-EEC5-45D2-AA5E-7A0D798F1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3" name="Subtitle 1">
            <a:extLst>
              <a:ext uri="{FF2B5EF4-FFF2-40B4-BE49-F238E27FC236}">
                <a16:creationId xmlns:a16="http://schemas.microsoft.com/office/drawing/2014/main" id="{47966520-9FD5-42B3-AD18-E492CBBE356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1">
            <a:extLst>
              <a:ext uri="{FF2B5EF4-FFF2-40B4-BE49-F238E27FC236}">
                <a16:creationId xmlns:a16="http://schemas.microsoft.com/office/drawing/2014/main" id="{4E0BC0F4-D286-4029-9886-E5C53C4FB5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19303"/>
            <a:ext cx="2116800" cy="32077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8D48725B-4307-4BEA-B9C9-15E0592A3B9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289130"/>
            <a:ext cx="883540" cy="2076811"/>
          </a:xfrm>
        </p:spPr>
        <p:txBody>
          <a:bodyPr anchor="t">
            <a:noAutofit/>
          </a:bodyPr>
          <a:lstStyle>
            <a:lvl1pPr algn="r">
              <a:lnSpc>
                <a:spcPct val="110000"/>
              </a:lnSpc>
              <a:defRPr sz="14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0456B57B-663C-438F-BBF6-1AB9B756FE5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314154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44" name="Picture Placeholder 1">
            <a:extLst>
              <a:ext uri="{FF2B5EF4-FFF2-40B4-BE49-F238E27FC236}">
                <a16:creationId xmlns:a16="http://schemas.microsoft.com/office/drawing/2014/main" id="{6EC29CFA-5793-4C6C-80E1-231B1EAA43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87E76F68-620B-4D77-BFEE-041D7315FC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2515557"/>
            <a:ext cx="1034787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5">
            <a:extLst>
              <a:ext uri="{FF2B5EF4-FFF2-40B4-BE49-F238E27FC236}">
                <a16:creationId xmlns:a16="http://schemas.microsoft.com/office/drawing/2014/main" id="{EB355F06-F117-4960-9CD2-3296D719777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D7722D17-99A8-4564-81CF-20F1F7F8DBD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314154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59EC3F46-5FB4-498B-9543-7330D6DD492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5" name="Text placeholder 7">
            <a:extLst>
              <a:ext uri="{FF2B5EF4-FFF2-40B4-BE49-F238E27FC236}">
                <a16:creationId xmlns:a16="http://schemas.microsoft.com/office/drawing/2014/main" id="{D86CBB7A-9502-4B85-850C-DF2587D4D6E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8">
            <a:extLst>
              <a:ext uri="{FF2B5EF4-FFF2-40B4-BE49-F238E27FC236}">
                <a16:creationId xmlns:a16="http://schemas.microsoft.com/office/drawing/2014/main" id="{86544E69-3546-4BEE-9749-1A8EFA7DDE3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B0DC2D27-DE73-4D51-B4A4-D9CC4DC5A4E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id="{B20B9505-236E-4469-A51C-A2C7B71B271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75A5190F-9F87-4BAA-9B38-DA41741440E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FF1BBCD1-8544-421A-85E5-77CA0FA35FE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2">
            <a:extLst>
              <a:ext uri="{FF2B5EF4-FFF2-40B4-BE49-F238E27FC236}">
                <a16:creationId xmlns:a16="http://schemas.microsoft.com/office/drawing/2014/main" id="{6F5500B0-3264-4A96-BDF7-6321D671A88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52" name="Picture Placeholder 4">
            <a:extLst>
              <a:ext uri="{FF2B5EF4-FFF2-40B4-BE49-F238E27FC236}">
                <a16:creationId xmlns:a16="http://schemas.microsoft.com/office/drawing/2014/main" id="{C7AF1FA3-8607-484E-960C-0DEC87C8B4B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BF822235-CF36-42FB-998B-784756CA5FE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14">
            <a:extLst>
              <a:ext uri="{FF2B5EF4-FFF2-40B4-BE49-F238E27FC236}">
                <a16:creationId xmlns:a16="http://schemas.microsoft.com/office/drawing/2014/main" id="{80EE59DB-9243-4843-902C-CEAFDD74F3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CF01E109-00D8-987B-D358-F3FD933FFF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1161507-8AFD-9705-9965-6874EEDD889A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20235B-FA42-4BE7-947B-F821D4289B09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fld id="{20603EF3-3EC8-48CE-B3F4-DB38497A57F8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41CB29E3-354E-DD45-6FF1-140AEE56BA96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Instructions">
            <a:extLst>
              <a:ext uri="{FF2B5EF4-FFF2-40B4-BE49-F238E27FC236}">
                <a16:creationId xmlns:a16="http://schemas.microsoft.com/office/drawing/2014/main" id="{EC46478A-DEB5-ABD3-FD8D-9392878291BB}"/>
              </a:ext>
            </a:extLst>
          </p:cNvPr>
          <p:cNvGrpSpPr/>
          <p:nvPr userDrawn="1"/>
        </p:nvGrpSpPr>
        <p:grpSpPr>
          <a:xfrm>
            <a:off x="9210372" y="1216176"/>
            <a:ext cx="2481013" cy="5678478"/>
            <a:chOff x="9210372" y="1216176"/>
            <a:chExt cx="2481013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36507A5-A617-E8BB-8418-45722C6AC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210372" y="1374041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D41FC3-BA7D-BF96-5991-714A684CD082}"/>
                </a:ext>
              </a:extLst>
            </p:cNvPr>
            <p:cNvSpPr txBox="1"/>
            <p:nvPr userDrawn="1"/>
          </p:nvSpPr>
          <p:spPr>
            <a:xfrm>
              <a:off x="9905193" y="121617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4181C3A-9B11-6A31-2224-853186A95D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172647" y="367813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285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ogo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43EC17F8-45E7-8365-B942-669A2476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F8459A5A-EC75-F801-92F2-3711B387B2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E418EE89-BCDC-4939-8C62-43A967E14DCC}" type="datetime1">
              <a:rPr lang="en-US" smtClean="0"/>
              <a:t>11/4/2024</a:t>
            </a:fld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B5D121BD-DD84-A511-18CE-8F3ED8897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40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35" name="Logo">
            <a:extLst>
              <a:ext uri="{FF2B5EF4-FFF2-40B4-BE49-F238E27FC236}">
                <a16:creationId xmlns:a16="http://schemas.microsoft.com/office/drawing/2014/main" id="{92DE48E4-21B7-43C3-B1C8-D1A1E1D11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CF3C004A-12EF-4882-9435-5C8C5CDDA3DC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C854BF86-9CB6-42C3-B52B-E372D3EE21D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A41B13E3-A26E-439F-AA34-2A97E1411892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92FD8C-2B58-418C-8C0C-CF8C1DFCA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" name="Subtitle 1">
            <a:extLst>
              <a:ext uri="{FF2B5EF4-FFF2-40B4-BE49-F238E27FC236}">
                <a16:creationId xmlns:a16="http://schemas.microsoft.com/office/drawing/2014/main" id="{6130F058-DE5E-4AF9-B296-FB3C01712DC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57C45B6-A2BD-926C-3675-04CB3D089F51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31788" y="1341438"/>
            <a:ext cx="2116137" cy="32146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1733B279-DA2E-42A2-AC6A-5AD6F62B3AE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8" y="739124"/>
            <a:ext cx="5546062" cy="214995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4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3">
            <a:extLst>
              <a:ext uri="{FF2B5EF4-FFF2-40B4-BE49-F238E27FC236}">
                <a16:creationId xmlns:a16="http://schemas.microsoft.com/office/drawing/2014/main" id="{44A9397C-6D93-4AD9-887C-C623195B45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2749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80EBD21-251E-5549-1783-59F62C92362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262749" y="2211873"/>
            <a:ext cx="1268510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31C368F5-8367-8003-717B-0E1E56CD058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262749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16F950FC-0480-4153-AB54-FC50B62AF84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8351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61010473-B381-8D4E-FABE-59CB2552EA8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688936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AE08EF7E-5C0A-002F-6833-F81205E0B58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88936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2EFE1CAB-5EC5-470D-9350-2DD9C96766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3953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296512FD-5D84-35FD-A358-56A9E0174C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3953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14FE262A-1EEC-F6CC-CB20-D432FB305B1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3953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2">
            <a:extLst>
              <a:ext uri="{FF2B5EF4-FFF2-40B4-BE49-F238E27FC236}">
                <a16:creationId xmlns:a16="http://schemas.microsoft.com/office/drawing/2014/main" id="{E28A005F-4277-4DBE-97FB-498AB2E8E7B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39556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1351095D-866D-4C63-63DC-4F5E0E9F58E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541760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CDD22FDE-98BD-E438-F8F4-BDB7914DF278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541760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79967147-47E2-8EB6-559C-D7694F6C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780317E5-0D70-8200-3E84-F6A6D8288DC7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09D2390C-39A6-5A35-FB7A-783129BB5CE5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fld id="{510D4087-37A5-4CF2-93F5-88F19ABFDD1D}" type="datetime1">
              <a:rPr lang="en-US" smtClean="0"/>
              <a:t>11/4/2024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77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78E04-C85A-4D77-B8FB-BFFBFEFE7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able Placeholder 1">
            <a:extLst>
              <a:ext uri="{FF2B5EF4-FFF2-40B4-BE49-F238E27FC236}">
                <a16:creationId xmlns:a16="http://schemas.microsoft.com/office/drawing/2014/main" id="{828EDE46-3F40-4CF0-8732-22A2312E12B6}"/>
              </a:ext>
            </a:extLst>
          </p:cNvPr>
          <p:cNvSpPr>
            <a:spLocks noGrp="1"/>
          </p:cNvSpPr>
          <p:nvPr>
            <p:ph type="tbl" sz="quarter" idx="23"/>
          </p:nvPr>
        </p:nvSpPr>
        <p:spPr>
          <a:xfrm>
            <a:off x="331038" y="982397"/>
            <a:ext cx="8478000" cy="347717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9B4BAF85-C7EF-E0BC-E504-BBA29ED55927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5590B02-5AEE-07D5-3809-402035D462A3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71B1B801-B607-4D46-9D65-33F1590DD278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8CEDEE1-A1D7-06C7-B208-C606F9D8308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29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04D7A-10C4-34CE-F72C-6A6BBC59E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AB30001-6B64-1145-701E-2C8C893BC8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991CA3D-AA7B-5C60-7E4D-2B019FAB5ED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F805909-1384-4540-A9FB-E8C1541D23C1}" type="datetime1">
              <a:rPr lang="en-US" smtClean="0"/>
              <a:t>11/4/2024</a:t>
            </a:fld>
            <a:endParaRPr lang="en-US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7BC42FB-27D4-71F0-7550-E0207D2F2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488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2646B4B8-2E2A-E2FD-F738-1F8F49455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32E8EE70-8056-81AA-ED06-5E890EA7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7E3C8DD1-A983-431A-A61B-50E29CDA734D}" type="datetime1">
              <a:rPr lang="en-US" smtClean="0"/>
              <a:t>11/4/2024</a:t>
            </a:fld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39878004-B610-F414-165E-6BEDF8C3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2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Logo">
            <a:extLst>
              <a:ext uri="{FF2B5EF4-FFF2-40B4-BE49-F238E27FC236}">
                <a16:creationId xmlns:a16="http://schemas.microsoft.com/office/drawing/2014/main" id="{CCF15C7E-6A99-4286-A9D8-5CFB7F6C2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70047" y="4510417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3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3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5BB9B62-2DBD-3853-9A0C-54AB0221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3866085F-20EC-C45F-1392-E4F68A2E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AD2875C0-AC27-4103-A7D5-C50594CDADC5}" type="datetime1">
              <a:rPr lang="en-US" smtClean="0"/>
              <a:t>11/4/2024</a:t>
            </a:fld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2CEB0583-0E38-5947-39C0-B6116096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180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17" y="512305"/>
            <a:ext cx="8521995" cy="36009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C96011B-9518-4C39-87A1-AD23D10734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86949" y="1182799"/>
            <a:ext cx="3014164" cy="3214688"/>
          </a:xfrm>
          <a:prstGeom prst="round2DiagRect">
            <a:avLst>
              <a:gd name="adj1" fmla="val 11690"/>
              <a:gd name="adj2" fmla="val 0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+mn-lt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1000" y="1182799"/>
            <a:ext cx="5151489" cy="3214688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9525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8BFF0-E205-4122-9C79-69323B11F7A6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FA600-CC56-4341-9168-14092A97BF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11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32C881-4A7C-F2DB-1F92-32C9711A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600" y="1449062"/>
            <a:ext cx="6922834" cy="1243611"/>
          </a:xfrm>
        </p:spPr>
        <p:txBody>
          <a:bodyPr>
            <a:noAutofit/>
          </a:bodyPr>
          <a:lstStyle>
            <a:lvl1pPr algn="ctr"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57CD9AAA-CCAE-44AF-A224-A38A0B786F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176A07A-C4FF-49D0-80C5-1B4F36FB3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cxnSp>
        <p:nvCxnSpPr>
          <p:cNvPr id="4" name="Straight Arrow Connector 1">
            <a:extLst>
              <a:ext uri="{FF2B5EF4-FFF2-40B4-BE49-F238E27FC236}">
                <a16:creationId xmlns:a16="http://schemas.microsoft.com/office/drawing/2014/main" id="{A57F5ED8-BC67-2422-8F8F-DF361F83A40E}"/>
              </a:ext>
            </a:extLst>
          </p:cNvPr>
          <p:cNvCxnSpPr>
            <a:cxnSpLocks/>
          </p:cNvCxnSpPr>
          <p:nvPr userDrawn="1"/>
        </p:nvCxnSpPr>
        <p:spPr>
          <a:xfrm flipV="1">
            <a:off x="4503448" y="5236845"/>
            <a:ext cx="0" cy="325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7D3D1E7-2699-59A4-D8F8-B13F1191BFCB}"/>
              </a:ext>
            </a:extLst>
          </p:cNvPr>
          <p:cNvSpPr txBox="1"/>
          <p:nvPr userDrawn="1"/>
        </p:nvSpPr>
        <p:spPr>
          <a:xfrm>
            <a:off x="1378200" y="5618210"/>
            <a:ext cx="5802084" cy="769441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change date format:</a:t>
            </a:r>
          </a:p>
          <a:p>
            <a:pPr marL="285750" indent="-285750">
              <a:buFontTx/>
              <a:buChar char="-"/>
            </a:pPr>
            <a:r>
              <a:rPr lang="en-US" sz="1100"/>
              <a:t>Go to the “Insert” tab in the top ribbon</a:t>
            </a:r>
          </a:p>
          <a:p>
            <a:pPr marL="285750" indent="-285750">
              <a:buFontTx/>
              <a:buChar char="-"/>
            </a:pPr>
            <a:r>
              <a:rPr lang="en-US" sz="1100"/>
              <a:t>Click on “Header &amp; Footer”</a:t>
            </a:r>
          </a:p>
          <a:p>
            <a:pPr marL="285750" indent="-285750">
              <a:buFontTx/>
              <a:buChar char="-"/>
            </a:pPr>
            <a:r>
              <a:rPr lang="en-US" sz="1100"/>
              <a:t>Choose the desired date format from the dropdown and save your changes</a:t>
            </a:r>
          </a:p>
        </p:txBody>
      </p:sp>
      <p:pic>
        <p:nvPicPr>
          <p:cNvPr id="7" name="Picture 6" descr="A picture containing text, design&#10;&#10;Description automatically generated">
            <a:extLst>
              <a:ext uri="{FF2B5EF4-FFF2-40B4-BE49-F238E27FC236}">
                <a16:creationId xmlns:a16="http://schemas.microsoft.com/office/drawing/2014/main" id="{C2D5CC4C-B9C2-025E-BF1F-27788700B7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135" y="5631571"/>
            <a:ext cx="522697" cy="733227"/>
          </a:xfrm>
          <a:prstGeom prst="rect">
            <a:avLst/>
          </a:prstGeom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3208703A-2EC7-4EBC-25D2-46174F00720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8" y="4832099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0E777F01-A558-4D55-AFCD-E65A93CF767A}" type="datetime1">
              <a:rPr lang="en-US" smtClean="0"/>
              <a:t>11/4/2024</a:t>
            </a:fld>
            <a:endParaRPr lang="en-US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77D8BFA7-360E-9F3D-C788-50E86D9B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66446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2D8D70C-F89E-240F-494A-E0033A017BB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8336226" y="4800359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119D0F7-561D-8330-BA43-814C64F6CF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367" y="166254"/>
            <a:ext cx="1157201" cy="53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430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5A615-DA1F-29AA-A06D-24C5F97B5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583" y="1444509"/>
            <a:ext cx="6922834" cy="1254557"/>
          </a:xfrm>
        </p:spPr>
        <p:txBody>
          <a:bodyPr/>
          <a:lstStyle>
            <a:lvl1pPr algn="ctr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Espace réservé du graphique SmartArt 18">
            <a:extLst>
              <a:ext uri="{FF2B5EF4-FFF2-40B4-BE49-F238E27FC236}">
                <a16:creationId xmlns:a16="http://schemas.microsoft.com/office/drawing/2014/main" id="{50E609C3-EA6F-468A-8B7C-CD27949FB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7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54CCF570-9115-4289-839C-7FACBC619C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89FD9C7-FB39-4714-81F8-6EA37E5B62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Espace réservé du graphique SmartArt 19">
            <a:extLst>
              <a:ext uri="{FF2B5EF4-FFF2-40B4-BE49-F238E27FC236}">
                <a16:creationId xmlns:a16="http://schemas.microsoft.com/office/drawing/2014/main" id="{F155B637-1E1E-462B-9FBB-56FD42311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7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5" y="333342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45C10403-1F97-E022-7AB9-4F7DAEF42BC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9" y="4827336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3EDA0417-288A-4B1C-82FA-7C3BA33E2E2C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A78C3271-9D4F-D92A-D079-0D4DFA48B7A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F9F2A27C-C822-EF57-C64A-3CC0EA2A1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5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0A3477C-D6FC-D7E0-047E-F20105E4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6020"/>
            <a:ext cx="3712306" cy="1242315"/>
          </a:xfrm>
        </p:spPr>
        <p:txBody>
          <a:bodyPr anchor="b"/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1">
            <a:extLst>
              <a:ext uri="{FF2B5EF4-FFF2-40B4-BE49-F238E27FC236}">
                <a16:creationId xmlns:a16="http://schemas.microsoft.com/office/drawing/2014/main" id="{14179443-CD99-4560-A70A-CF3E60CA5C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633150E7-212E-42D8-857F-00B727BB0E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Espace réservé du graphique SmartArt 18">
            <a:extLst>
              <a:ext uri="{FF2B5EF4-FFF2-40B4-BE49-F238E27FC236}">
                <a16:creationId xmlns:a16="http://schemas.microsoft.com/office/drawing/2014/main" id="{2835F6F0-E601-40E8-8F65-7949A8AA2A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7" name="Espace réservé du graphique SmartArt 19">
            <a:extLst>
              <a:ext uri="{FF2B5EF4-FFF2-40B4-BE49-F238E27FC236}">
                <a16:creationId xmlns:a16="http://schemas.microsoft.com/office/drawing/2014/main" id="{4F60E46E-0715-41F6-BEAC-C9C998D4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EFBD84C-C1DB-D752-B1E0-1F750781866A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989D2E2A-C60E-4818-A62A-6494C69BB036}" type="datetime1">
              <a:rPr lang="en-US" smtClean="0"/>
              <a:t>11/4/2024</a:t>
            </a:fld>
            <a:endParaRPr lang="en-US"/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944685" y="387185"/>
            <a:ext cx="851011" cy="21909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33FE913-919F-8F1C-BF32-3A81BA4472AF}"/>
              </a:ext>
            </a:extLst>
          </p:cNvPr>
          <p:cNvCxnSpPr>
            <a:cxnSpLocks/>
          </p:cNvCxnSpPr>
          <p:nvPr userDrawn="1"/>
        </p:nvCxnSpPr>
        <p:spPr>
          <a:xfrm flipV="1">
            <a:off x="6937491" y="387184"/>
            <a:ext cx="0" cy="24017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49AB54DC-B862-EAF9-6354-8BB6BC350C8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079287" y="368968"/>
            <a:ext cx="900000" cy="252000"/>
          </a:xfrm>
        </p:spPr>
        <p:txBody>
          <a:bodyPr/>
          <a:lstStyle>
            <a:lvl1pPr>
              <a:defRPr sz="6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301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4174-1212-A5FD-D6D7-7B66CE6E1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2763"/>
            <a:ext cx="3712306" cy="1263859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EEE24E6D-4EF1-5A88-14F5-A64B56EAFFD0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D11E6D14-D4FE-4252-BA1D-C1DEACF7392C}" type="datetime1">
              <a:rPr lang="en-US" smtClean="0"/>
              <a:t>11/4/2024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6984F9-B184-339C-6165-DF2D8F7B1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14968"/>
            <a:ext cx="307086" cy="622046"/>
          </a:xfrm>
          <a:prstGeom prst="rect">
            <a:avLst/>
          </a:prstGeom>
        </p:spPr>
      </p:pic>
      <p:sp>
        <p:nvSpPr>
          <p:cNvPr id="16" name="Espace réservé du graphique SmartArt 18">
            <a:extLst>
              <a:ext uri="{FF2B5EF4-FFF2-40B4-BE49-F238E27FC236}">
                <a16:creationId xmlns:a16="http://schemas.microsoft.com/office/drawing/2014/main" id="{E04644FF-725F-4770-81BC-F01677422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Espace réservé du graphique SmartArt 19">
            <a:extLst>
              <a:ext uri="{FF2B5EF4-FFF2-40B4-BE49-F238E27FC236}">
                <a16:creationId xmlns:a16="http://schemas.microsoft.com/office/drawing/2014/main" id="{540F3744-EAB0-48D1-B7AE-720C8628C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cxnSp>
        <p:nvCxnSpPr>
          <p:cNvPr id="6" name="Straight Arrow Connector 1">
            <a:extLst>
              <a:ext uri="{FF2B5EF4-FFF2-40B4-BE49-F238E27FC236}">
                <a16:creationId xmlns:a16="http://schemas.microsoft.com/office/drawing/2014/main" id="{99D8AD53-2E55-0829-7091-418B802B405B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5">
            <a:extLst>
              <a:ext uri="{FF2B5EF4-FFF2-40B4-BE49-F238E27FC236}">
                <a16:creationId xmlns:a16="http://schemas.microsoft.com/office/drawing/2014/main" id="{628EDFD9-5DD7-F7AA-09B4-BE8D34F712A6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AC2E5082-385C-1F27-CD35-2D68D3BA7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51F689D1-40FA-26C5-AC17-784ADFE50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9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with Visu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06AD566-8583-4475-A096-A17760443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3548792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0">
            <a:extLst>
              <a:ext uri="{FF2B5EF4-FFF2-40B4-BE49-F238E27FC236}">
                <a16:creationId xmlns:a16="http://schemas.microsoft.com/office/drawing/2014/main" id="{33DFCED8-0EB4-4E57-BDC7-7349EFC7B90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52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0" name="Text placeholder 1">
            <a:extLst>
              <a:ext uri="{FF2B5EF4-FFF2-40B4-BE49-F238E27FC236}">
                <a16:creationId xmlns:a16="http://schemas.microsoft.com/office/drawing/2014/main" id="{591A3E6F-3476-47ED-8C55-9EBB33F42A52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9277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8AFC591C-8E4C-4797-84E6-9ACB86CA696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89365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7091393-5B32-4687-B23A-7838A2A25A2C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331523" y="20645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4EFDD7E2-57EF-47B5-AF8A-BF6D20E10C47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892771" y="206295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8A45169-55E0-4EE5-8CBA-8768DBF2F544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893659" y="232801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075F6C6B-6992-47B7-BC49-F4AC1EE38A88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331523" y="2659035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599CCF3B-6B06-4CAD-8825-545E17FF2ACF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892771" y="2657414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41B2844B-42C8-4FB2-BA00-4038766A4A1D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893659" y="2922472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4A758C59-C8FF-42D2-9532-27C881E50320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331523" y="325482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930D6C4D-8511-437A-B3D5-0F9CBC93B993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892771" y="325320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id="{218CAD9D-594C-4262-9BE4-D19C1B8241C1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893659" y="351826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98D97654-EEEA-4D58-A2DB-CCD6CCA548FE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331523" y="3848578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9F33D73-E99B-4746-8C7A-EBD6161BCDB4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892771" y="3846957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89230667-50D9-47D9-A8C7-FAE52F19D569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893659" y="4112015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Picture Placeholder 1">
            <a:extLst>
              <a:ext uri="{FF2B5EF4-FFF2-40B4-BE49-F238E27FC236}">
                <a16:creationId xmlns:a16="http://schemas.microsoft.com/office/drawing/2014/main" id="{AE9FBA9E-4B66-4D19-A4F1-FA106CF943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2777" y="532799"/>
            <a:ext cx="4756746" cy="4132943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F281186E-573E-EE05-B138-F2147E78ABDC}"/>
              </a:ext>
            </a:extLst>
          </p:cNvPr>
          <p:cNvSpPr>
            <a:spLocks noGrp="1"/>
          </p:cNvSpPr>
          <p:nvPr>
            <p:ph type="ftr" sz="quarter" idx="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7D221522-8752-D144-CBDC-F4E82C157112}"/>
              </a:ext>
            </a:extLst>
          </p:cNvPr>
          <p:cNvSpPr>
            <a:spLocks noGrp="1"/>
          </p:cNvSpPr>
          <p:nvPr>
            <p:ph type="dt" sz="half" idx="94"/>
          </p:nvPr>
        </p:nvSpPr>
        <p:spPr/>
        <p:txBody>
          <a:bodyPr/>
          <a:lstStyle/>
          <a:p>
            <a:fld id="{8B521377-28E5-4609-BD2C-98996DC16F7C}" type="datetime1">
              <a:rPr lang="en-US" smtClean="0"/>
              <a:t>11/4/2024</a:t>
            </a:fld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684C0408-DEDF-6B0B-2B8E-193A356A5A0A}"/>
              </a:ext>
            </a:extLst>
          </p:cNvPr>
          <p:cNvSpPr>
            <a:spLocks noGrp="1"/>
          </p:cNvSpPr>
          <p:nvPr>
            <p:ph type="sldNum" sz="quarter" idx="9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2" name="Instructions">
            <a:extLst>
              <a:ext uri="{FF2B5EF4-FFF2-40B4-BE49-F238E27FC236}">
                <a16:creationId xmlns:a16="http://schemas.microsoft.com/office/drawing/2014/main" id="{4E4005B8-ABD4-13A1-871E-E487EDD1DFCD}"/>
              </a:ext>
            </a:extLst>
          </p:cNvPr>
          <p:cNvGrpSpPr/>
          <p:nvPr userDrawn="1"/>
        </p:nvGrpSpPr>
        <p:grpSpPr>
          <a:xfrm>
            <a:off x="-32541" y="5181600"/>
            <a:ext cx="10901657" cy="1944277"/>
            <a:chOff x="-32541" y="5181600"/>
            <a:chExt cx="10901657" cy="1944277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10902F2-39DE-D993-BFA5-D7BCB639A8E5}"/>
                </a:ext>
              </a:extLst>
            </p:cNvPr>
            <p:cNvCxnSpPr/>
            <p:nvPr userDrawn="1"/>
          </p:nvCxnSpPr>
          <p:spPr>
            <a:xfrm flipV="1">
              <a:off x="3912767" y="5181600"/>
              <a:ext cx="0" cy="3071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85E8FAC-0796-1DA0-37D6-3EE1E2A42211}"/>
                </a:ext>
              </a:extLst>
            </p:cNvPr>
            <p:cNvSpPr txBox="1"/>
            <p:nvPr userDrawn="1"/>
          </p:nvSpPr>
          <p:spPr>
            <a:xfrm>
              <a:off x="-32541" y="5633568"/>
              <a:ext cx="5842075" cy="1107996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insert all footers: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Select “Insert” from the top ribbon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Then click on “Header &amp; footer”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Type the footer text in field below “Footer”, as shown in the screenshot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Click on “Apply to all”.</a:t>
              </a:r>
            </a:p>
            <a:p>
              <a:pPr marL="285750" indent="-285750">
                <a:buFontTx/>
                <a:buChar char="-"/>
              </a:pPr>
              <a:r>
                <a:rPr lang="en-US" sz="1100"/>
                <a:t>The footer on all slides will be updated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FDA84A9-1785-6AC6-AED6-F00021C576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956179" y="5633568"/>
              <a:ext cx="563149" cy="87885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07075EC-B61B-F364-411E-94E0D3638FC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378" t="63777" r="23226" b="25030"/>
            <a:stretch/>
          </p:blipFill>
          <p:spPr>
            <a:xfrm>
              <a:off x="5956179" y="6596487"/>
              <a:ext cx="4912937" cy="529390"/>
            </a:xfrm>
            <a:prstGeom prst="rect">
              <a:avLst/>
            </a:prstGeom>
          </p:spPr>
        </p:pic>
      </p:grpSp>
      <p:grpSp>
        <p:nvGrpSpPr>
          <p:cNvPr id="14" name="Instructions">
            <a:extLst>
              <a:ext uri="{FF2B5EF4-FFF2-40B4-BE49-F238E27FC236}">
                <a16:creationId xmlns:a16="http://schemas.microsoft.com/office/drawing/2014/main" id="{FE1A2BC5-3489-D3AA-B3E5-36DA0CD2FF98}"/>
              </a:ext>
            </a:extLst>
          </p:cNvPr>
          <p:cNvGrpSpPr/>
          <p:nvPr userDrawn="1"/>
        </p:nvGrpSpPr>
        <p:grpSpPr>
          <a:xfrm>
            <a:off x="9179892" y="679025"/>
            <a:ext cx="2449171" cy="5678478"/>
            <a:chOff x="9179892" y="679025"/>
            <a:chExt cx="2449171" cy="5678478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9D10B7C-E302-23C8-88DB-F8BC6486578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B4FFCEA-F144-8EE2-761E-45FF9466C5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0110325" y="3140983"/>
              <a:ext cx="307086" cy="62204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4A75DDD-3897-E5BF-C97D-A5F9C0E4FC8B}"/>
                </a:ext>
              </a:extLst>
            </p:cNvPr>
            <p:cNvSpPr txBox="1"/>
            <p:nvPr userDrawn="1"/>
          </p:nvSpPr>
          <p:spPr>
            <a:xfrm>
              <a:off x="9842871" y="679025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0589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Lar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5464B-D2EF-4132-BFF3-24607B5DE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8" name="Text placeholder 0">
            <a:extLst>
              <a:ext uri="{FF2B5EF4-FFF2-40B4-BE49-F238E27FC236}">
                <a16:creationId xmlns:a16="http://schemas.microsoft.com/office/drawing/2014/main" id="{82732C9F-2E43-4038-BC05-DED439C12F10}"/>
              </a:ext>
            </a:extLst>
          </p:cNvPr>
          <p:cNvSpPr>
            <a:spLocks noGrp="1"/>
          </p:cNvSpPr>
          <p:nvPr>
            <p:ph type="body" sz="quarter" idx="103" hasCustomPrompt="1"/>
          </p:nvPr>
        </p:nvSpPr>
        <p:spPr>
          <a:xfrm>
            <a:off x="85730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0" name="Text placeholder 1">
            <a:extLst>
              <a:ext uri="{FF2B5EF4-FFF2-40B4-BE49-F238E27FC236}">
                <a16:creationId xmlns:a16="http://schemas.microsoft.com/office/drawing/2014/main" id="{30B81CE8-C869-4163-AF4B-EB730E30E2AD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141855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4729A94F-D32F-4FA2-B41A-A87626D5F53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41943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9" name="Text placeholder 3">
            <a:extLst>
              <a:ext uri="{FF2B5EF4-FFF2-40B4-BE49-F238E27FC236}">
                <a16:creationId xmlns:a16="http://schemas.microsoft.com/office/drawing/2014/main" id="{E8F35747-B4E8-4514-BE8C-F5A1401CF48F}"/>
              </a:ext>
            </a:extLst>
          </p:cNvPr>
          <p:cNvSpPr>
            <a:spLocks noGrp="1"/>
          </p:cNvSpPr>
          <p:nvPr>
            <p:ph type="body" sz="quarter" idx="113" hasCustomPrompt="1"/>
          </p:nvPr>
        </p:nvSpPr>
        <p:spPr>
          <a:xfrm>
            <a:off x="857303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1" name="Text placeholder 4">
            <a:extLst>
              <a:ext uri="{FF2B5EF4-FFF2-40B4-BE49-F238E27FC236}">
                <a16:creationId xmlns:a16="http://schemas.microsoft.com/office/drawing/2014/main" id="{FCCA7931-F0F5-41EC-B328-F91A4F359E2C}"/>
              </a:ext>
            </a:extLst>
          </p:cNvPr>
          <p:cNvSpPr>
            <a:spLocks noGrp="1"/>
          </p:cNvSpPr>
          <p:nvPr>
            <p:ph type="body" sz="quarter" idx="115"/>
          </p:nvPr>
        </p:nvSpPr>
        <p:spPr>
          <a:xfrm>
            <a:off x="1418551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5">
            <a:extLst>
              <a:ext uri="{FF2B5EF4-FFF2-40B4-BE49-F238E27FC236}">
                <a16:creationId xmlns:a16="http://schemas.microsoft.com/office/drawing/2014/main" id="{DBAE0210-39D8-4F04-8FF6-6CD0D5F97AEC}"/>
              </a:ext>
            </a:extLst>
          </p:cNvPr>
          <p:cNvSpPr>
            <a:spLocks noGrp="1"/>
          </p:cNvSpPr>
          <p:nvPr>
            <p:ph type="body" sz="quarter" idx="114"/>
          </p:nvPr>
        </p:nvSpPr>
        <p:spPr>
          <a:xfrm>
            <a:off x="1419439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2" name="Text placeholder 6">
            <a:extLst>
              <a:ext uri="{FF2B5EF4-FFF2-40B4-BE49-F238E27FC236}">
                <a16:creationId xmlns:a16="http://schemas.microsoft.com/office/drawing/2014/main" id="{7BA108F3-0481-4A14-9D65-B9A309C38668}"/>
              </a:ext>
            </a:extLst>
          </p:cNvPr>
          <p:cNvSpPr>
            <a:spLocks noGrp="1"/>
          </p:cNvSpPr>
          <p:nvPr>
            <p:ph type="body" sz="quarter" idx="116" hasCustomPrompt="1"/>
          </p:nvPr>
        </p:nvSpPr>
        <p:spPr>
          <a:xfrm>
            <a:off x="857303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66506539-BBA1-4A3E-B7AD-0307CA753479}"/>
              </a:ext>
            </a:extLst>
          </p:cNvPr>
          <p:cNvSpPr>
            <a:spLocks noGrp="1"/>
          </p:cNvSpPr>
          <p:nvPr>
            <p:ph type="body" sz="quarter" idx="118"/>
          </p:nvPr>
        </p:nvSpPr>
        <p:spPr>
          <a:xfrm>
            <a:off x="1418551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3" name="Text placeholder 8">
            <a:extLst>
              <a:ext uri="{FF2B5EF4-FFF2-40B4-BE49-F238E27FC236}">
                <a16:creationId xmlns:a16="http://schemas.microsoft.com/office/drawing/2014/main" id="{41FE92FA-898C-4F5A-A71E-9D8B964E10FC}"/>
              </a:ext>
            </a:extLst>
          </p:cNvPr>
          <p:cNvSpPr>
            <a:spLocks noGrp="1"/>
          </p:cNvSpPr>
          <p:nvPr>
            <p:ph type="body" sz="quarter" idx="117"/>
          </p:nvPr>
        </p:nvSpPr>
        <p:spPr>
          <a:xfrm>
            <a:off x="1419439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C5654311-D660-4B29-AF0A-1981CC54CEE9}"/>
              </a:ext>
            </a:extLst>
          </p:cNvPr>
          <p:cNvSpPr>
            <a:spLocks noGrp="1"/>
          </p:cNvSpPr>
          <p:nvPr>
            <p:ph type="body" sz="quarter" idx="119" hasCustomPrompt="1"/>
          </p:nvPr>
        </p:nvSpPr>
        <p:spPr>
          <a:xfrm>
            <a:off x="857303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7" name="Text placeholder 10">
            <a:extLst>
              <a:ext uri="{FF2B5EF4-FFF2-40B4-BE49-F238E27FC236}">
                <a16:creationId xmlns:a16="http://schemas.microsoft.com/office/drawing/2014/main" id="{FC83D189-AC94-464E-8A58-96EDD69C0700}"/>
              </a:ext>
            </a:extLst>
          </p:cNvPr>
          <p:cNvSpPr>
            <a:spLocks noGrp="1"/>
          </p:cNvSpPr>
          <p:nvPr>
            <p:ph type="body" sz="quarter" idx="121"/>
          </p:nvPr>
        </p:nvSpPr>
        <p:spPr>
          <a:xfrm>
            <a:off x="1418551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6" name="Text placeholder 11">
            <a:extLst>
              <a:ext uri="{FF2B5EF4-FFF2-40B4-BE49-F238E27FC236}">
                <a16:creationId xmlns:a16="http://schemas.microsoft.com/office/drawing/2014/main" id="{95CD4CDA-5C2C-4195-9A07-953DBAD0D18A}"/>
              </a:ext>
            </a:extLst>
          </p:cNvPr>
          <p:cNvSpPr>
            <a:spLocks noGrp="1"/>
          </p:cNvSpPr>
          <p:nvPr>
            <p:ph type="body" sz="quarter" idx="120"/>
          </p:nvPr>
        </p:nvSpPr>
        <p:spPr>
          <a:xfrm>
            <a:off x="1419439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96E7A572-131B-4F3D-A86D-379293B4A63D}"/>
              </a:ext>
            </a:extLst>
          </p:cNvPr>
          <p:cNvSpPr>
            <a:spLocks noGrp="1"/>
          </p:cNvSpPr>
          <p:nvPr>
            <p:ph type="body" sz="quarter" idx="104" hasCustomPrompt="1"/>
          </p:nvPr>
        </p:nvSpPr>
        <p:spPr>
          <a:xfrm>
            <a:off x="857303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35A3BF33-AC14-49D2-B8C3-8B4150CD6356}"/>
              </a:ext>
            </a:extLst>
          </p:cNvPr>
          <p:cNvSpPr>
            <a:spLocks noGrp="1"/>
          </p:cNvSpPr>
          <p:nvPr>
            <p:ph type="body" sz="quarter" idx="106"/>
          </p:nvPr>
        </p:nvSpPr>
        <p:spPr>
          <a:xfrm>
            <a:off x="1418551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3E9BB610-24D0-4B64-9D87-DACAD06C691D}"/>
              </a:ext>
            </a:extLst>
          </p:cNvPr>
          <p:cNvSpPr>
            <a:spLocks noGrp="1"/>
          </p:cNvSpPr>
          <p:nvPr>
            <p:ph type="body" sz="quarter" idx="105"/>
          </p:nvPr>
        </p:nvSpPr>
        <p:spPr>
          <a:xfrm>
            <a:off x="1419439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5">
            <a:extLst>
              <a:ext uri="{FF2B5EF4-FFF2-40B4-BE49-F238E27FC236}">
                <a16:creationId xmlns:a16="http://schemas.microsoft.com/office/drawing/2014/main" id="{85BA105D-CC21-4D86-8EAC-3B1D35E166FF}"/>
              </a:ext>
            </a:extLst>
          </p:cNvPr>
          <p:cNvSpPr>
            <a:spLocks noGrp="1"/>
          </p:cNvSpPr>
          <p:nvPr>
            <p:ph type="body" sz="quarter" idx="107" hasCustomPrompt="1"/>
          </p:nvPr>
        </p:nvSpPr>
        <p:spPr>
          <a:xfrm>
            <a:off x="4970112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A9EFB71E-BF7B-41F6-91A2-E3FC413ED2BA}"/>
              </a:ext>
            </a:extLst>
          </p:cNvPr>
          <p:cNvSpPr>
            <a:spLocks noGrp="1"/>
          </p:cNvSpPr>
          <p:nvPr>
            <p:ph type="body" sz="quarter" idx="109"/>
          </p:nvPr>
        </p:nvSpPr>
        <p:spPr>
          <a:xfrm>
            <a:off x="5531360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17">
            <a:extLst>
              <a:ext uri="{FF2B5EF4-FFF2-40B4-BE49-F238E27FC236}">
                <a16:creationId xmlns:a16="http://schemas.microsoft.com/office/drawing/2014/main" id="{A0349449-2CBF-4197-BE5C-32B70C8C1163}"/>
              </a:ext>
            </a:extLst>
          </p:cNvPr>
          <p:cNvSpPr>
            <a:spLocks noGrp="1"/>
          </p:cNvSpPr>
          <p:nvPr>
            <p:ph type="body" sz="quarter" idx="108"/>
          </p:nvPr>
        </p:nvSpPr>
        <p:spPr>
          <a:xfrm>
            <a:off x="5532248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8" name="Text placeholder 18">
            <a:extLst>
              <a:ext uri="{FF2B5EF4-FFF2-40B4-BE49-F238E27FC236}">
                <a16:creationId xmlns:a16="http://schemas.microsoft.com/office/drawing/2014/main" id="{F8D9666C-06C2-4568-AFE1-5E33A958EFFF}"/>
              </a:ext>
            </a:extLst>
          </p:cNvPr>
          <p:cNvSpPr>
            <a:spLocks noGrp="1"/>
          </p:cNvSpPr>
          <p:nvPr>
            <p:ph type="body" sz="quarter" idx="122" hasCustomPrompt="1"/>
          </p:nvPr>
        </p:nvSpPr>
        <p:spPr>
          <a:xfrm>
            <a:off x="4970112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0" name="Text placeholder 19">
            <a:extLst>
              <a:ext uri="{FF2B5EF4-FFF2-40B4-BE49-F238E27FC236}">
                <a16:creationId xmlns:a16="http://schemas.microsoft.com/office/drawing/2014/main" id="{4477220E-DB34-4D3C-B9FA-F6214050E4BC}"/>
              </a:ext>
            </a:extLst>
          </p:cNvPr>
          <p:cNvSpPr>
            <a:spLocks noGrp="1"/>
          </p:cNvSpPr>
          <p:nvPr>
            <p:ph type="body" sz="quarter" idx="124"/>
          </p:nvPr>
        </p:nvSpPr>
        <p:spPr>
          <a:xfrm>
            <a:off x="5531360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9" name="Text placeholder 20">
            <a:extLst>
              <a:ext uri="{FF2B5EF4-FFF2-40B4-BE49-F238E27FC236}">
                <a16:creationId xmlns:a16="http://schemas.microsoft.com/office/drawing/2014/main" id="{C7758A07-7BC4-4B24-A823-43842146EE4D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5532248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1" name="Text placeholder 21">
            <a:extLst>
              <a:ext uri="{FF2B5EF4-FFF2-40B4-BE49-F238E27FC236}">
                <a16:creationId xmlns:a16="http://schemas.microsoft.com/office/drawing/2014/main" id="{93AE66DF-B0A6-45B7-A2F2-B59B5C8C03BC}"/>
              </a:ext>
            </a:extLst>
          </p:cNvPr>
          <p:cNvSpPr>
            <a:spLocks noGrp="1"/>
          </p:cNvSpPr>
          <p:nvPr>
            <p:ph type="body" sz="quarter" idx="125" hasCustomPrompt="1"/>
          </p:nvPr>
        </p:nvSpPr>
        <p:spPr>
          <a:xfrm>
            <a:off x="4970112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3" name="Text placeholder 22">
            <a:extLst>
              <a:ext uri="{FF2B5EF4-FFF2-40B4-BE49-F238E27FC236}">
                <a16:creationId xmlns:a16="http://schemas.microsoft.com/office/drawing/2014/main" id="{B514F45E-F347-4E46-A745-25253540B0A3}"/>
              </a:ext>
            </a:extLst>
          </p:cNvPr>
          <p:cNvSpPr>
            <a:spLocks noGrp="1"/>
          </p:cNvSpPr>
          <p:nvPr>
            <p:ph type="body" sz="quarter" idx="127"/>
          </p:nvPr>
        </p:nvSpPr>
        <p:spPr>
          <a:xfrm>
            <a:off x="5531360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2" name="Text placeholder 23">
            <a:extLst>
              <a:ext uri="{FF2B5EF4-FFF2-40B4-BE49-F238E27FC236}">
                <a16:creationId xmlns:a16="http://schemas.microsoft.com/office/drawing/2014/main" id="{208B6011-925D-4D02-9029-EBCE19B6B50C}"/>
              </a:ext>
            </a:extLst>
          </p:cNvPr>
          <p:cNvSpPr>
            <a:spLocks noGrp="1"/>
          </p:cNvSpPr>
          <p:nvPr>
            <p:ph type="body" sz="quarter" idx="126"/>
          </p:nvPr>
        </p:nvSpPr>
        <p:spPr>
          <a:xfrm>
            <a:off x="5532248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4" name="Text placeholder 24">
            <a:extLst>
              <a:ext uri="{FF2B5EF4-FFF2-40B4-BE49-F238E27FC236}">
                <a16:creationId xmlns:a16="http://schemas.microsoft.com/office/drawing/2014/main" id="{05BA45E7-DB40-4745-812E-41659735FD2D}"/>
              </a:ext>
            </a:extLst>
          </p:cNvPr>
          <p:cNvSpPr>
            <a:spLocks noGrp="1"/>
          </p:cNvSpPr>
          <p:nvPr>
            <p:ph type="body" sz="quarter" idx="128" hasCustomPrompt="1"/>
          </p:nvPr>
        </p:nvSpPr>
        <p:spPr>
          <a:xfrm>
            <a:off x="4970112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6" name="Text placeholder 25">
            <a:extLst>
              <a:ext uri="{FF2B5EF4-FFF2-40B4-BE49-F238E27FC236}">
                <a16:creationId xmlns:a16="http://schemas.microsoft.com/office/drawing/2014/main" id="{0A954F23-B687-4929-BDF6-382811870CB6}"/>
              </a:ext>
            </a:extLst>
          </p:cNvPr>
          <p:cNvSpPr>
            <a:spLocks noGrp="1"/>
          </p:cNvSpPr>
          <p:nvPr>
            <p:ph type="body" sz="quarter" idx="130"/>
          </p:nvPr>
        </p:nvSpPr>
        <p:spPr>
          <a:xfrm>
            <a:off x="5531360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5" name="Text placeholder 26">
            <a:extLst>
              <a:ext uri="{FF2B5EF4-FFF2-40B4-BE49-F238E27FC236}">
                <a16:creationId xmlns:a16="http://schemas.microsoft.com/office/drawing/2014/main" id="{CD18703E-351D-46EB-B93D-13073424AF76}"/>
              </a:ext>
            </a:extLst>
          </p:cNvPr>
          <p:cNvSpPr>
            <a:spLocks noGrp="1"/>
          </p:cNvSpPr>
          <p:nvPr>
            <p:ph type="body" sz="quarter" idx="129"/>
          </p:nvPr>
        </p:nvSpPr>
        <p:spPr>
          <a:xfrm>
            <a:off x="5532248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27">
            <a:extLst>
              <a:ext uri="{FF2B5EF4-FFF2-40B4-BE49-F238E27FC236}">
                <a16:creationId xmlns:a16="http://schemas.microsoft.com/office/drawing/2014/main" id="{B44E60B6-D8D8-4311-9307-2FD74D1A6FEA}"/>
              </a:ext>
            </a:extLst>
          </p:cNvPr>
          <p:cNvSpPr>
            <a:spLocks noGrp="1"/>
          </p:cNvSpPr>
          <p:nvPr>
            <p:ph type="body" sz="quarter" idx="110" hasCustomPrompt="1"/>
          </p:nvPr>
        </p:nvSpPr>
        <p:spPr>
          <a:xfrm>
            <a:off x="4970112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8" name="Text placeholder 28">
            <a:extLst>
              <a:ext uri="{FF2B5EF4-FFF2-40B4-BE49-F238E27FC236}">
                <a16:creationId xmlns:a16="http://schemas.microsoft.com/office/drawing/2014/main" id="{C6DD0FBB-4A20-4D5B-A099-3630E5406628}"/>
              </a:ext>
            </a:extLst>
          </p:cNvPr>
          <p:cNvSpPr>
            <a:spLocks noGrp="1"/>
          </p:cNvSpPr>
          <p:nvPr>
            <p:ph type="body" sz="quarter" idx="112"/>
          </p:nvPr>
        </p:nvSpPr>
        <p:spPr>
          <a:xfrm>
            <a:off x="5531360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29">
            <a:extLst>
              <a:ext uri="{FF2B5EF4-FFF2-40B4-BE49-F238E27FC236}">
                <a16:creationId xmlns:a16="http://schemas.microsoft.com/office/drawing/2014/main" id="{4D96F28E-D77B-4A1C-A4F6-C97FB13AEB6B}"/>
              </a:ext>
            </a:extLst>
          </p:cNvPr>
          <p:cNvSpPr>
            <a:spLocks noGrp="1"/>
          </p:cNvSpPr>
          <p:nvPr>
            <p:ph type="body" sz="quarter" idx="111"/>
          </p:nvPr>
        </p:nvSpPr>
        <p:spPr>
          <a:xfrm>
            <a:off x="5532248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5267494-10A0-8CBD-2FAA-34E62FCEAD85}"/>
              </a:ext>
            </a:extLst>
          </p:cNvPr>
          <p:cNvSpPr>
            <a:spLocks noGrp="1"/>
          </p:cNvSpPr>
          <p:nvPr>
            <p:ph type="ftr" sz="quarter" idx="1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889EF3C5-B274-8FB7-CFAD-107C73CFAD24}"/>
              </a:ext>
            </a:extLst>
          </p:cNvPr>
          <p:cNvSpPr>
            <a:spLocks noGrp="1"/>
          </p:cNvSpPr>
          <p:nvPr>
            <p:ph type="dt" sz="half" idx="131"/>
          </p:nvPr>
        </p:nvSpPr>
        <p:spPr/>
        <p:txBody>
          <a:bodyPr/>
          <a:lstStyle/>
          <a:p>
            <a:fld id="{859CDC4E-8C2F-48A4-8DF0-DA399D7DA589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39BFAEB-C078-B08E-3306-219710AFEB6A}"/>
              </a:ext>
            </a:extLst>
          </p:cNvPr>
          <p:cNvSpPr>
            <a:spLocks noGrp="1"/>
          </p:cNvSpPr>
          <p:nvPr>
            <p:ph type="sldNum" sz="quarter" idx="133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00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AA376-2C3C-2BB7-C9E4-172C934CA0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  <a:effectLst/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7" name="Text placeholder 0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CF7E6B04-1AC9-8CA8-68AB-911102F3E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385122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CFC81C5C-8777-7961-5EC7-D7465DE568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24235"/>
            <a:ext cx="1626918" cy="166629"/>
          </a:xfrm>
        </p:spPr>
        <p:txBody>
          <a:bodyPr/>
          <a:lstStyle/>
          <a:p>
            <a:fld id="{52B4A988-90E8-4FC3-B531-BD348456AF79}" type="datetime1">
              <a:rPr lang="en-US" smtClean="0"/>
              <a:t>11/4/2024</a:t>
            </a:fld>
            <a:endParaRPr lang="en-US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896DFF05-40CE-212A-1211-CF42C72EC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27541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7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200" y="2891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331191" y="1347442"/>
            <a:ext cx="8478000" cy="32052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671799" y="4830641"/>
            <a:ext cx="4480560" cy="16663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900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6548724" y="4822572"/>
            <a:ext cx="1626918" cy="166629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900" b="0" i="0" spc="20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8336226" y="4792985"/>
            <a:ext cx="476250" cy="20574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479C0E-037F-A749-DB8C-A565D3FB7A4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4369562" y="6350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4A569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23323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9" r:id="rId2"/>
    <p:sldLayoutId id="2147483665" r:id="rId3"/>
    <p:sldLayoutId id="2147483688" r:id="rId4"/>
    <p:sldLayoutId id="2147483696" r:id="rId5"/>
    <p:sldLayoutId id="2147483698" r:id="rId6"/>
    <p:sldLayoutId id="2147483667" r:id="rId7"/>
    <p:sldLayoutId id="2147483733" r:id="rId8"/>
    <p:sldLayoutId id="2147483704" r:id="rId9"/>
    <p:sldLayoutId id="2147483673" r:id="rId10"/>
    <p:sldLayoutId id="2147483710" r:id="rId11"/>
    <p:sldLayoutId id="2147483747" r:id="rId12"/>
    <p:sldLayoutId id="2147483713" r:id="rId13"/>
    <p:sldLayoutId id="2147483739" r:id="rId14"/>
    <p:sldLayoutId id="2147483741" r:id="rId15"/>
    <p:sldLayoutId id="2147483742" r:id="rId16"/>
    <p:sldLayoutId id="2147483748" r:id="rId17"/>
    <p:sldLayoutId id="2147483743" r:id="rId18"/>
    <p:sldLayoutId id="2147483744" r:id="rId19"/>
    <p:sldLayoutId id="2147483745" r:id="rId20"/>
    <p:sldLayoutId id="2147483746" r:id="rId21"/>
    <p:sldLayoutId id="2147483749" r:id="rId22"/>
    <p:sldLayoutId id="2147483671" r:id="rId23"/>
    <p:sldLayoutId id="2147483683" r:id="rId24"/>
    <p:sldLayoutId id="2147483751" r:id="rId25"/>
    <p:sldLayoutId id="2147483752" r:id="rId2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fr-FR" sz="2400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2268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4572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6840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005840" indent="-28575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7145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641" userDrawn="1">
          <p15:clr>
            <a:srgbClr val="F26B43"/>
          </p15:clr>
        </p15:guide>
        <p15:guide id="4" orient="horz" pos="756" userDrawn="1">
          <p15:clr>
            <a:srgbClr val="F26B43"/>
          </p15:clr>
        </p15:guide>
        <p15:guide id="5" orient="horz" pos="2869" userDrawn="1">
          <p15:clr>
            <a:srgbClr val="F26B43"/>
          </p15:clr>
        </p15:guide>
        <p15:guide id="6" orient="horz" pos="3128" userDrawn="1">
          <p15:clr>
            <a:srgbClr val="F26B43"/>
          </p15:clr>
        </p15:guide>
        <p15:guide id="7" pos="208" userDrawn="1">
          <p15:clr>
            <a:srgbClr val="F26B43"/>
          </p15:clr>
        </p15:guide>
        <p15:guide id="8" pos="55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hyperlink" Target="https://support.google.com/websearch?p=lens_dsa" TargetMode="External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3.xml"/><Relationship Id="rId11" Type="http://schemas.openxmlformats.org/officeDocument/2006/relationships/chart" Target="../charts/chart8.xml"/><Relationship Id="rId5" Type="http://schemas.openxmlformats.org/officeDocument/2006/relationships/chart" Target="../charts/chart2.xml"/><Relationship Id="rId10" Type="http://schemas.openxmlformats.org/officeDocument/2006/relationships/chart" Target="../charts/chart7.xml"/><Relationship Id="rId4" Type="http://schemas.openxmlformats.org/officeDocument/2006/relationships/chart" Target="../charts/chart1.xml"/><Relationship Id="rId9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svg"/><Relationship Id="rId18" Type="http://schemas.openxmlformats.org/officeDocument/2006/relationships/image" Target="../media/image66.png"/><Relationship Id="rId26" Type="http://schemas.openxmlformats.org/officeDocument/2006/relationships/image" Target="../media/image74.png"/><Relationship Id="rId3" Type="http://schemas.openxmlformats.org/officeDocument/2006/relationships/hyperlink" Target="https://support.google.com/websearch?p=lens_dsa" TargetMode="External"/><Relationship Id="rId21" Type="http://schemas.openxmlformats.org/officeDocument/2006/relationships/image" Target="../media/image69.svg"/><Relationship Id="rId7" Type="http://schemas.openxmlformats.org/officeDocument/2006/relationships/image" Target="../media/image55.svg"/><Relationship Id="rId12" Type="http://schemas.openxmlformats.org/officeDocument/2006/relationships/image" Target="../media/image60.png"/><Relationship Id="rId17" Type="http://schemas.openxmlformats.org/officeDocument/2006/relationships/image" Target="../media/image65.svg"/><Relationship Id="rId25" Type="http://schemas.openxmlformats.org/officeDocument/2006/relationships/image" Target="../media/image73.svg"/><Relationship Id="rId33" Type="http://schemas.openxmlformats.org/officeDocument/2006/relationships/image" Target="../media/image81.sv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29" Type="http://schemas.openxmlformats.org/officeDocument/2006/relationships/image" Target="../media/image77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4.png"/><Relationship Id="rId11" Type="http://schemas.openxmlformats.org/officeDocument/2006/relationships/image" Target="../media/image59.svg"/><Relationship Id="rId24" Type="http://schemas.openxmlformats.org/officeDocument/2006/relationships/image" Target="../media/image72.png"/><Relationship Id="rId32" Type="http://schemas.openxmlformats.org/officeDocument/2006/relationships/image" Target="../media/image80.png"/><Relationship Id="rId5" Type="http://schemas.openxmlformats.org/officeDocument/2006/relationships/image" Target="../media/image53.svg"/><Relationship Id="rId15" Type="http://schemas.openxmlformats.org/officeDocument/2006/relationships/image" Target="../media/image63.svg"/><Relationship Id="rId23" Type="http://schemas.openxmlformats.org/officeDocument/2006/relationships/image" Target="../media/image71.svg"/><Relationship Id="rId28" Type="http://schemas.openxmlformats.org/officeDocument/2006/relationships/image" Target="../media/image76.png"/><Relationship Id="rId10" Type="http://schemas.openxmlformats.org/officeDocument/2006/relationships/image" Target="../media/image58.png"/><Relationship Id="rId19" Type="http://schemas.openxmlformats.org/officeDocument/2006/relationships/image" Target="../media/image67.svg"/><Relationship Id="rId31" Type="http://schemas.openxmlformats.org/officeDocument/2006/relationships/image" Target="../media/image79.svg"/><Relationship Id="rId4" Type="http://schemas.openxmlformats.org/officeDocument/2006/relationships/image" Target="../media/image52.png"/><Relationship Id="rId9" Type="http://schemas.openxmlformats.org/officeDocument/2006/relationships/image" Target="../media/image57.svg"/><Relationship Id="rId14" Type="http://schemas.openxmlformats.org/officeDocument/2006/relationships/image" Target="../media/image62.png"/><Relationship Id="rId22" Type="http://schemas.openxmlformats.org/officeDocument/2006/relationships/image" Target="../media/image70.png"/><Relationship Id="rId27" Type="http://schemas.openxmlformats.org/officeDocument/2006/relationships/image" Target="../media/image75.svg"/><Relationship Id="rId30" Type="http://schemas.openxmlformats.org/officeDocument/2006/relationships/image" Target="../media/image78.png"/><Relationship Id="rId8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sv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5.svg"/><Relationship Id="rId5" Type="http://schemas.openxmlformats.org/officeDocument/2006/relationships/image" Target="../media/image84.png"/><Relationship Id="rId4" Type="http://schemas.openxmlformats.org/officeDocument/2006/relationships/image" Target="../media/image83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sv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1.svg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hyperlink" Target="https://support.google.com/websearch?p=lens_dsa" TargetMode="External"/><Relationship Id="rId7" Type="http://schemas.openxmlformats.org/officeDocument/2006/relationships/image" Target="../media/image69.sv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8.png"/><Relationship Id="rId11" Type="http://schemas.openxmlformats.org/officeDocument/2006/relationships/image" Target="../media/image63.svg"/><Relationship Id="rId5" Type="http://schemas.openxmlformats.org/officeDocument/2006/relationships/image" Target="../media/image59.svg"/><Relationship Id="rId10" Type="http://schemas.openxmlformats.org/officeDocument/2006/relationships/image" Target="../media/image62.png"/><Relationship Id="rId4" Type="http://schemas.openxmlformats.org/officeDocument/2006/relationships/image" Target="../media/image58.png"/><Relationship Id="rId9" Type="http://schemas.openxmlformats.org/officeDocument/2006/relationships/image" Target="../media/image71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.xml"/><Relationship Id="rId3" Type="http://schemas.openxmlformats.org/officeDocument/2006/relationships/hyperlink" Target="https://support.google.com/websearch?p=lens_dsa" TargetMode="External"/><Relationship Id="rId7" Type="http://schemas.openxmlformats.org/officeDocument/2006/relationships/image" Target="../media/image63.sv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2.png"/><Relationship Id="rId11" Type="http://schemas.openxmlformats.org/officeDocument/2006/relationships/image" Target="../media/image59.svg"/><Relationship Id="rId5" Type="http://schemas.openxmlformats.org/officeDocument/2006/relationships/image" Target="../media/image69.svg"/><Relationship Id="rId10" Type="http://schemas.openxmlformats.org/officeDocument/2006/relationships/image" Target="../media/image58.png"/><Relationship Id="rId4" Type="http://schemas.openxmlformats.org/officeDocument/2006/relationships/image" Target="../media/image68.png"/><Relationship Id="rId9" Type="http://schemas.openxmlformats.org/officeDocument/2006/relationships/chart" Target="../charts/char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5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Relationship Id="rId14" Type="http://schemas.openxmlformats.org/officeDocument/2006/relationships/image" Target="../media/image23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sv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13" Type="http://schemas.openxmlformats.org/officeDocument/2006/relationships/image" Target="../media/image46.png"/><Relationship Id="rId18" Type="http://schemas.openxmlformats.org/officeDocument/2006/relationships/image" Target="../media/image51.svg"/><Relationship Id="rId3" Type="http://schemas.openxmlformats.org/officeDocument/2006/relationships/image" Target="../media/image32.svg"/><Relationship Id="rId7" Type="http://schemas.openxmlformats.org/officeDocument/2006/relationships/image" Target="../media/image40.png"/><Relationship Id="rId12" Type="http://schemas.openxmlformats.org/officeDocument/2006/relationships/image" Target="../media/image45.svg"/><Relationship Id="rId17" Type="http://schemas.openxmlformats.org/officeDocument/2006/relationships/image" Target="../media/image50.png"/><Relationship Id="rId2" Type="http://schemas.openxmlformats.org/officeDocument/2006/relationships/image" Target="../media/image31.png"/><Relationship Id="rId16" Type="http://schemas.openxmlformats.org/officeDocument/2006/relationships/image" Target="../media/image49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4.svg"/><Relationship Id="rId15" Type="http://schemas.openxmlformats.org/officeDocument/2006/relationships/image" Target="../media/image48.png"/><Relationship Id="rId10" Type="http://schemas.openxmlformats.org/officeDocument/2006/relationships/image" Target="../media/image43.svg"/><Relationship Id="rId4" Type="http://schemas.openxmlformats.org/officeDocument/2006/relationships/image" Target="../media/image33.png"/><Relationship Id="rId9" Type="http://schemas.openxmlformats.org/officeDocument/2006/relationships/image" Target="../media/image42.png"/><Relationship Id="rId14" Type="http://schemas.openxmlformats.org/officeDocument/2006/relationships/image" Target="../media/image4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?p=lens_ds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the burden </a:t>
            </a:r>
            <a:br>
              <a:rPr lang="en-US" dirty="0"/>
            </a:br>
            <a:r>
              <a:rPr lang="en-US" dirty="0"/>
              <a:t>of liver disease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FEDC4C9-B77D-0F94-E519-F39A7F9350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New evidence revealed</a:t>
            </a:r>
          </a:p>
        </p:txBody>
      </p:sp>
      <p:sp>
        <p:nvSpPr>
          <p:cNvPr id="18" name="SmartArt Placeholder 17">
            <a:extLst>
              <a:ext uri="{FF2B5EF4-FFF2-40B4-BE49-F238E27FC236}">
                <a16:creationId xmlns:a16="http://schemas.microsoft.com/office/drawing/2014/main" id="{2A3B2B88-4889-209C-D618-8493FAE24661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SmartArt Placeholder 18">
            <a:extLst>
              <a:ext uri="{FF2B5EF4-FFF2-40B4-BE49-F238E27FC236}">
                <a16:creationId xmlns:a16="http://schemas.microsoft.com/office/drawing/2014/main" id="{C8C66375-2814-F072-AB16-EA63CF455209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04C10-4B5D-2FD0-94BE-FB03EA6C884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4253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9317" y="2278105"/>
            <a:ext cx="4888011" cy="1423562"/>
          </a:xfrm>
        </p:spPr>
        <p:txBody>
          <a:bodyPr/>
          <a:lstStyle/>
          <a:p>
            <a:r>
              <a:rPr lang="en-US" sz="2400"/>
              <a:t>Existing Evidence Supporting the Adjunctive Use of PPC in Patients with MAFLD and Comorbidities</a:t>
            </a:r>
            <a:endParaRPr lang="en-US" sz="2200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921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9F7E8846-A41B-E870-A314-DCBE6EE559CF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255347" cy="410459"/>
          </a:xfrm>
        </p:spPr>
        <p:txBody>
          <a:bodyPr/>
          <a:lstStyle/>
          <a:p>
            <a:pPr algn="l" defTabSz="342900">
              <a:lnSpc>
                <a:spcPct val="90000"/>
              </a:lnSpc>
              <a:defRPr/>
            </a:pPr>
            <a:r>
              <a:rPr lang="en-GB" sz="600" dirty="0">
                <a:latin typeface="+mj-lt"/>
                <a:ea typeface="Verdana" panose="020B0604030504040204" pitchFamily="34" charset="0"/>
              </a:rPr>
              <a:t>1) Dajani A et al. Arab J Gastroenterol. 2015;16:99–104.</a:t>
            </a:r>
          </a:p>
          <a:p>
            <a:pPr algn="l" defTabSz="342900">
              <a:lnSpc>
                <a:spcPct val="90000"/>
              </a:lnSpc>
              <a:defRPr/>
            </a:pPr>
            <a:r>
              <a:rPr lang="en-US" sz="600" dirty="0">
                <a:solidFill>
                  <a:schemeClr val="tx1"/>
                </a:solidFill>
                <a:latin typeface="+mn-lt"/>
              </a:rPr>
              <a:t>ALT, alanine aminotransferase; AST, aspartate aminotransferase; EPL, essential phospholipid; IU, international units; </a:t>
            </a:r>
            <a:r>
              <a:rPr lang="en-US" sz="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MAFLD, metabolic dysfunction-associated fatty liver disease; 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T2DM, type 2 diabetes mellitus.</a:t>
            </a:r>
            <a:r>
              <a:rPr lang="en-US" sz="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endParaRPr lang="en-GB" sz="600" dirty="0">
              <a:latin typeface="+mj-lt"/>
              <a:ea typeface="Verdana" panose="020B0604030504040204" pitchFamily="34" charset="0"/>
            </a:endParaRPr>
          </a:p>
        </p:txBody>
      </p:sp>
      <p:sp>
        <p:nvSpPr>
          <p:cNvPr id="32" name="Slide Number Placeholder 4">
            <a:extLst>
              <a:ext uri="{FF2B5EF4-FFF2-40B4-BE49-F238E27FC236}">
                <a16:creationId xmlns:a16="http://schemas.microsoft.com/office/drawing/2014/main" id="{F31931E9-3B6F-8838-22B0-F02959279C42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>
          <a:xfrm>
            <a:off x="8336226" y="4792985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3" name="Rectangle 6">
            <a:extLst>
              <a:ext uri="{FF2B5EF4-FFF2-40B4-BE49-F238E27FC236}">
                <a16:creationId xmlns:a16="http://schemas.microsoft.com/office/drawing/2014/main" id="{8447715D-AA89-4E71-AC64-7AB6B7D1E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Subtitle 1">
            <a:extLst>
              <a:ext uri="{FF2B5EF4-FFF2-40B4-BE49-F238E27FC236}">
                <a16:creationId xmlns:a16="http://schemas.microsoft.com/office/drawing/2014/main" id="{096E4CD0-2F19-E4E6-8E89-0A67770DC3FB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821327" y="1212528"/>
            <a:ext cx="5096399" cy="170259"/>
          </a:xfrm>
          <a:prstGeom prst="roundRect">
            <a:avLst/>
          </a:prstGeom>
          <a:noFill/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1000" b="1" dirty="0">
                <a:solidFill>
                  <a:schemeClr val="accent2"/>
                </a:solidFill>
                <a:latin typeface="Georgia" panose="02040502050405020303" pitchFamily="18" charset="0"/>
              </a:rPr>
              <a:t>Mean values for the transaminases (IU) in the treatment groups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B9CCE0E-5462-9D13-96EF-BAD21A1ED27E}"/>
              </a:ext>
            </a:extLst>
          </p:cNvPr>
          <p:cNvGrpSpPr/>
          <p:nvPr/>
        </p:nvGrpSpPr>
        <p:grpSpPr>
          <a:xfrm>
            <a:off x="6568048" y="1365761"/>
            <a:ext cx="2240991" cy="2585116"/>
            <a:chOff x="6827838" y="1993822"/>
            <a:chExt cx="1981200" cy="1797160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2343EEDA-B551-BA85-E0FE-BBCED3CDF017}"/>
                </a:ext>
              </a:extLst>
            </p:cNvPr>
            <p:cNvSpPr/>
            <p:nvPr/>
          </p:nvSpPr>
          <p:spPr>
            <a:xfrm>
              <a:off x="6827838" y="1993822"/>
              <a:ext cx="1941024" cy="1797160"/>
            </a:xfrm>
            <a:prstGeom prst="roundRect">
              <a:avLst>
                <a:gd name="adj" fmla="val 628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44000" indent="-144000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endParaRPr lang="en-US" sz="900">
                <a:solidFill>
                  <a:schemeClr val="tx1"/>
                </a:solidFill>
              </a:endParaRP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CE91BFE3-B49A-BE81-C61D-1B3D4FD306B7}"/>
                </a:ext>
              </a:extLst>
            </p:cNvPr>
            <p:cNvSpPr/>
            <p:nvPr/>
          </p:nvSpPr>
          <p:spPr>
            <a:xfrm>
              <a:off x="6827838" y="2029878"/>
              <a:ext cx="1981200" cy="1725048"/>
            </a:xfrm>
            <a:prstGeom prst="roundRect">
              <a:avLst>
                <a:gd name="adj" fmla="val 6285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rtlCol="0" anchor="ctr"/>
            <a:lstStyle/>
            <a:p>
              <a:pPr marL="137160" indent="-13716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chemeClr val="tx1"/>
                  </a:solidFill>
                </a:rPr>
                <a:t>Significant clinical improvement of all symptoms: general and gastroenterological.</a:t>
              </a:r>
            </a:p>
            <a:p>
              <a:pPr marL="137160" indent="-13716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chemeClr val="tx1"/>
                  </a:solidFill>
                </a:rPr>
                <a:t>Significant reduction in ALT and AST values, P=0.001.</a:t>
              </a:r>
            </a:p>
            <a:p>
              <a:pPr marL="137160" indent="-13716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chemeClr val="tx1"/>
                  </a:solidFill>
                </a:rPr>
                <a:t>Reasonable regression of ultrasonographic findings</a:t>
              </a:r>
              <a:br>
                <a:rPr lang="en-US" sz="1000" dirty="0">
                  <a:solidFill>
                    <a:schemeClr val="tx1"/>
                  </a:solidFill>
                </a:rPr>
              </a:br>
              <a:r>
                <a:rPr lang="en-US" sz="1000" dirty="0">
                  <a:solidFill>
                    <a:schemeClr val="tx1"/>
                  </a:solidFill>
                </a:rPr>
                <a:t>and </a:t>
              </a:r>
              <a:r>
                <a:rPr lang="en-US" sz="1000" dirty="0" err="1">
                  <a:solidFill>
                    <a:schemeClr val="tx1"/>
                  </a:solidFill>
                </a:rPr>
                <a:t>fibroscan</a:t>
              </a:r>
              <a:r>
                <a:rPr lang="en-US" sz="1000" dirty="0">
                  <a:solidFill>
                    <a:schemeClr val="tx1"/>
                  </a:solidFill>
                </a:rPr>
                <a:t> scores.</a:t>
              </a:r>
            </a:p>
            <a:p>
              <a:pPr marL="137160" indent="-13716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chemeClr val="tx1"/>
                  </a:solidFill>
                </a:rPr>
                <a:t>Treatment was safe with no recordable adverse effects.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37119A3E-EE84-2292-DC88-0415E8E85061}"/>
              </a:ext>
            </a:extLst>
          </p:cNvPr>
          <p:cNvSpPr txBox="1"/>
          <p:nvPr/>
        </p:nvSpPr>
        <p:spPr>
          <a:xfrm>
            <a:off x="331200" y="1456415"/>
            <a:ext cx="599802" cy="153233"/>
          </a:xfrm>
          <a:prstGeom prst="roundRect">
            <a:avLst/>
          </a:prstGeom>
          <a:solidFill>
            <a:schemeClr val="tx2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b="1"/>
              <a:t>ALT</a:t>
            </a: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8DD5E378-7041-C727-7714-344467BFCF6F}"/>
              </a:ext>
            </a:extLst>
          </p:cNvPr>
          <p:cNvGraphicFramePr>
            <a:graphicFrameLocks/>
          </p:cNvGraphicFramePr>
          <p:nvPr/>
        </p:nvGraphicFramePr>
        <p:xfrm>
          <a:off x="-205504" y="1423571"/>
          <a:ext cx="1903306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25DAB40A-9AC0-CF6D-C281-C4695553B1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521656"/>
              </p:ext>
            </p:extLst>
          </p:nvPr>
        </p:nvGraphicFramePr>
        <p:xfrm>
          <a:off x="735386" y="1429646"/>
          <a:ext cx="19044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B525ACE4-C03E-2E19-2DDD-287E1951C2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269678"/>
              </p:ext>
            </p:extLst>
          </p:nvPr>
        </p:nvGraphicFramePr>
        <p:xfrm>
          <a:off x="4907034" y="1415135"/>
          <a:ext cx="1900118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2" name="Chart 41">
            <a:extLst>
              <a:ext uri="{FF2B5EF4-FFF2-40B4-BE49-F238E27FC236}">
                <a16:creationId xmlns:a16="http://schemas.microsoft.com/office/drawing/2014/main" id="{34E4F2CB-645B-E68E-C653-87887C62ED45}"/>
              </a:ext>
            </a:extLst>
          </p:cNvPr>
          <p:cNvGraphicFramePr>
            <a:graphicFrameLocks/>
          </p:cNvGraphicFramePr>
          <p:nvPr/>
        </p:nvGraphicFramePr>
        <p:xfrm>
          <a:off x="2960843" y="1423571"/>
          <a:ext cx="1903306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75EDEB96-2049-5A0E-2B96-286D262DC4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1218373"/>
              </p:ext>
            </p:extLst>
          </p:nvPr>
        </p:nvGraphicFramePr>
        <p:xfrm>
          <a:off x="3957429" y="1429646"/>
          <a:ext cx="19044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2DEDBE67-E90D-8091-6820-840EC47FEF3D}"/>
              </a:ext>
            </a:extLst>
          </p:cNvPr>
          <p:cNvSpPr txBox="1"/>
          <p:nvPr/>
        </p:nvSpPr>
        <p:spPr>
          <a:xfrm>
            <a:off x="3524908" y="1456415"/>
            <a:ext cx="599802" cy="153233"/>
          </a:xfrm>
          <a:prstGeom prst="roundRect">
            <a:avLst/>
          </a:prstGeom>
          <a:solidFill>
            <a:schemeClr val="tx2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b="1"/>
              <a:t>AST</a:t>
            </a:r>
          </a:p>
        </p:txBody>
      </p:sp>
      <p:sp>
        <p:nvSpPr>
          <p:cNvPr id="45" name="Subtitle 1">
            <a:extLst>
              <a:ext uri="{FF2B5EF4-FFF2-40B4-BE49-F238E27FC236}">
                <a16:creationId xmlns:a16="http://schemas.microsoft.com/office/drawing/2014/main" id="{55DD4BED-E996-DAF8-617E-39486627A780}"/>
              </a:ext>
            </a:extLst>
          </p:cNvPr>
          <p:cNvSpPr txBox="1">
            <a:spLocks/>
          </p:cNvSpPr>
          <p:nvPr/>
        </p:nvSpPr>
        <p:spPr>
          <a:xfrm>
            <a:off x="916284" y="2890663"/>
            <a:ext cx="4906485" cy="153233"/>
          </a:xfrm>
          <a:prstGeom prst="round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900" b="1" dirty="0">
                <a:solidFill>
                  <a:schemeClr val="accent2"/>
                </a:solidFill>
                <a:latin typeface="Georgia" panose="02040502050405020303" pitchFamily="18" charset="0"/>
              </a:rPr>
              <a:t>Ultrasound and elastography findings in the treatment groups</a:t>
            </a:r>
          </a:p>
        </p:txBody>
      </p:sp>
      <p:graphicFrame>
        <p:nvGraphicFramePr>
          <p:cNvPr id="46" name="Chart 45">
            <a:extLst>
              <a:ext uri="{FF2B5EF4-FFF2-40B4-BE49-F238E27FC236}">
                <a16:creationId xmlns:a16="http://schemas.microsoft.com/office/drawing/2014/main" id="{43F6A9DE-0F80-0B07-02B5-90262B3CD1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148778"/>
              </p:ext>
            </p:extLst>
          </p:nvPr>
        </p:nvGraphicFramePr>
        <p:xfrm>
          <a:off x="211161" y="2978001"/>
          <a:ext cx="3108883" cy="1746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7" name="Chart 46">
            <a:extLst>
              <a:ext uri="{FF2B5EF4-FFF2-40B4-BE49-F238E27FC236}">
                <a16:creationId xmlns:a16="http://schemas.microsoft.com/office/drawing/2014/main" id="{4DC58121-FD3D-9EBD-13A1-09EEAD98F3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9733138"/>
              </p:ext>
            </p:extLst>
          </p:nvPr>
        </p:nvGraphicFramePr>
        <p:xfrm>
          <a:off x="3459165" y="2978001"/>
          <a:ext cx="3108883" cy="1746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7B5D5991-219B-2B99-DF97-7A29ECC7E5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77371" y="1422629"/>
          <a:ext cx="1900118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pSp>
        <p:nvGrpSpPr>
          <p:cNvPr id="49" name="Group 48">
            <a:extLst>
              <a:ext uri="{FF2B5EF4-FFF2-40B4-BE49-F238E27FC236}">
                <a16:creationId xmlns:a16="http://schemas.microsoft.com/office/drawing/2014/main" id="{968F2037-8808-F0B7-0B4B-0A100D07D79F}"/>
              </a:ext>
            </a:extLst>
          </p:cNvPr>
          <p:cNvGrpSpPr/>
          <p:nvPr/>
        </p:nvGrpSpPr>
        <p:grpSpPr>
          <a:xfrm>
            <a:off x="4195166" y="2621093"/>
            <a:ext cx="1641181" cy="102156"/>
            <a:chOff x="4363908" y="2705669"/>
            <a:chExt cx="1641181" cy="102156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03E0AD0-6DDA-1DCC-2BF2-FB3DC67F07EC}"/>
                </a:ext>
              </a:extLst>
            </p:cNvPr>
            <p:cNvSpPr/>
            <p:nvPr/>
          </p:nvSpPr>
          <p:spPr>
            <a:xfrm>
              <a:off x="4363908" y="2739429"/>
              <a:ext cx="45719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2" name="Subtitle 1">
              <a:extLst>
                <a:ext uri="{FF2B5EF4-FFF2-40B4-BE49-F238E27FC236}">
                  <a16:creationId xmlns:a16="http://schemas.microsoft.com/office/drawing/2014/main" id="{291CE8DC-95D0-CCFB-E096-5A404EF761F8}"/>
                </a:ext>
              </a:extLst>
            </p:cNvPr>
            <p:cNvSpPr txBox="1">
              <a:spLocks/>
            </p:cNvSpPr>
            <p:nvPr/>
          </p:nvSpPr>
          <p:spPr>
            <a:xfrm>
              <a:off x="4437305" y="2705669"/>
              <a:ext cx="755551" cy="102156"/>
            </a:xfrm>
            <a:prstGeom prst="round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400" b="0" i="1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l" defTabSz="685800" rtl="0" eaLnBrk="1" latinLnBrk="0" hangingPunct="1">
                <a:lnSpc>
                  <a:spcPct val="125000"/>
                </a:lnSpc>
                <a:spcBef>
                  <a:spcPts val="40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1200" b="0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457200" indent="-226800" algn="l" defTabSz="685800" rtl="0" eaLnBrk="1" latinLnBrk="0" hangingPunct="1">
                <a:lnSpc>
                  <a:spcPct val="11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lang="en-US" sz="1000" b="0" i="0" kern="1200" dirty="0" smtClean="0">
                  <a:solidFill>
                    <a:schemeClr val="tx1"/>
                  </a:solidFill>
                  <a:latin typeface="Sanofi Sans 3 Regular"/>
                  <a:ea typeface="+mn-ea"/>
                  <a:cs typeface="+mn-cs"/>
                </a:defRPr>
              </a:lvl3pPr>
              <a:lvl4pPr marL="684000" indent="-226800" algn="l" defTabSz="685800" rtl="0" eaLnBrk="1" latinLnBrk="0" hangingPunct="1"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000" b="0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1005840" indent="-285750" algn="l" defTabSz="685800" rtl="0" eaLnBrk="1" latinLnBrk="0" hangingPunct="1"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000" b="0" i="0" kern="1200">
                  <a:solidFill>
                    <a:schemeClr val="tx1"/>
                  </a:solidFill>
                  <a:latin typeface="+mj-lt"/>
                  <a:ea typeface="Verdana" panose="020B0604030504040204" pitchFamily="34" charset="0"/>
                  <a:cs typeface="Georgia" panose="02040502050405020303" pitchFamily="18" charset="0"/>
                </a:defRPr>
              </a:lvl5pPr>
              <a:lvl6pPr marL="17145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buClr>
                  <a:schemeClr val="accent2"/>
                </a:buClr>
              </a:pPr>
              <a:r>
                <a:rPr lang="en-IN" sz="600" i="0">
                  <a:latin typeface="+mj-lt"/>
                </a:rPr>
                <a:t>Before treatment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3FCB12E-603E-87B4-45E6-D66152900047}"/>
                </a:ext>
              </a:extLst>
            </p:cNvPr>
            <p:cNvSpPr/>
            <p:nvPr/>
          </p:nvSpPr>
          <p:spPr>
            <a:xfrm>
              <a:off x="5176141" y="2739429"/>
              <a:ext cx="45719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4" name="Subtitle 1">
              <a:extLst>
                <a:ext uri="{FF2B5EF4-FFF2-40B4-BE49-F238E27FC236}">
                  <a16:creationId xmlns:a16="http://schemas.microsoft.com/office/drawing/2014/main" id="{93EEF01E-B2B6-3E26-73C5-82A13A36E602}"/>
                </a:ext>
              </a:extLst>
            </p:cNvPr>
            <p:cNvSpPr txBox="1">
              <a:spLocks/>
            </p:cNvSpPr>
            <p:nvPr/>
          </p:nvSpPr>
          <p:spPr>
            <a:xfrm>
              <a:off x="5249538" y="2705669"/>
              <a:ext cx="755551" cy="102156"/>
            </a:xfrm>
            <a:prstGeom prst="round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400" b="0" i="1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l" defTabSz="685800" rtl="0" eaLnBrk="1" latinLnBrk="0" hangingPunct="1">
                <a:lnSpc>
                  <a:spcPct val="125000"/>
                </a:lnSpc>
                <a:spcBef>
                  <a:spcPts val="40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1200" b="0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457200" indent="-226800" algn="l" defTabSz="685800" rtl="0" eaLnBrk="1" latinLnBrk="0" hangingPunct="1">
                <a:lnSpc>
                  <a:spcPct val="11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lang="en-US" sz="1000" b="0" i="0" kern="1200" dirty="0" smtClean="0">
                  <a:solidFill>
                    <a:schemeClr val="tx1"/>
                  </a:solidFill>
                  <a:latin typeface="Sanofi Sans 3 Regular"/>
                  <a:ea typeface="+mn-ea"/>
                  <a:cs typeface="+mn-cs"/>
                </a:defRPr>
              </a:lvl3pPr>
              <a:lvl4pPr marL="684000" indent="-226800" algn="l" defTabSz="685800" rtl="0" eaLnBrk="1" latinLnBrk="0" hangingPunct="1"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000" b="0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1005840" indent="-285750" algn="l" defTabSz="685800" rtl="0" eaLnBrk="1" latinLnBrk="0" hangingPunct="1"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000" b="0" i="0" kern="1200">
                  <a:solidFill>
                    <a:schemeClr val="tx1"/>
                  </a:solidFill>
                  <a:latin typeface="+mj-lt"/>
                  <a:ea typeface="Verdana" panose="020B0604030504040204" pitchFamily="34" charset="0"/>
                  <a:cs typeface="Georgia" panose="02040502050405020303" pitchFamily="18" charset="0"/>
                </a:defRPr>
              </a:lvl5pPr>
              <a:lvl6pPr marL="17145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buClr>
                  <a:schemeClr val="accent2"/>
                </a:buClr>
              </a:pPr>
              <a:r>
                <a:rPr lang="en-IN" sz="600" i="0">
                  <a:latin typeface="+mj-lt"/>
                </a:rPr>
                <a:t>After treatment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16316DF-6A7C-2A9E-8369-7E5622A0F677}"/>
              </a:ext>
            </a:extLst>
          </p:cNvPr>
          <p:cNvGrpSpPr/>
          <p:nvPr/>
        </p:nvGrpSpPr>
        <p:grpSpPr>
          <a:xfrm>
            <a:off x="939722" y="2621093"/>
            <a:ext cx="1641181" cy="102156"/>
            <a:chOff x="4363908" y="2705669"/>
            <a:chExt cx="1641181" cy="102156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73B4405-535D-23CF-9672-0BF2523AECB7}"/>
                </a:ext>
              </a:extLst>
            </p:cNvPr>
            <p:cNvSpPr/>
            <p:nvPr/>
          </p:nvSpPr>
          <p:spPr>
            <a:xfrm>
              <a:off x="4363908" y="2739429"/>
              <a:ext cx="45719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7" name="Subtitle 1">
              <a:extLst>
                <a:ext uri="{FF2B5EF4-FFF2-40B4-BE49-F238E27FC236}">
                  <a16:creationId xmlns:a16="http://schemas.microsoft.com/office/drawing/2014/main" id="{0D725DF1-57EC-9CDA-1644-5A0EA362CB4C}"/>
                </a:ext>
              </a:extLst>
            </p:cNvPr>
            <p:cNvSpPr txBox="1">
              <a:spLocks/>
            </p:cNvSpPr>
            <p:nvPr/>
          </p:nvSpPr>
          <p:spPr>
            <a:xfrm>
              <a:off x="4437305" y="2705669"/>
              <a:ext cx="755551" cy="102156"/>
            </a:xfrm>
            <a:prstGeom prst="round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400" b="0" i="1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l" defTabSz="685800" rtl="0" eaLnBrk="1" latinLnBrk="0" hangingPunct="1">
                <a:lnSpc>
                  <a:spcPct val="125000"/>
                </a:lnSpc>
                <a:spcBef>
                  <a:spcPts val="40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1200" b="0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457200" indent="-226800" algn="l" defTabSz="685800" rtl="0" eaLnBrk="1" latinLnBrk="0" hangingPunct="1">
                <a:lnSpc>
                  <a:spcPct val="11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lang="en-US" sz="1000" b="0" i="0" kern="1200" dirty="0" smtClean="0">
                  <a:solidFill>
                    <a:schemeClr val="tx1"/>
                  </a:solidFill>
                  <a:latin typeface="Sanofi Sans 3 Regular"/>
                  <a:ea typeface="+mn-ea"/>
                  <a:cs typeface="+mn-cs"/>
                </a:defRPr>
              </a:lvl3pPr>
              <a:lvl4pPr marL="684000" indent="-226800" algn="l" defTabSz="685800" rtl="0" eaLnBrk="1" latinLnBrk="0" hangingPunct="1"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000" b="0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1005840" indent="-285750" algn="l" defTabSz="685800" rtl="0" eaLnBrk="1" latinLnBrk="0" hangingPunct="1"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000" b="0" i="0" kern="1200">
                  <a:solidFill>
                    <a:schemeClr val="tx1"/>
                  </a:solidFill>
                  <a:latin typeface="+mj-lt"/>
                  <a:ea typeface="Verdana" panose="020B0604030504040204" pitchFamily="34" charset="0"/>
                  <a:cs typeface="Georgia" panose="02040502050405020303" pitchFamily="18" charset="0"/>
                </a:defRPr>
              </a:lvl5pPr>
              <a:lvl6pPr marL="17145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buClr>
                  <a:schemeClr val="accent2"/>
                </a:buClr>
              </a:pPr>
              <a:r>
                <a:rPr lang="en-IN" sz="600" i="0">
                  <a:latin typeface="+mj-lt"/>
                </a:rPr>
                <a:t>Before treatment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8D7F19B-48E9-7D6F-CF81-887C7B65E1F9}"/>
                </a:ext>
              </a:extLst>
            </p:cNvPr>
            <p:cNvSpPr/>
            <p:nvPr/>
          </p:nvSpPr>
          <p:spPr>
            <a:xfrm>
              <a:off x="5176141" y="2739429"/>
              <a:ext cx="45719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9" name="Subtitle 1">
              <a:extLst>
                <a:ext uri="{FF2B5EF4-FFF2-40B4-BE49-F238E27FC236}">
                  <a16:creationId xmlns:a16="http://schemas.microsoft.com/office/drawing/2014/main" id="{3E6CB083-2890-9E50-9BAD-37BF17DA5DDE}"/>
                </a:ext>
              </a:extLst>
            </p:cNvPr>
            <p:cNvSpPr txBox="1">
              <a:spLocks/>
            </p:cNvSpPr>
            <p:nvPr/>
          </p:nvSpPr>
          <p:spPr>
            <a:xfrm>
              <a:off x="5249538" y="2705669"/>
              <a:ext cx="755551" cy="102156"/>
            </a:xfrm>
            <a:prstGeom prst="round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400" b="0" i="1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l" defTabSz="685800" rtl="0" eaLnBrk="1" latinLnBrk="0" hangingPunct="1">
                <a:lnSpc>
                  <a:spcPct val="125000"/>
                </a:lnSpc>
                <a:spcBef>
                  <a:spcPts val="40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1200" b="0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457200" indent="-226800" algn="l" defTabSz="685800" rtl="0" eaLnBrk="1" latinLnBrk="0" hangingPunct="1">
                <a:lnSpc>
                  <a:spcPct val="11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lang="en-US" sz="1000" b="0" i="0" kern="1200" dirty="0" smtClean="0">
                  <a:solidFill>
                    <a:schemeClr val="tx1"/>
                  </a:solidFill>
                  <a:latin typeface="Sanofi Sans 3 Regular"/>
                  <a:ea typeface="+mn-ea"/>
                  <a:cs typeface="+mn-cs"/>
                </a:defRPr>
              </a:lvl3pPr>
              <a:lvl4pPr marL="684000" indent="-226800" algn="l" defTabSz="685800" rtl="0" eaLnBrk="1" latinLnBrk="0" hangingPunct="1"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000" b="0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1005840" indent="-285750" algn="l" defTabSz="685800" rtl="0" eaLnBrk="1" latinLnBrk="0" hangingPunct="1"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000" b="0" i="0" kern="1200">
                  <a:solidFill>
                    <a:schemeClr val="tx1"/>
                  </a:solidFill>
                  <a:latin typeface="+mj-lt"/>
                  <a:ea typeface="Verdana" panose="020B0604030504040204" pitchFamily="34" charset="0"/>
                  <a:cs typeface="Georgia" panose="02040502050405020303" pitchFamily="18" charset="0"/>
                </a:defRPr>
              </a:lvl5pPr>
              <a:lvl6pPr marL="17145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buClr>
                  <a:schemeClr val="accent2"/>
                </a:buClr>
              </a:pPr>
              <a:r>
                <a:rPr lang="en-IN" sz="600" i="0">
                  <a:latin typeface="+mj-lt"/>
                </a:rPr>
                <a:t>After treatment</a:t>
              </a:r>
            </a:p>
          </p:txBody>
        </p:sp>
      </p:grpSp>
      <p:sp>
        <p:nvSpPr>
          <p:cNvPr id="60" name="Title 3">
            <a:extLst>
              <a:ext uri="{FF2B5EF4-FFF2-40B4-BE49-F238E27FC236}">
                <a16:creationId xmlns:a16="http://schemas.microsoft.com/office/drawing/2014/main" id="{EE4F367A-5E72-D32D-6E56-5559567616C5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AE" dirty="0">
                <a:latin typeface="+mn-lt"/>
                <a:ea typeface="+mn-ea"/>
                <a:cs typeface="+mn-cs"/>
              </a:rPr>
              <a:t>EPLs for Patients with MAFLD with Comorbid Conditions</a:t>
            </a:r>
            <a:r>
              <a:rPr lang="en-US" baseline="30000" dirty="0">
                <a:latin typeface="+mn-lt"/>
                <a:ea typeface="+mn-ea"/>
                <a:cs typeface="+mn-cs"/>
              </a:rPr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70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38" grpId="0" animBg="1"/>
      <p:bldGraphic spid="39" grpId="0">
        <p:bldAsOne/>
      </p:bldGraphic>
      <p:bldGraphic spid="40" grpId="0">
        <p:bldAsOne/>
      </p:bldGraphic>
      <p:bldGraphic spid="41" grpId="0">
        <p:bldAsOne/>
      </p:bldGraphic>
      <p:bldGraphic spid="42" grpId="0">
        <p:bldAsOne/>
      </p:bldGraphic>
      <p:bldGraphic spid="43" grpId="0">
        <p:bldAsOne/>
      </p:bldGraphic>
      <p:bldP spid="44" grpId="0" animBg="1"/>
      <p:bldP spid="45" grpId="0"/>
      <p:bldGraphic spid="46" grpId="0">
        <p:bldAsOne/>
      </p:bldGraphic>
      <p:bldGraphic spid="47" grpId="0">
        <p:bldAsOne/>
      </p:bldGraphic>
      <p:bldGraphic spid="48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89FF80F-7CD9-F341-1D52-917EA6FBD7F2}"/>
              </a:ext>
            </a:extLst>
          </p:cNvPr>
          <p:cNvSpPr/>
          <p:nvPr/>
        </p:nvSpPr>
        <p:spPr>
          <a:xfrm>
            <a:off x="330200" y="1439416"/>
            <a:ext cx="8478838" cy="1548485"/>
          </a:xfrm>
          <a:prstGeom prst="roundRect">
            <a:avLst>
              <a:gd name="adj" fmla="val 5942"/>
            </a:avLst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383668" cy="410459"/>
          </a:xfrm>
        </p:spPr>
        <p:txBody>
          <a:bodyPr/>
          <a:lstStyle/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>
                <a:solidFill>
                  <a:schemeClr val="tx1"/>
                </a:solidFill>
                <a:latin typeface="+mj-lt"/>
              </a:rPr>
              <a:t>1) </a:t>
            </a:r>
            <a:r>
              <a:rPr lang="en-IN" sz="600" dirty="0" err="1">
                <a:solidFill>
                  <a:schemeClr val="tx1"/>
                </a:solidFill>
                <a:latin typeface="+mj-lt"/>
              </a:rPr>
              <a:t>Maev</a:t>
            </a:r>
            <a:r>
              <a:rPr lang="en-IN" sz="600" dirty="0">
                <a:solidFill>
                  <a:schemeClr val="tx1"/>
                </a:solidFill>
                <a:latin typeface="+mj-lt"/>
              </a:rPr>
              <a:t> IV et al. </a:t>
            </a:r>
            <a:r>
              <a:rPr lang="nl-NL" sz="600" b="0" dirty="0">
                <a:solidFill>
                  <a:schemeClr val="tx1"/>
                </a:solidFill>
                <a:effectLst/>
                <a:latin typeface="+mj-lt"/>
              </a:rPr>
              <a:t>BMJ Open Gastroenterol. 2020;7(1):e000368</a:t>
            </a:r>
            <a:r>
              <a:rPr lang="en-IN" sz="600" b="0" dirty="0">
                <a:solidFill>
                  <a:schemeClr val="tx1"/>
                </a:solidFill>
                <a:effectLst/>
                <a:latin typeface="+mj-lt"/>
              </a:rPr>
              <a:t>; 2) </a:t>
            </a:r>
            <a:r>
              <a:rPr lang="nl-NL" sz="600" dirty="0">
                <a:solidFill>
                  <a:schemeClr val="tx1"/>
                </a:solidFill>
                <a:latin typeface="+mj-lt"/>
              </a:rPr>
              <a:t>Maev IV et al. BMJ Open Gastroenterol. 2020;7:e000341.</a:t>
            </a:r>
            <a:endParaRPr lang="en-IN" sz="600" dirty="0">
              <a:solidFill>
                <a:schemeClr val="tx1"/>
              </a:solidFill>
              <a:latin typeface="+mj-lt"/>
            </a:endParaRPr>
          </a:p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ANOVA, analysis of variance; MAFLD, metabolic dysfunction-associated fatty liver disease; NASH, </a:t>
            </a:r>
            <a:r>
              <a:rPr lang="en-US" sz="600" dirty="0">
                <a:solidFill>
                  <a:schemeClr val="tx1"/>
                </a:solidFill>
                <a:latin typeface="+mj-lt"/>
              </a:rPr>
              <a:t>non-alcoholic steatohepatitis; </a:t>
            </a:r>
            <a:r>
              <a:rPr lang="en-US" sz="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PPC, p</a:t>
            </a:r>
            <a:r>
              <a:rPr lang="en-US" sz="600" dirty="0">
                <a:solidFill>
                  <a:schemeClr val="tx1"/>
                </a:solidFill>
                <a:latin typeface="+mj-lt"/>
              </a:rPr>
              <a:t>olyenyl phosphatidylcholine</a:t>
            </a:r>
            <a:r>
              <a:rPr lang="en-US" sz="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; SD, standard deviation; T2DM, type 2 diabetes mellitus.</a:t>
            </a:r>
            <a:endParaRPr lang="en-IN" sz="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A8746F-C3F6-1F27-4437-05FDCBF4AD7B}"/>
              </a:ext>
            </a:extLst>
          </p:cNvPr>
          <p:cNvSpPr txBox="1"/>
          <p:nvPr/>
        </p:nvSpPr>
        <p:spPr>
          <a:xfrm>
            <a:off x="342904" y="3092977"/>
            <a:ext cx="2646368" cy="138499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r>
              <a:rPr lang="en-US" sz="900" b="1" i="1">
                <a:solidFill>
                  <a:schemeClr val="accent2"/>
                </a:solidFill>
                <a:latin typeface="Georgia" panose="02040502050405020303" pitchFamily="18" charset="0"/>
              </a:rPr>
              <a:t>Endpoints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5995622-6ED2-E56A-F96D-B3A1209668CC}"/>
              </a:ext>
            </a:extLst>
          </p:cNvPr>
          <p:cNvSpPr txBox="1"/>
          <p:nvPr/>
        </p:nvSpPr>
        <p:spPr>
          <a:xfrm>
            <a:off x="5151068" y="3099114"/>
            <a:ext cx="3423283" cy="1384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900" b="1" i="1">
                <a:solidFill>
                  <a:schemeClr val="accent2"/>
                </a:solidFill>
                <a:latin typeface="Georgia" panose="02040502050405020303" pitchFamily="18" charset="0"/>
              </a:rPr>
              <a:t>Patient demographics</a:t>
            </a:r>
          </a:p>
        </p:txBody>
      </p:sp>
      <p:graphicFrame>
        <p:nvGraphicFramePr>
          <p:cNvPr id="56" name="Table 17">
            <a:extLst>
              <a:ext uri="{FF2B5EF4-FFF2-40B4-BE49-F238E27FC236}">
                <a16:creationId xmlns:a16="http://schemas.microsoft.com/office/drawing/2014/main" id="{D67CF8D9-5EDA-7249-0471-C7831B3236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075680"/>
              </p:ext>
            </p:extLst>
          </p:nvPr>
        </p:nvGraphicFramePr>
        <p:xfrm>
          <a:off x="5136278" y="3317093"/>
          <a:ext cx="3629170" cy="1038320"/>
        </p:xfrm>
        <a:graphic>
          <a:graphicData uri="http://schemas.openxmlformats.org/drawingml/2006/table">
            <a:tbl>
              <a:tblPr firstRow="1">
                <a:tableStyleId>{F800B559-55DF-4324-A70D-7A5FB1BD5379}</a:tableStyleId>
              </a:tblPr>
              <a:tblGrid>
                <a:gridCol w="1814585">
                  <a:extLst>
                    <a:ext uri="{9D8B030D-6E8A-4147-A177-3AD203B41FA5}">
                      <a16:colId xmlns:a16="http://schemas.microsoft.com/office/drawing/2014/main" val="1205483640"/>
                    </a:ext>
                  </a:extLst>
                </a:gridCol>
                <a:gridCol w="1814585">
                  <a:extLst>
                    <a:ext uri="{9D8B030D-6E8A-4147-A177-3AD203B41FA5}">
                      <a16:colId xmlns:a16="http://schemas.microsoft.com/office/drawing/2014/main" val="3209191493"/>
                    </a:ext>
                  </a:extLst>
                </a:gridCol>
              </a:tblGrid>
              <a:tr h="210312">
                <a:tc>
                  <a:txBody>
                    <a:bodyPr/>
                    <a:lstStyle/>
                    <a:p>
                      <a:r>
                        <a:rPr lang="en-US" sz="800" b="1"/>
                        <a:t>Baseline characteristics</a:t>
                      </a:r>
                      <a:endParaRPr lang="en-US" sz="800" b="1">
                        <a:latin typeface="+mn-lt"/>
                      </a:endParaRPr>
                    </a:p>
                  </a:txBody>
                  <a:tcPr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/>
                        <a:t>Study population (N=2843)</a:t>
                      </a:r>
                      <a:endParaRPr lang="en-US" sz="800" b="1">
                        <a:latin typeface="+mn-lt"/>
                      </a:endParaRPr>
                    </a:p>
                  </a:txBody>
                  <a:tcPr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4075184"/>
                  </a:ext>
                </a:extLst>
              </a:tr>
              <a:tr h="164992">
                <a:tc>
                  <a:txBody>
                    <a:bodyPr/>
                    <a:lstStyle/>
                    <a:p>
                      <a:r>
                        <a:rPr lang="en-US" sz="700"/>
                        <a:t>Age, years</a:t>
                      </a:r>
                      <a:endParaRPr lang="en-US" sz="700">
                        <a:latin typeface="+mn-lt"/>
                      </a:endParaRPr>
                    </a:p>
                  </a:txBody>
                  <a:tcPr marR="0" marT="0" marB="0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48.7±8.6</a:t>
                      </a:r>
                      <a:endParaRPr lang="en-US" sz="700">
                        <a:latin typeface="+mn-lt"/>
                      </a:endParaRP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034254"/>
                  </a:ext>
                </a:extLst>
              </a:tr>
              <a:tr h="164992">
                <a:tc>
                  <a:txBody>
                    <a:bodyPr/>
                    <a:lstStyle/>
                    <a:p>
                      <a:r>
                        <a:rPr lang="en-US" sz="700"/>
                        <a:t>Male/female (%)</a:t>
                      </a:r>
                      <a:endParaRPr lang="en-US" sz="700">
                        <a:latin typeface="+mn-lt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37.8/62.2</a:t>
                      </a:r>
                      <a:endParaRPr lang="en-US" sz="70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23146800"/>
                  </a:ext>
                </a:extLst>
              </a:tr>
              <a:tr h="164992">
                <a:tc>
                  <a:txBody>
                    <a:bodyPr/>
                    <a:lstStyle/>
                    <a:p>
                      <a:r>
                        <a:rPr lang="en-US" sz="700"/>
                        <a:t>Weight (kg)</a:t>
                      </a:r>
                      <a:endParaRPr lang="en-US" sz="700">
                        <a:latin typeface="+mn-lt"/>
                      </a:endParaRPr>
                    </a:p>
                  </a:txBody>
                  <a:tcPr marR="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91.0±14.1</a:t>
                      </a:r>
                      <a:endParaRPr lang="en-US" sz="70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280541"/>
                  </a:ext>
                </a:extLst>
              </a:tr>
              <a:tr h="164992">
                <a:tc>
                  <a:txBody>
                    <a:bodyPr/>
                    <a:lstStyle/>
                    <a:p>
                      <a:r>
                        <a:rPr lang="en-US" sz="700"/>
                        <a:t>Body mass index (kg/m</a:t>
                      </a:r>
                      <a:r>
                        <a:rPr lang="en-US" sz="700" baseline="30000"/>
                        <a:t>2</a:t>
                      </a:r>
                      <a:r>
                        <a:rPr lang="en-US" sz="700" baseline="0"/>
                        <a:t>)</a:t>
                      </a:r>
                      <a:endParaRPr lang="en-US" sz="700" baseline="30000">
                        <a:latin typeface="+mn-lt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32.0±4.6</a:t>
                      </a:r>
                      <a:endParaRPr lang="en-US" sz="70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86989214"/>
                  </a:ext>
                </a:extLst>
              </a:tr>
              <a:tr h="164992">
                <a:tc>
                  <a:txBody>
                    <a:bodyPr/>
                    <a:lstStyle/>
                    <a:p>
                      <a:r>
                        <a:rPr lang="en-US" sz="700"/>
                        <a:t>Waist circumference (cm)</a:t>
                      </a:r>
                      <a:endParaRPr lang="en-US" sz="700">
                        <a:latin typeface="+mn-lt"/>
                      </a:endParaRPr>
                    </a:p>
                  </a:txBody>
                  <a:tcPr marR="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98.4±12.4</a:t>
                      </a:r>
                      <a:endParaRPr lang="en-US" sz="70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167914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3CDBD8E5-A8C6-41A5-5BE1-F4EEAE51B6F9}"/>
              </a:ext>
            </a:extLst>
          </p:cNvPr>
          <p:cNvSpPr txBox="1"/>
          <p:nvPr/>
        </p:nvSpPr>
        <p:spPr>
          <a:xfrm>
            <a:off x="5153996" y="4435699"/>
            <a:ext cx="1576902" cy="9233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600" dirty="0"/>
              <a:t>Data are expressed as mean ± SD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208B40-0501-9ECF-3DA3-FA7711C0832A}"/>
              </a:ext>
            </a:extLst>
          </p:cNvPr>
          <p:cNvGrpSpPr/>
          <p:nvPr/>
        </p:nvGrpSpPr>
        <p:grpSpPr>
          <a:xfrm>
            <a:off x="333436" y="3329714"/>
            <a:ext cx="4543364" cy="1171501"/>
            <a:chOff x="333436" y="3329714"/>
            <a:chExt cx="4543364" cy="117150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AC44541-B04E-41D7-1C95-66D7C5602B48}"/>
                </a:ext>
              </a:extLst>
            </p:cNvPr>
            <p:cNvGrpSpPr/>
            <p:nvPr/>
          </p:nvGrpSpPr>
          <p:grpSpPr>
            <a:xfrm>
              <a:off x="333436" y="3409961"/>
              <a:ext cx="4543364" cy="1091254"/>
              <a:chOff x="333436" y="3317093"/>
              <a:chExt cx="4543364" cy="1237445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9B19DA7A-C6AC-18CB-59C8-CBFAE8A51208}"/>
                  </a:ext>
                </a:extLst>
              </p:cNvPr>
              <p:cNvSpPr/>
              <p:nvPr/>
            </p:nvSpPr>
            <p:spPr>
              <a:xfrm>
                <a:off x="3486187" y="3317093"/>
                <a:ext cx="1390613" cy="1237445"/>
              </a:xfrm>
              <a:prstGeom prst="roundRect">
                <a:avLst>
                  <a:gd name="adj" fmla="val 13600"/>
                </a:avLst>
              </a:prstGeom>
              <a:solidFill>
                <a:schemeClr val="bg1"/>
              </a:solidFill>
              <a:ln w="63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4" name="Rectangle: Rounded Corners 93">
                <a:extLst>
                  <a:ext uri="{FF2B5EF4-FFF2-40B4-BE49-F238E27FC236}">
                    <a16:creationId xmlns:a16="http://schemas.microsoft.com/office/drawing/2014/main" id="{F8104C69-20D9-C6E3-505D-9C3228D5BD3B}"/>
                  </a:ext>
                </a:extLst>
              </p:cNvPr>
              <p:cNvSpPr/>
              <p:nvPr/>
            </p:nvSpPr>
            <p:spPr>
              <a:xfrm>
                <a:off x="3543550" y="3377116"/>
                <a:ext cx="1275889" cy="1117402"/>
              </a:xfrm>
              <a:prstGeom prst="roundRect">
                <a:avLst>
                  <a:gd name="adj" fmla="val 11086"/>
                </a:avLst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457200" rtlCol="0" anchor="t" anchorCtr="0"/>
              <a:lstStyle/>
              <a:p>
                <a:pPr algn="ctr"/>
                <a:r>
                  <a:rPr lang="en-US" sz="800">
                    <a:solidFill>
                      <a:schemeClr val="tx1"/>
                    </a:solidFill>
                  </a:rPr>
                  <a:t>Improvement in ultrasonographic findings </a:t>
                </a:r>
              </a:p>
            </p:txBody>
          </p:sp>
          <p:sp>
            <p:nvSpPr>
              <p:cNvPr id="73" name="Rectangle: Rounded Corners 72">
                <a:extLst>
                  <a:ext uri="{FF2B5EF4-FFF2-40B4-BE49-F238E27FC236}">
                    <a16:creationId xmlns:a16="http://schemas.microsoft.com/office/drawing/2014/main" id="{B85E995D-F0B1-0B76-AA51-692BDAE33D82}"/>
                  </a:ext>
                </a:extLst>
              </p:cNvPr>
              <p:cNvSpPr/>
              <p:nvPr/>
            </p:nvSpPr>
            <p:spPr>
              <a:xfrm>
                <a:off x="1906031" y="3317093"/>
                <a:ext cx="1390613" cy="1237445"/>
              </a:xfrm>
              <a:prstGeom prst="roundRect">
                <a:avLst>
                  <a:gd name="adj" fmla="val 13600"/>
                </a:avLst>
              </a:prstGeom>
              <a:solidFill>
                <a:schemeClr val="bg1"/>
              </a:solidFill>
              <a:ln w="63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4DC41921-AD7A-8CA7-1195-28E0A51C57CD}"/>
                  </a:ext>
                </a:extLst>
              </p:cNvPr>
              <p:cNvSpPr/>
              <p:nvPr/>
            </p:nvSpPr>
            <p:spPr>
              <a:xfrm>
                <a:off x="1963394" y="3377116"/>
                <a:ext cx="1275889" cy="1117402"/>
              </a:xfrm>
              <a:prstGeom prst="roundRect">
                <a:avLst>
                  <a:gd name="adj" fmla="val 11086"/>
                </a:avLst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457200" rtlCol="0" anchor="t" anchorCtr="0"/>
              <a:lstStyle/>
              <a:p>
                <a:pPr algn="ctr"/>
                <a:r>
                  <a:rPr lang="en-US" sz="800">
                    <a:solidFill>
                      <a:schemeClr val="tx1"/>
                    </a:solidFill>
                  </a:rPr>
                  <a:t>Improvement in lipid profile</a:t>
                </a:r>
              </a:p>
            </p:txBody>
          </p:sp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8E73C18F-6008-2ED6-73E1-0A67A28399CD}"/>
                  </a:ext>
                </a:extLst>
              </p:cNvPr>
              <p:cNvSpPr/>
              <p:nvPr/>
            </p:nvSpPr>
            <p:spPr>
              <a:xfrm>
                <a:off x="333436" y="3317093"/>
                <a:ext cx="1390613" cy="1237445"/>
              </a:xfrm>
              <a:prstGeom prst="roundRect">
                <a:avLst>
                  <a:gd name="adj" fmla="val 13600"/>
                </a:avLst>
              </a:prstGeom>
              <a:solidFill>
                <a:schemeClr val="bg1"/>
              </a:solidFill>
              <a:ln w="63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428E0762-361B-67C5-C9B9-A32AB91F44C9}"/>
                  </a:ext>
                </a:extLst>
              </p:cNvPr>
              <p:cNvSpPr/>
              <p:nvPr/>
            </p:nvSpPr>
            <p:spPr>
              <a:xfrm>
                <a:off x="390799" y="3377116"/>
                <a:ext cx="1275889" cy="1117402"/>
              </a:xfrm>
              <a:prstGeom prst="roundRect">
                <a:avLst>
                  <a:gd name="adj" fmla="val 11086"/>
                </a:avLst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457200" rtlCol="0" anchor="t" anchorCtr="0"/>
              <a:lstStyle/>
              <a:p>
                <a:pPr algn="ctr"/>
                <a:r>
                  <a:rPr lang="en-US" sz="800">
                    <a:solidFill>
                      <a:schemeClr val="tx1"/>
                    </a:solidFill>
                  </a:rPr>
                  <a:t>Improvement in</a:t>
                </a:r>
                <a:br>
                  <a:rPr lang="en-US" sz="800">
                    <a:solidFill>
                      <a:schemeClr val="tx1"/>
                    </a:solidFill>
                  </a:rPr>
                </a:br>
                <a:r>
                  <a:rPr lang="en-US" sz="800">
                    <a:solidFill>
                      <a:schemeClr val="tx1"/>
                    </a:solidFill>
                  </a:rPr>
                  <a:t>liver enzymes</a:t>
                </a:r>
              </a:p>
            </p:txBody>
          </p:sp>
        </p:grp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007BABF-2DF8-3491-A116-CBC9AE1CC186}"/>
                </a:ext>
              </a:extLst>
            </p:cNvPr>
            <p:cNvCxnSpPr>
              <a:cxnSpLocks/>
              <a:endCxn id="89" idx="2"/>
            </p:cNvCxnSpPr>
            <p:nvPr/>
          </p:nvCxnSpPr>
          <p:spPr>
            <a:xfrm>
              <a:off x="3303450" y="4028682"/>
              <a:ext cx="158296" cy="1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B269C9BE-6B98-9D3E-D33F-7B629F5963B8}"/>
                </a:ext>
              </a:extLst>
            </p:cNvPr>
            <p:cNvCxnSpPr>
              <a:cxnSpLocks/>
              <a:endCxn id="83" idx="2"/>
            </p:cNvCxnSpPr>
            <p:nvPr/>
          </p:nvCxnSpPr>
          <p:spPr>
            <a:xfrm>
              <a:off x="1723294" y="4028682"/>
              <a:ext cx="158296" cy="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6FB92D74-8E5B-80CA-916D-B3AF616F85AF}"/>
                </a:ext>
              </a:extLst>
            </p:cNvPr>
            <p:cNvSpPr/>
            <p:nvPr/>
          </p:nvSpPr>
          <p:spPr>
            <a:xfrm>
              <a:off x="2137415" y="3329714"/>
              <a:ext cx="927845" cy="22777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/>
                <a:t>12 weeks</a:t>
              </a:r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074E2727-515C-1920-2850-1D5D6875EE68}"/>
                </a:ext>
              </a:extLst>
            </p:cNvPr>
            <p:cNvSpPr/>
            <p:nvPr/>
          </p:nvSpPr>
          <p:spPr>
            <a:xfrm>
              <a:off x="564820" y="3329714"/>
              <a:ext cx="927845" cy="22777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0"/>
                <a:t>Baseline</a:t>
              </a: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BE9AE3FE-B26B-18CC-254E-EACD7A2E0869}"/>
                </a:ext>
              </a:extLst>
            </p:cNvPr>
            <p:cNvSpPr/>
            <p:nvPr/>
          </p:nvSpPr>
          <p:spPr>
            <a:xfrm>
              <a:off x="1699608" y="4003144"/>
              <a:ext cx="54864" cy="5107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50449059-04DA-538E-7A43-4794A073B458}"/>
                </a:ext>
              </a:extLst>
            </p:cNvPr>
            <p:cNvSpPr/>
            <p:nvPr/>
          </p:nvSpPr>
          <p:spPr>
            <a:xfrm>
              <a:off x="1881590" y="4003144"/>
              <a:ext cx="54864" cy="5107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3B2A9149-4AB9-D011-0FD0-330FF28AD589}"/>
                </a:ext>
              </a:extLst>
            </p:cNvPr>
            <p:cNvSpPr/>
            <p:nvPr/>
          </p:nvSpPr>
          <p:spPr>
            <a:xfrm>
              <a:off x="3717571" y="3329714"/>
              <a:ext cx="927845" cy="22777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/>
                <a:t>24 weeks</a:t>
              </a: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771CAAA6-04DA-D513-743C-C809CB0FBF36}"/>
                </a:ext>
              </a:extLst>
            </p:cNvPr>
            <p:cNvSpPr/>
            <p:nvPr/>
          </p:nvSpPr>
          <p:spPr>
            <a:xfrm>
              <a:off x="3279764" y="4003144"/>
              <a:ext cx="54864" cy="5107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361DA41A-D0AC-9B46-C67B-72F213130F2E}"/>
                </a:ext>
              </a:extLst>
            </p:cNvPr>
            <p:cNvSpPr/>
            <p:nvPr/>
          </p:nvSpPr>
          <p:spPr>
            <a:xfrm>
              <a:off x="3461746" y="4003143"/>
              <a:ext cx="54864" cy="5107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pic>
          <p:nvPicPr>
            <p:cNvPr id="91" name="Graphic 90">
              <a:extLst>
                <a:ext uri="{FF2B5EF4-FFF2-40B4-BE49-F238E27FC236}">
                  <a16:creationId xmlns:a16="http://schemas.microsoft.com/office/drawing/2014/main" id="{91268AFC-4CBE-CD51-D86F-041B4C0AB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99095" y="3629967"/>
              <a:ext cx="283296" cy="318393"/>
            </a:xfrm>
            <a:prstGeom prst="rect">
              <a:avLst/>
            </a:prstGeom>
          </p:spPr>
        </p:pic>
        <p:pic>
          <p:nvPicPr>
            <p:cNvPr id="92" name="Graphic 91">
              <a:extLst>
                <a:ext uri="{FF2B5EF4-FFF2-40B4-BE49-F238E27FC236}">
                  <a16:creationId xmlns:a16="http://schemas.microsoft.com/office/drawing/2014/main" id="{5421C3A5-035C-B963-A901-DE971907E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459689" y="3651092"/>
              <a:ext cx="283296" cy="278452"/>
            </a:xfrm>
            <a:prstGeom prst="rect">
              <a:avLst/>
            </a:prstGeom>
          </p:spPr>
        </p:pic>
        <p:pic>
          <p:nvPicPr>
            <p:cNvPr id="98" name="Graphic 97">
              <a:extLst>
                <a:ext uri="{FF2B5EF4-FFF2-40B4-BE49-F238E27FC236}">
                  <a16:creationId xmlns:a16="http://schemas.microsoft.com/office/drawing/2014/main" id="{BC432F13-C6B3-4A5E-7983-9A35CD953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042189" y="3651090"/>
              <a:ext cx="278611" cy="269974"/>
            </a:xfrm>
            <a:prstGeom prst="rect">
              <a:avLst/>
            </a:prstGeom>
          </p:spPr>
        </p:pic>
      </p:grpSp>
      <p:sp>
        <p:nvSpPr>
          <p:cNvPr id="105" name="Subtitle 1">
            <a:extLst>
              <a:ext uri="{FF2B5EF4-FFF2-40B4-BE49-F238E27FC236}">
                <a16:creationId xmlns:a16="http://schemas.microsoft.com/office/drawing/2014/main" id="{640690C9-D608-E694-D326-05463140ECB0}"/>
              </a:ext>
            </a:extLst>
          </p:cNvPr>
          <p:cNvSpPr txBox="1">
            <a:spLocks/>
          </p:cNvSpPr>
          <p:nvPr/>
        </p:nvSpPr>
        <p:spPr>
          <a:xfrm>
            <a:off x="592990" y="1226653"/>
            <a:ext cx="5096399" cy="153233"/>
          </a:xfrm>
          <a:prstGeom prst="round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b="1" i="0">
                <a:solidFill>
                  <a:schemeClr val="accent1"/>
                </a:solidFill>
                <a:latin typeface="+mj-lt"/>
              </a:rPr>
              <a:t>Study design: </a:t>
            </a:r>
            <a:r>
              <a:rPr lang="en-IN" sz="900" i="0">
                <a:latin typeface="+mj-lt"/>
              </a:rPr>
              <a:t>Observational, multicentre, prospective study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5F344BA8-BB35-F023-BD1F-7D1B6B5FDE98}"/>
              </a:ext>
            </a:extLst>
          </p:cNvPr>
          <p:cNvGrpSpPr/>
          <p:nvPr/>
        </p:nvGrpSpPr>
        <p:grpSpPr>
          <a:xfrm>
            <a:off x="331621" y="1203397"/>
            <a:ext cx="210900" cy="209449"/>
            <a:chOff x="331621" y="1343332"/>
            <a:chExt cx="210900" cy="209449"/>
          </a:xfrm>
        </p:grpSpPr>
        <p:pic>
          <p:nvPicPr>
            <p:cNvPr id="107" name="Graphic 106">
              <a:extLst>
                <a:ext uri="{FF2B5EF4-FFF2-40B4-BE49-F238E27FC236}">
                  <a16:creationId xmlns:a16="http://schemas.microsoft.com/office/drawing/2014/main" id="{002F5BE8-DC06-0DF4-E4B3-DAFC00241F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67667" y="1366588"/>
              <a:ext cx="138807" cy="138807"/>
            </a:xfrm>
            <a:prstGeom prst="rect">
              <a:avLst/>
            </a:prstGeom>
          </p:spPr>
        </p:pic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53D55C4-74A0-3C48-1EA6-09C28A912DCF}"/>
                </a:ext>
              </a:extLst>
            </p:cNvPr>
            <p:cNvSpPr/>
            <p:nvPr/>
          </p:nvSpPr>
          <p:spPr>
            <a:xfrm>
              <a:off x="331621" y="1343332"/>
              <a:ext cx="210900" cy="209449"/>
            </a:xfrm>
            <a:custGeom>
              <a:avLst/>
              <a:gdLst>
                <a:gd name="connsiteX0" fmla="*/ 209965 w 411418"/>
                <a:gd name="connsiteY0" fmla="*/ 408581 h 408586"/>
                <a:gd name="connsiteX1" fmla="*/ 0 w 411418"/>
                <a:gd name="connsiteY1" fmla="*/ 204290 h 408586"/>
                <a:gd name="connsiteX2" fmla="*/ 201453 w 411418"/>
                <a:gd name="connsiteY2" fmla="*/ 0 h 408586"/>
                <a:gd name="connsiteX3" fmla="*/ 411418 w 411418"/>
                <a:gd name="connsiteY3" fmla="*/ 204290 h 408586"/>
                <a:gd name="connsiteX4" fmla="*/ 355490 w 411418"/>
                <a:gd name="connsiteY4" fmla="*/ 353365 h 408586"/>
                <a:gd name="connsiteX5" fmla="*/ 209965 w 411418"/>
                <a:gd name="connsiteY5" fmla="*/ 408586 h 408586"/>
                <a:gd name="connsiteX6" fmla="*/ 201453 w 411418"/>
                <a:gd name="connsiteY6" fmla="*/ 11498 h 408586"/>
                <a:gd name="connsiteX7" fmla="*/ 62995 w 411418"/>
                <a:gd name="connsiteY7" fmla="*/ 62283 h 408586"/>
                <a:gd name="connsiteX8" fmla="*/ 11498 w 411418"/>
                <a:gd name="connsiteY8" fmla="*/ 204290 h 408586"/>
                <a:gd name="connsiteX9" fmla="*/ 64016 w 411418"/>
                <a:gd name="connsiteY9" fmla="*/ 345189 h 408586"/>
                <a:gd name="connsiteX10" fmla="*/ 209960 w 411418"/>
                <a:gd name="connsiteY10" fmla="*/ 397083 h 408586"/>
                <a:gd name="connsiteX11" fmla="*/ 399915 w 411418"/>
                <a:gd name="connsiteY11" fmla="*/ 204290 h 408586"/>
                <a:gd name="connsiteX12" fmla="*/ 346375 w 411418"/>
                <a:gd name="connsiteY12" fmla="*/ 62371 h 408586"/>
                <a:gd name="connsiteX13" fmla="*/ 201453 w 411418"/>
                <a:gd name="connsiteY13" fmla="*/ 11498 h 40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1418" h="408586">
                  <a:moveTo>
                    <a:pt x="209965" y="408581"/>
                  </a:moveTo>
                  <a:cubicBezTo>
                    <a:pt x="80451" y="408581"/>
                    <a:pt x="0" y="330301"/>
                    <a:pt x="0" y="204290"/>
                  </a:cubicBezTo>
                  <a:cubicBezTo>
                    <a:pt x="0" y="78280"/>
                    <a:pt x="77191" y="0"/>
                    <a:pt x="201453" y="0"/>
                  </a:cubicBezTo>
                  <a:cubicBezTo>
                    <a:pt x="325715" y="0"/>
                    <a:pt x="411418" y="78280"/>
                    <a:pt x="411418" y="204290"/>
                  </a:cubicBezTo>
                  <a:cubicBezTo>
                    <a:pt x="411418" y="265227"/>
                    <a:pt x="392079" y="316776"/>
                    <a:pt x="355490" y="353365"/>
                  </a:cubicBezTo>
                  <a:cubicBezTo>
                    <a:pt x="318901" y="389954"/>
                    <a:pt x="269045" y="408586"/>
                    <a:pt x="209965" y="408586"/>
                  </a:cubicBezTo>
                  <a:close/>
                  <a:moveTo>
                    <a:pt x="201453" y="11498"/>
                  </a:moveTo>
                  <a:cubicBezTo>
                    <a:pt x="144096" y="11498"/>
                    <a:pt x="96221" y="29058"/>
                    <a:pt x="62995" y="62283"/>
                  </a:cubicBezTo>
                  <a:cubicBezTo>
                    <a:pt x="29769" y="95509"/>
                    <a:pt x="11498" y="145082"/>
                    <a:pt x="11498" y="204290"/>
                  </a:cubicBezTo>
                  <a:cubicBezTo>
                    <a:pt x="11498" y="263499"/>
                    <a:pt x="29661" y="311525"/>
                    <a:pt x="64016" y="345189"/>
                  </a:cubicBezTo>
                  <a:cubicBezTo>
                    <a:pt x="98666" y="379136"/>
                    <a:pt x="149131" y="397083"/>
                    <a:pt x="209960" y="397083"/>
                  </a:cubicBezTo>
                  <a:cubicBezTo>
                    <a:pt x="325354" y="397083"/>
                    <a:pt x="399915" y="321408"/>
                    <a:pt x="399915" y="204290"/>
                  </a:cubicBezTo>
                  <a:cubicBezTo>
                    <a:pt x="399915" y="145071"/>
                    <a:pt x="381401" y="95994"/>
                    <a:pt x="346375" y="62371"/>
                  </a:cubicBezTo>
                  <a:cubicBezTo>
                    <a:pt x="311710" y="29094"/>
                    <a:pt x="261596" y="11498"/>
                    <a:pt x="201453" y="11498"/>
                  </a:cubicBezTo>
                  <a:close/>
                </a:path>
              </a:pathLst>
            </a:custGeom>
            <a:solidFill>
              <a:srgbClr val="7A00E6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91178C9-62F2-04F2-119E-964596DCAB8A}"/>
              </a:ext>
            </a:extLst>
          </p:cNvPr>
          <p:cNvGrpSpPr/>
          <p:nvPr/>
        </p:nvGrpSpPr>
        <p:grpSpPr>
          <a:xfrm>
            <a:off x="4729691" y="1569452"/>
            <a:ext cx="1579669" cy="320792"/>
            <a:chOff x="4729691" y="1548420"/>
            <a:chExt cx="1579669" cy="324000"/>
          </a:xfrm>
        </p:grpSpPr>
        <p:pic>
          <p:nvPicPr>
            <p:cNvPr id="6" name="Graphic 5" descr="Globe outline">
              <a:extLst>
                <a:ext uri="{FF2B5EF4-FFF2-40B4-BE49-F238E27FC236}">
                  <a16:creationId xmlns:a16="http://schemas.microsoft.com/office/drawing/2014/main" id="{EE7D5C20-7632-662F-DCAA-DE434F8E1B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729691" y="1548420"/>
              <a:ext cx="337648" cy="324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CAEB72D-F969-3C41-5091-71536423F708}"/>
                </a:ext>
              </a:extLst>
            </p:cNvPr>
            <p:cNvSpPr txBox="1"/>
            <p:nvPr/>
          </p:nvSpPr>
          <p:spPr>
            <a:xfrm>
              <a:off x="5086556" y="1602698"/>
              <a:ext cx="1222804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sz="700">
                  <a:latin typeface="+mj-lt"/>
                </a:rPr>
                <a:t>174 medical sites across</a:t>
              </a:r>
              <a:br>
                <a:rPr lang="en-US" sz="700">
                  <a:latin typeface="+mj-lt"/>
                </a:rPr>
              </a:br>
              <a:r>
                <a:rPr lang="en-US" sz="700">
                  <a:latin typeface="+mj-lt"/>
                </a:rPr>
                <a:t>6 federal districts of Russia</a:t>
              </a:r>
            </a:p>
          </p:txBody>
        </p:sp>
      </p:grpSp>
      <p:pic>
        <p:nvPicPr>
          <p:cNvPr id="11" name="Graphic 10" descr="Medicine outline">
            <a:extLst>
              <a:ext uri="{FF2B5EF4-FFF2-40B4-BE49-F238E27FC236}">
                <a16:creationId xmlns:a16="http://schemas.microsoft.com/office/drawing/2014/main" id="{5D95B8A0-36E4-7F49-AB8E-9D6125AF45E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759499" y="1551630"/>
            <a:ext cx="375163" cy="3564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9C64A8-9CB1-6C7F-41FB-503A900CC4ED}"/>
              </a:ext>
            </a:extLst>
          </p:cNvPr>
          <p:cNvSpPr txBox="1"/>
          <p:nvPr/>
        </p:nvSpPr>
        <p:spPr>
          <a:xfrm>
            <a:off x="7891780" y="2379485"/>
            <a:ext cx="800100" cy="426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Other</a:t>
            </a:r>
            <a:b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</a:br>
            <a:r>
              <a:rPr kumimoji="0" lang="en-US" sz="7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hepatoprotectors</a:t>
            </a:r>
            <a:r>
              <a:rPr lang="en-US" sz="70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≤30 days before study entry</a:t>
            </a:r>
            <a:endParaRPr lang="en-US" sz="700">
              <a:latin typeface="+mj-lt"/>
            </a:endParaRPr>
          </a:p>
        </p:txBody>
      </p:sp>
      <p:pic>
        <p:nvPicPr>
          <p:cNvPr id="13" name="Graphic 12" descr="First aid kit outline">
            <a:extLst>
              <a:ext uri="{FF2B5EF4-FFF2-40B4-BE49-F238E27FC236}">
                <a16:creationId xmlns:a16="http://schemas.microsoft.com/office/drawing/2014/main" id="{A8F6744B-4F8A-89D3-7162-3635A4492BE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247305" y="2471070"/>
            <a:ext cx="256241" cy="2434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4DBC7B2-F6BD-71A1-4F68-7A7A983A9DF0}"/>
              </a:ext>
            </a:extLst>
          </p:cNvPr>
          <p:cNvSpPr txBox="1"/>
          <p:nvPr/>
        </p:nvSpPr>
        <p:spPr>
          <a:xfrm>
            <a:off x="6568530" y="2468111"/>
            <a:ext cx="817094" cy="213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Other acute or chronic conditions</a:t>
            </a:r>
            <a:endParaRPr lang="en-US" sz="700">
              <a:latin typeface="+mj-lt"/>
            </a:endParaRPr>
          </a:p>
        </p:txBody>
      </p:sp>
      <p:pic>
        <p:nvPicPr>
          <p:cNvPr id="18" name="Graphic 17" descr="Medical outline">
            <a:extLst>
              <a:ext uri="{FF2B5EF4-FFF2-40B4-BE49-F238E27FC236}">
                <a16:creationId xmlns:a16="http://schemas.microsoft.com/office/drawing/2014/main" id="{C4C42C45-0B91-33F1-1C20-3E07C333C23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552187" y="2458898"/>
            <a:ext cx="281865" cy="26779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179D112-D1B7-91BA-4124-C7BB8A96BC3D}"/>
              </a:ext>
            </a:extLst>
          </p:cNvPr>
          <p:cNvSpPr txBox="1"/>
          <p:nvPr/>
        </p:nvSpPr>
        <p:spPr>
          <a:xfrm>
            <a:off x="7129780" y="1577198"/>
            <a:ext cx="1562100" cy="3199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>
                <a:latin typeface="+mj-lt"/>
              </a:rPr>
              <a:t>1.8 g of PPC daily in three doses as an adjunctive treatment to standard care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524D674-8DB9-5CDC-30F9-F5B551D506D4}"/>
              </a:ext>
            </a:extLst>
          </p:cNvPr>
          <p:cNvGrpSpPr/>
          <p:nvPr/>
        </p:nvGrpSpPr>
        <p:grpSpPr>
          <a:xfrm>
            <a:off x="500442" y="1561152"/>
            <a:ext cx="1707014" cy="337393"/>
            <a:chOff x="563746" y="1592456"/>
            <a:chExt cx="1707014" cy="340767"/>
          </a:xfrm>
        </p:grpSpPr>
        <p:pic>
          <p:nvPicPr>
            <p:cNvPr id="20" name="Graphic 19" descr="Group of people outline">
              <a:extLst>
                <a:ext uri="{FF2B5EF4-FFF2-40B4-BE49-F238E27FC236}">
                  <a16:creationId xmlns:a16="http://schemas.microsoft.com/office/drawing/2014/main" id="{658923AC-8082-CAF6-81FC-8F867AFC16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563746" y="1592456"/>
              <a:ext cx="396000" cy="340767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6A29230-AE0F-92B4-B09F-F9B48A964D2F}"/>
                </a:ext>
              </a:extLst>
            </p:cNvPr>
            <p:cNvSpPr txBox="1"/>
            <p:nvPr/>
          </p:nvSpPr>
          <p:spPr>
            <a:xfrm>
              <a:off x="986410" y="1701284"/>
              <a:ext cx="1284350" cy="12311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sz="800">
                  <a:latin typeface="+mj-lt"/>
                </a:rPr>
                <a:t>N=2843; aged 18-60Y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397E383-2837-0AF7-CB8F-7286A37BEECF}"/>
              </a:ext>
            </a:extLst>
          </p:cNvPr>
          <p:cNvGrpSpPr/>
          <p:nvPr/>
        </p:nvGrpSpPr>
        <p:grpSpPr>
          <a:xfrm>
            <a:off x="2616010" y="1551630"/>
            <a:ext cx="1744817" cy="356436"/>
            <a:chOff x="2616010" y="1530420"/>
            <a:chExt cx="1744817" cy="360000"/>
          </a:xfrm>
        </p:grpSpPr>
        <p:pic>
          <p:nvPicPr>
            <p:cNvPr id="26" name="Graphic 25" descr="Daily calendar outline">
              <a:extLst>
                <a:ext uri="{FF2B5EF4-FFF2-40B4-BE49-F238E27FC236}">
                  <a16:creationId xmlns:a16="http://schemas.microsoft.com/office/drawing/2014/main" id="{0207E6ED-292F-E3E3-9B2F-3A2B1253F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2616010" y="1530420"/>
              <a:ext cx="375164" cy="36000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50F55D9-1944-B4E4-38C2-46B84EE4CB26}"/>
                </a:ext>
              </a:extLst>
            </p:cNvPr>
            <p:cNvSpPr txBox="1"/>
            <p:nvPr/>
          </p:nvSpPr>
          <p:spPr>
            <a:xfrm>
              <a:off x="3017838" y="1656559"/>
              <a:ext cx="1342989" cy="107722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sz="700">
                  <a:latin typeface="+mj-lt"/>
                </a:rPr>
                <a:t>Sept 2015 - Sept 2016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D4517B6-409E-834E-AEF9-A594DECE8E21}"/>
              </a:ext>
            </a:extLst>
          </p:cNvPr>
          <p:cNvSpPr txBox="1"/>
          <p:nvPr/>
        </p:nvSpPr>
        <p:spPr>
          <a:xfrm>
            <a:off x="746321" y="2359013"/>
            <a:ext cx="742120" cy="426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>
                <a:latin typeface="+mj-lt"/>
              </a:rPr>
              <a:t>MAFLD diagnosed</a:t>
            </a:r>
            <a:br>
              <a:rPr lang="en-US" sz="700">
                <a:latin typeface="+mj-lt"/>
              </a:rPr>
            </a:b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≤</a:t>
            </a:r>
            <a:r>
              <a:rPr lang="en-US" sz="700">
                <a:latin typeface="+mj-lt"/>
              </a:rPr>
              <a:t>30 days prior to study entry</a:t>
            </a:r>
            <a:endParaRPr lang="en-US" sz="700" baseline="30000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CC15FED-DD0A-3429-EB69-E7F1BE055637}"/>
              </a:ext>
            </a:extLst>
          </p:cNvPr>
          <p:cNvSpPr txBox="1"/>
          <p:nvPr/>
        </p:nvSpPr>
        <p:spPr>
          <a:xfrm>
            <a:off x="1921826" y="2518996"/>
            <a:ext cx="584405" cy="106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>
                <a:latin typeface="+mj-lt"/>
              </a:rPr>
              <a:t>Obesity</a:t>
            </a:r>
            <a:endParaRPr lang="en-US" sz="700" baseline="30000"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041170F-D7B0-AD58-FB6D-6AAC28CE7231}"/>
              </a:ext>
            </a:extLst>
          </p:cNvPr>
          <p:cNvSpPr txBox="1"/>
          <p:nvPr/>
        </p:nvSpPr>
        <p:spPr>
          <a:xfrm>
            <a:off x="3524873" y="2518462"/>
            <a:ext cx="104132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>
                <a:latin typeface="+mj-lt"/>
              </a:rPr>
              <a:t>Hypercholesterolemia</a:t>
            </a:r>
            <a:endParaRPr lang="en-US" sz="700" baseline="30000"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32028AB-4D8C-0E13-9B22-5B5915A8DFAC}"/>
              </a:ext>
            </a:extLst>
          </p:cNvPr>
          <p:cNvSpPr txBox="1"/>
          <p:nvPr/>
        </p:nvSpPr>
        <p:spPr>
          <a:xfrm>
            <a:off x="5106925" y="2518996"/>
            <a:ext cx="705311" cy="106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>
                <a:latin typeface="+mj-lt"/>
              </a:rPr>
              <a:t>Hypertension</a:t>
            </a:r>
            <a:endParaRPr lang="en-US" sz="700" baseline="30000"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7A1055-C50D-8481-653F-C22C293A8C49}"/>
              </a:ext>
            </a:extLst>
          </p:cNvPr>
          <p:cNvSpPr txBox="1"/>
          <p:nvPr/>
        </p:nvSpPr>
        <p:spPr>
          <a:xfrm>
            <a:off x="2784737" y="2504506"/>
            <a:ext cx="38360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+mj-lt"/>
              </a:rPr>
              <a:t>T2DM</a:t>
            </a:r>
          </a:p>
        </p:txBody>
      </p:sp>
      <p:pic>
        <p:nvPicPr>
          <p:cNvPr id="58" name="Graphic 57">
            <a:extLst>
              <a:ext uri="{FF2B5EF4-FFF2-40B4-BE49-F238E27FC236}">
                <a16:creationId xmlns:a16="http://schemas.microsoft.com/office/drawing/2014/main" id="{6A5EDB8D-3D11-672E-B9DA-8B3A1273D6BA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33643" y="2438426"/>
            <a:ext cx="270474" cy="267796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8E12D1F3-84EE-2AFD-CB2C-E176BE41B18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618380" y="2439231"/>
            <a:ext cx="290390" cy="266183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E36709B6-05F1-5B33-78C7-135552FD527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3229129" y="2454494"/>
            <a:ext cx="238016" cy="235659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9729BA08-C5D7-D329-E0B7-D31D166A0858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2495744" y="2459490"/>
            <a:ext cx="238016" cy="225666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B93AABC4-D124-47FD-FD87-6100BF476224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4738910" y="2429749"/>
            <a:ext cx="288000" cy="285149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5B1A230-F0E5-299A-AFE5-669C3DB55C7E}"/>
              </a:ext>
            </a:extLst>
          </p:cNvPr>
          <p:cNvCxnSpPr>
            <a:cxnSpLocks/>
          </p:cNvCxnSpPr>
          <p:nvPr/>
        </p:nvCxnSpPr>
        <p:spPr>
          <a:xfrm>
            <a:off x="5995169" y="2346374"/>
            <a:ext cx="0" cy="525397"/>
          </a:xfrm>
          <a:prstGeom prst="line">
            <a:avLst/>
          </a:prstGeom>
          <a:ln w="952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A3AFE8AF-D1EF-312D-6A3E-9638CF5D79FB}"/>
              </a:ext>
            </a:extLst>
          </p:cNvPr>
          <p:cNvSpPr/>
          <p:nvPr/>
        </p:nvSpPr>
        <p:spPr>
          <a:xfrm>
            <a:off x="6457511" y="2091267"/>
            <a:ext cx="1920240" cy="215020"/>
          </a:xfrm>
          <a:prstGeom prst="roundRect">
            <a:avLst>
              <a:gd name="adj" fmla="val 324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5166D1-A198-85B0-FA19-A0B249CF0B1B}"/>
              </a:ext>
            </a:extLst>
          </p:cNvPr>
          <p:cNvSpPr txBox="1"/>
          <p:nvPr/>
        </p:nvSpPr>
        <p:spPr>
          <a:xfrm>
            <a:off x="6985771" y="2072732"/>
            <a:ext cx="941374" cy="251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>
                <a:solidFill>
                  <a:schemeClr val="bg1"/>
                </a:solidFill>
                <a:latin typeface="Georgia" panose="02040502050405020303" pitchFamily="18" charset="0"/>
              </a:rPr>
              <a:t>Exclusion</a:t>
            </a:r>
            <a:endParaRPr lang="en-US" sz="1000" b="1" i="1" baseline="3000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004C7483-72FC-4286-F289-125B0041F198}"/>
              </a:ext>
            </a:extLst>
          </p:cNvPr>
          <p:cNvSpPr>
            <a:spLocks/>
          </p:cNvSpPr>
          <p:nvPr/>
        </p:nvSpPr>
        <p:spPr>
          <a:xfrm>
            <a:off x="2556490" y="2098844"/>
            <a:ext cx="1920240" cy="219456"/>
          </a:xfrm>
          <a:prstGeom prst="roundRect">
            <a:avLst>
              <a:gd name="adj" fmla="val 324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F2EECC-D762-6EDA-9769-31C7286FEFF7}"/>
              </a:ext>
            </a:extLst>
          </p:cNvPr>
          <p:cNvSpPr txBox="1"/>
          <p:nvPr/>
        </p:nvSpPr>
        <p:spPr>
          <a:xfrm>
            <a:off x="3072863" y="2072732"/>
            <a:ext cx="941374" cy="251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>
                <a:solidFill>
                  <a:schemeClr val="bg1"/>
                </a:solidFill>
                <a:latin typeface="Georgia" panose="02040502050405020303" pitchFamily="18" charset="0"/>
              </a:rPr>
              <a:t>Inclusion</a:t>
            </a:r>
            <a:endParaRPr lang="en-US" sz="1000" b="1" i="1" baseline="3000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35FDC81-8DC2-FA78-D4A0-B5F52FDCFAD9}"/>
              </a:ext>
            </a:extLst>
          </p:cNvPr>
          <p:cNvSpPr txBox="1"/>
          <p:nvPr/>
        </p:nvSpPr>
        <p:spPr>
          <a:xfrm>
            <a:off x="2837147" y="2780345"/>
            <a:ext cx="190313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≤1 of four comorbidities</a:t>
            </a:r>
            <a:endParaRPr lang="en-US" sz="700">
              <a:latin typeface="+mj-lt"/>
            </a:endParaRPr>
          </a:p>
        </p:txBody>
      </p:sp>
      <p:sp>
        <p:nvSpPr>
          <p:cNvPr id="36" name="Title 3">
            <a:extLst>
              <a:ext uri="{FF2B5EF4-FFF2-40B4-BE49-F238E27FC236}">
                <a16:creationId xmlns:a16="http://schemas.microsoft.com/office/drawing/2014/main" id="{9F61F2BD-5ECD-4309-F1EC-63FD5AE4D72D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IN"/>
              <a:t>PPC as Adjunctive Therapy in Patients with MAFLD and Metabolic Comorbidities – The MANPOWER Study</a:t>
            </a:r>
            <a:r>
              <a:rPr lang="en-IN" baseline="30000"/>
              <a:t>1,2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64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255347" cy="410459"/>
          </a:xfrm>
        </p:spPr>
        <p:txBody>
          <a:bodyPr/>
          <a:lstStyle/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>
                <a:solidFill>
                  <a:schemeClr val="tx1"/>
                </a:solidFill>
                <a:latin typeface="+mn-lt"/>
              </a:rPr>
              <a:t>1) </a:t>
            </a:r>
            <a:r>
              <a:rPr lang="en-IN" sz="600" dirty="0" err="1">
                <a:solidFill>
                  <a:schemeClr val="tx1"/>
                </a:solidFill>
                <a:latin typeface="+mn-lt"/>
              </a:rPr>
              <a:t>Maev</a:t>
            </a:r>
            <a:r>
              <a:rPr lang="en-IN" sz="600" dirty="0">
                <a:solidFill>
                  <a:schemeClr val="tx1"/>
                </a:solidFill>
                <a:latin typeface="+mn-lt"/>
              </a:rPr>
              <a:t> IV et al. </a:t>
            </a:r>
            <a:r>
              <a:rPr lang="nl-NL" sz="600" b="0" dirty="0">
                <a:solidFill>
                  <a:schemeClr val="tx1"/>
                </a:solidFill>
                <a:effectLst/>
                <a:latin typeface="+mn-lt"/>
              </a:rPr>
              <a:t>BMJ Open Gastroenterol. 2020;7(1):e000368</a:t>
            </a:r>
            <a:r>
              <a:rPr lang="en-IN" sz="600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600" dirty="0">
                <a:solidFill>
                  <a:schemeClr val="tx1"/>
                </a:solidFill>
                <a:latin typeface="+mn-lt"/>
              </a:rPr>
              <a:t>ALT, alanine aminotransferase; AST, aspartate aminotransferase; GGT, gamma-glutamyl transferase; MAFLD, metabolic dysfunction-associated fatty liver disease; </a:t>
            </a: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PPC, p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olyenyl phosphatidylcholine</a:t>
            </a: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; SD, standard deviation.</a:t>
            </a:r>
            <a:endParaRPr lang="en-IN" sz="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Subtitle 1">
            <a:extLst>
              <a:ext uri="{FF2B5EF4-FFF2-40B4-BE49-F238E27FC236}">
                <a16:creationId xmlns:a16="http://schemas.microsoft.com/office/drawing/2014/main" id="{B4605759-95D2-FD1F-D8D1-EFAC6FC64E08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469146" y="1207423"/>
            <a:ext cx="3940148" cy="306467"/>
          </a:xfrm>
          <a:prstGeom prst="roundRect">
            <a:avLst/>
          </a:prstGeom>
          <a:noFill/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900" b="1">
                <a:solidFill>
                  <a:schemeClr val="accent2"/>
                </a:solidFill>
                <a:latin typeface="Georgia" panose="02040502050405020303" pitchFamily="18" charset="0"/>
              </a:rPr>
              <a:t>Proportion of patients (%) on PPC showing increase in normal liver enzyme levels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3E5644B8-19C9-8F50-95EA-E644873BA7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3411461"/>
              </p:ext>
            </p:extLst>
          </p:nvPr>
        </p:nvGraphicFramePr>
        <p:xfrm>
          <a:off x="280882" y="1338317"/>
          <a:ext cx="4218039" cy="2457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9E508EED-9942-FD07-2CD9-D239B6B245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3053821"/>
              </p:ext>
            </p:extLst>
          </p:nvPr>
        </p:nvGraphicFramePr>
        <p:xfrm>
          <a:off x="4550590" y="1194525"/>
          <a:ext cx="4394472" cy="2416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" name="Subtitle 1">
            <a:extLst>
              <a:ext uri="{FF2B5EF4-FFF2-40B4-BE49-F238E27FC236}">
                <a16:creationId xmlns:a16="http://schemas.microsoft.com/office/drawing/2014/main" id="{DE7115EF-30B8-C75E-19E9-6389DDFA112A}"/>
              </a:ext>
            </a:extLst>
          </p:cNvPr>
          <p:cNvSpPr txBox="1">
            <a:spLocks/>
          </p:cNvSpPr>
          <p:nvPr/>
        </p:nvSpPr>
        <p:spPr>
          <a:xfrm>
            <a:off x="331200" y="3610577"/>
            <a:ext cx="4078093" cy="215687"/>
          </a:xfrm>
          <a:prstGeom prst="round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600" i="0">
                <a:latin typeface="+mj-lt"/>
              </a:rPr>
              <a:t>Data are expressed as n (%). P value (χ2 test with </a:t>
            </a:r>
            <a:r>
              <a:rPr lang="en-IN" sz="600" i="0" err="1">
                <a:latin typeface="+mj-lt"/>
              </a:rPr>
              <a:t>Benjamini</a:t>
            </a:r>
            <a:r>
              <a:rPr lang="en-IN" sz="600" i="0">
                <a:latin typeface="+mj-lt"/>
              </a:rPr>
              <a:t>-Hochberg correction for multiple comparisons): p&lt;0.001.</a:t>
            </a:r>
          </a:p>
        </p:txBody>
      </p:sp>
      <p:sp>
        <p:nvSpPr>
          <p:cNvPr id="26" name="Subtitle 1">
            <a:extLst>
              <a:ext uri="{FF2B5EF4-FFF2-40B4-BE49-F238E27FC236}">
                <a16:creationId xmlns:a16="http://schemas.microsoft.com/office/drawing/2014/main" id="{CC641752-63E5-1BE2-7595-0B639AF463EE}"/>
              </a:ext>
            </a:extLst>
          </p:cNvPr>
          <p:cNvSpPr txBox="1">
            <a:spLocks/>
          </p:cNvSpPr>
          <p:nvPr/>
        </p:nvSpPr>
        <p:spPr>
          <a:xfrm>
            <a:off x="4787747" y="3610577"/>
            <a:ext cx="4078093" cy="102156"/>
          </a:xfrm>
          <a:prstGeom prst="round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600" i="0" dirty="0">
                <a:latin typeface="+mj-lt"/>
              </a:rPr>
              <a:t>Data are expressed as mean ± SD. all p&lt;0.001 by paired t-test 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C7F9FA1-7EE1-C8FC-A598-E43F941FC4E6}"/>
              </a:ext>
            </a:extLst>
          </p:cNvPr>
          <p:cNvSpPr/>
          <p:nvPr/>
        </p:nvSpPr>
        <p:spPr>
          <a:xfrm>
            <a:off x="330200" y="3948975"/>
            <a:ext cx="8497666" cy="607617"/>
          </a:xfrm>
          <a:prstGeom prst="roundRect">
            <a:avLst>
              <a:gd name="adj" fmla="val 1348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r>
              <a:rPr lang="en-US" sz="800"/>
              <a:t>Relative to baseline, at the end of 24 weeks:</a:t>
            </a:r>
          </a:p>
          <a:p>
            <a:pPr marL="144000" indent="-144000">
              <a:spcBef>
                <a:spcPts val="2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800"/>
              <a:t>A significantly higher proportion of patients (p&lt;0.001) attained normal levels of liver enzymes compared with baseline.</a:t>
            </a:r>
          </a:p>
          <a:p>
            <a:pPr marL="144000" indent="-144000">
              <a:spcBef>
                <a:spcPts val="2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800"/>
              <a:t>A significant reduction in serum ALT, AST, and GGT levels was noted in the overall study population.</a:t>
            </a:r>
            <a:endParaRPr lang="en-GB" sz="600">
              <a:solidFill>
                <a:schemeClr val="tx1"/>
              </a:solidFill>
            </a:endParaRPr>
          </a:p>
        </p:txBody>
      </p:sp>
      <p:sp>
        <p:nvSpPr>
          <p:cNvPr id="11" name="Subtitle 1">
            <a:extLst>
              <a:ext uri="{FF2B5EF4-FFF2-40B4-BE49-F238E27FC236}">
                <a16:creationId xmlns:a16="http://schemas.microsoft.com/office/drawing/2014/main" id="{67D55575-EF85-DE6B-6F69-593185AFA495}"/>
              </a:ext>
            </a:extLst>
          </p:cNvPr>
          <p:cNvSpPr txBox="1">
            <a:spLocks/>
          </p:cNvSpPr>
          <p:nvPr/>
        </p:nvSpPr>
        <p:spPr>
          <a:xfrm>
            <a:off x="5041441" y="1214196"/>
            <a:ext cx="3457100" cy="289441"/>
          </a:xfrm>
          <a:prstGeom prst="round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900" b="1">
                <a:solidFill>
                  <a:schemeClr val="accent2"/>
                </a:solidFill>
                <a:latin typeface="Georgia" panose="02040502050405020303" pitchFamily="18" charset="0"/>
              </a:rPr>
              <a:t>Change</a:t>
            </a:r>
            <a:r>
              <a:rPr lang="en-IN" sz="800" b="1">
                <a:solidFill>
                  <a:schemeClr val="accent2"/>
                </a:solidFill>
                <a:latin typeface="Georgia" panose="02040502050405020303" pitchFamily="18" charset="0"/>
              </a:rPr>
              <a:t> in liver enzyme levels (U/L) in the overall study population on PPC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52A5E4-22E2-CE31-9EDA-3E57076E4C7F}"/>
              </a:ext>
            </a:extLst>
          </p:cNvPr>
          <p:cNvSpPr txBox="1"/>
          <p:nvPr/>
        </p:nvSpPr>
        <p:spPr>
          <a:xfrm>
            <a:off x="1464528" y="2533046"/>
            <a:ext cx="319028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b="1"/>
              <a:t>ALT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36E01F-42CB-951D-A637-4CBE22DF398E}"/>
              </a:ext>
            </a:extLst>
          </p:cNvPr>
          <p:cNvSpPr txBox="1"/>
          <p:nvPr/>
        </p:nvSpPr>
        <p:spPr>
          <a:xfrm>
            <a:off x="2567047" y="2533046"/>
            <a:ext cx="319028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b="1"/>
              <a:t>AST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9EC54A-4CD9-FFC8-A8B1-C7A04244A1B1}"/>
              </a:ext>
            </a:extLst>
          </p:cNvPr>
          <p:cNvSpPr txBox="1"/>
          <p:nvPr/>
        </p:nvSpPr>
        <p:spPr>
          <a:xfrm>
            <a:off x="3662423" y="2533046"/>
            <a:ext cx="319028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b="1"/>
              <a:t>GGT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22F61-0DBF-955B-5082-275DD72749AE}"/>
              </a:ext>
            </a:extLst>
          </p:cNvPr>
          <p:cNvSpPr txBox="1"/>
          <p:nvPr/>
        </p:nvSpPr>
        <p:spPr>
          <a:xfrm>
            <a:off x="5584093" y="2533046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b="1"/>
              <a:t>0 months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E1CCFB-F41D-4389-8962-A9AD0FF0E32F}"/>
              </a:ext>
            </a:extLst>
          </p:cNvPr>
          <p:cNvSpPr txBox="1"/>
          <p:nvPr/>
        </p:nvSpPr>
        <p:spPr>
          <a:xfrm>
            <a:off x="6730804" y="2533046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b="1"/>
              <a:t>3 months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2BF99-8848-CF01-93B0-3B8B31484241}"/>
              </a:ext>
            </a:extLst>
          </p:cNvPr>
          <p:cNvSpPr txBox="1"/>
          <p:nvPr/>
        </p:nvSpPr>
        <p:spPr>
          <a:xfrm>
            <a:off x="7883849" y="2533046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b="1"/>
              <a:t>6 months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F4A100-FE33-2FAF-F573-22B071A08CAC}"/>
              </a:ext>
            </a:extLst>
          </p:cNvPr>
          <p:cNvSpPr txBox="1"/>
          <p:nvPr/>
        </p:nvSpPr>
        <p:spPr>
          <a:xfrm>
            <a:off x="5584093" y="2701523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/>
              <a:t>50.2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0EAE36-C84C-4E5A-7F5F-7368D2B8135F}"/>
              </a:ext>
            </a:extLst>
          </p:cNvPr>
          <p:cNvSpPr txBox="1"/>
          <p:nvPr/>
        </p:nvSpPr>
        <p:spPr>
          <a:xfrm>
            <a:off x="5584093" y="2860487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/>
              <a:t>43.6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A3B414-D05A-FDC8-122F-70DC4406AE63}"/>
              </a:ext>
            </a:extLst>
          </p:cNvPr>
          <p:cNvSpPr txBox="1"/>
          <p:nvPr/>
        </p:nvSpPr>
        <p:spPr>
          <a:xfrm>
            <a:off x="5584093" y="3025995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/>
              <a:t>51.7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AFC41C-2044-508D-3E90-18DC1FE04BB5}"/>
              </a:ext>
            </a:extLst>
          </p:cNvPr>
          <p:cNvSpPr txBox="1"/>
          <p:nvPr/>
        </p:nvSpPr>
        <p:spPr>
          <a:xfrm>
            <a:off x="6730804" y="2701523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/>
              <a:t>38.2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0B18D1-C5E0-37A6-26D8-BA152F716048}"/>
              </a:ext>
            </a:extLst>
          </p:cNvPr>
          <p:cNvSpPr txBox="1"/>
          <p:nvPr/>
        </p:nvSpPr>
        <p:spPr>
          <a:xfrm>
            <a:off x="6730804" y="2860487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/>
              <a:t>33.3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715200-4C5C-42F3-3F9C-845C19DF6316}"/>
              </a:ext>
            </a:extLst>
          </p:cNvPr>
          <p:cNvSpPr txBox="1"/>
          <p:nvPr/>
        </p:nvSpPr>
        <p:spPr>
          <a:xfrm>
            <a:off x="6730804" y="3025995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/>
              <a:t>42.0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4220F9-D2D8-7462-64DF-7800D7411D5A}"/>
              </a:ext>
            </a:extLst>
          </p:cNvPr>
          <p:cNvSpPr txBox="1"/>
          <p:nvPr/>
        </p:nvSpPr>
        <p:spPr>
          <a:xfrm>
            <a:off x="7883849" y="2701523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/>
              <a:t>30.2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31F114F-9322-94E2-8A33-BB9130359306}"/>
              </a:ext>
            </a:extLst>
          </p:cNvPr>
          <p:cNvSpPr txBox="1"/>
          <p:nvPr/>
        </p:nvSpPr>
        <p:spPr>
          <a:xfrm>
            <a:off x="7883849" y="2860487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/>
              <a:t>27.1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F385570-4677-80D8-7B2D-FE2D9679469B}"/>
              </a:ext>
            </a:extLst>
          </p:cNvPr>
          <p:cNvSpPr txBox="1"/>
          <p:nvPr/>
        </p:nvSpPr>
        <p:spPr>
          <a:xfrm>
            <a:off x="7883849" y="3025995"/>
            <a:ext cx="690502" cy="13395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/>
              <a:t>35.8</a:t>
            </a:r>
          </a:p>
        </p:txBody>
      </p:sp>
      <p:sp>
        <p:nvSpPr>
          <p:cNvPr id="29" name="Title 3">
            <a:extLst>
              <a:ext uri="{FF2B5EF4-FFF2-40B4-BE49-F238E27FC236}">
                <a16:creationId xmlns:a16="http://schemas.microsoft.com/office/drawing/2014/main" id="{39F2BB73-E853-E056-E6B6-1926C942F5CB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PPC as Adjunctive Therapy Improves Liver Enzymes in Patients with MAFLD</a:t>
            </a:r>
            <a:r>
              <a:rPr lang="en-US" baseline="30000"/>
              <a:t>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36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255347" cy="410459"/>
          </a:xfrm>
        </p:spPr>
        <p:txBody>
          <a:bodyPr/>
          <a:lstStyle/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>
                <a:solidFill>
                  <a:schemeClr val="tx1"/>
                </a:solidFill>
                <a:latin typeface="+mn-lt"/>
              </a:rPr>
              <a:t>1) </a:t>
            </a:r>
            <a:r>
              <a:rPr lang="en-IN" sz="600" err="1">
                <a:solidFill>
                  <a:schemeClr val="tx1"/>
                </a:solidFill>
                <a:latin typeface="+mn-lt"/>
              </a:rPr>
              <a:t>Maev</a:t>
            </a:r>
            <a:r>
              <a:rPr lang="en-IN" sz="600">
                <a:solidFill>
                  <a:schemeClr val="tx1"/>
                </a:solidFill>
                <a:latin typeface="+mn-lt"/>
              </a:rPr>
              <a:t> IV et al. </a:t>
            </a:r>
            <a:r>
              <a:rPr lang="nl-NL" sz="600" b="0">
                <a:solidFill>
                  <a:schemeClr val="tx1"/>
                </a:solidFill>
                <a:effectLst/>
                <a:latin typeface="+mn-lt"/>
              </a:rPr>
              <a:t>BMJ Open Gastroenterol. 2020;7(1):e000368</a:t>
            </a:r>
            <a:r>
              <a:rPr lang="en-IN" sz="60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600">
                <a:solidFill>
                  <a:schemeClr val="tx1"/>
                </a:solidFill>
                <a:latin typeface="+mn-lt"/>
              </a:rPr>
              <a:t>ALT, alanine aminotransferase; AST, aspartate aminotransferase; GGT, gamma-glutamyl transferase; MAFLD, metabolic-associated fatty liver disease;</a:t>
            </a:r>
            <a:br>
              <a:rPr lang="en-US" sz="600">
                <a:solidFill>
                  <a:schemeClr val="tx1"/>
                </a:solidFill>
                <a:latin typeface="+mn-lt"/>
              </a:rPr>
            </a:br>
            <a:r>
              <a:rPr lang="en-US" sz="600">
                <a:solidFill>
                  <a:schemeClr val="tx1"/>
                </a:solidFill>
                <a:latin typeface="+mn-lt"/>
              </a:rPr>
              <a:t>SD, standard deviation; T2D, type 2 diabetes.</a:t>
            </a:r>
            <a:endParaRPr lang="en-IN" sz="6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47380AC7-4EA4-FB75-B776-446349CD4691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30200" y="1205673"/>
            <a:ext cx="8482276" cy="153233"/>
          </a:xfrm>
          <a:prstGeom prst="roundRect">
            <a:avLst/>
          </a:prstGeom>
          <a:noFill/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b="1">
                <a:solidFill>
                  <a:schemeClr val="accent2"/>
                </a:solidFill>
                <a:latin typeface="Georgia" panose="02040502050405020303" pitchFamily="18" charset="0"/>
              </a:rPr>
              <a:t>Changes in liver function tests at 24 weeks of the study, according to the nature and number of comorbidities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D60288AB-D0AD-CE09-666A-B2C247263A96}"/>
              </a:ext>
            </a:extLst>
          </p:cNvPr>
          <p:cNvGraphicFramePr>
            <a:graphicFrameLocks/>
          </p:cNvGraphicFramePr>
          <p:nvPr/>
        </p:nvGraphicFramePr>
        <p:xfrm>
          <a:off x="330200" y="1456167"/>
          <a:ext cx="6287284" cy="2910840"/>
        </p:xfrm>
        <a:graphic>
          <a:graphicData uri="http://schemas.openxmlformats.org/drawingml/2006/table">
            <a:tbl>
              <a:tblPr firstRow="1" bandRow="1">
                <a:tableStyleId>{F800B559-55DF-4324-A70D-7A5FB1BD5379}</a:tableStyleId>
              </a:tblPr>
              <a:tblGrid>
                <a:gridCol w="917476">
                  <a:extLst>
                    <a:ext uri="{9D8B030D-6E8A-4147-A177-3AD203B41FA5}">
                      <a16:colId xmlns:a16="http://schemas.microsoft.com/office/drawing/2014/main" val="1709922122"/>
                    </a:ext>
                  </a:extLst>
                </a:gridCol>
                <a:gridCol w="894968">
                  <a:extLst>
                    <a:ext uri="{9D8B030D-6E8A-4147-A177-3AD203B41FA5}">
                      <a16:colId xmlns:a16="http://schemas.microsoft.com/office/drawing/2014/main" val="3835923953"/>
                    </a:ext>
                  </a:extLst>
                </a:gridCol>
                <a:gridCol w="894968">
                  <a:extLst>
                    <a:ext uri="{9D8B030D-6E8A-4147-A177-3AD203B41FA5}">
                      <a16:colId xmlns:a16="http://schemas.microsoft.com/office/drawing/2014/main" val="280598680"/>
                    </a:ext>
                  </a:extLst>
                </a:gridCol>
                <a:gridCol w="894968">
                  <a:extLst>
                    <a:ext uri="{9D8B030D-6E8A-4147-A177-3AD203B41FA5}">
                      <a16:colId xmlns:a16="http://schemas.microsoft.com/office/drawing/2014/main" val="2630078531"/>
                    </a:ext>
                  </a:extLst>
                </a:gridCol>
                <a:gridCol w="894968">
                  <a:extLst>
                    <a:ext uri="{9D8B030D-6E8A-4147-A177-3AD203B41FA5}">
                      <a16:colId xmlns:a16="http://schemas.microsoft.com/office/drawing/2014/main" val="2711580369"/>
                    </a:ext>
                  </a:extLst>
                </a:gridCol>
                <a:gridCol w="894968">
                  <a:extLst>
                    <a:ext uri="{9D8B030D-6E8A-4147-A177-3AD203B41FA5}">
                      <a16:colId xmlns:a16="http://schemas.microsoft.com/office/drawing/2014/main" val="2938845213"/>
                    </a:ext>
                  </a:extLst>
                </a:gridCol>
                <a:gridCol w="894968">
                  <a:extLst>
                    <a:ext uri="{9D8B030D-6E8A-4147-A177-3AD203B41FA5}">
                      <a16:colId xmlns:a16="http://schemas.microsoft.com/office/drawing/2014/main" val="2467315534"/>
                    </a:ext>
                  </a:extLst>
                </a:gridCol>
              </a:tblGrid>
              <a:tr h="209211">
                <a:tc rowSpan="3"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GB" sz="800" b="1" kern="1200">
                          <a:solidFill>
                            <a:schemeClr val="bg2"/>
                          </a:solidFill>
                          <a:latin typeface="+mj-lt"/>
                        </a:rPr>
                        <a:t>Comorbidity</a:t>
                      </a:r>
                      <a:endParaRPr lang="en-GB" sz="800" b="1" kern="1200">
                        <a:solidFill>
                          <a:schemeClr val="bg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72000" anchor="ctr"/>
                </a:tc>
                <a:tc gridSpan="6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>
                          <a:solidFill>
                            <a:schemeClr val="bg2"/>
                          </a:solidFill>
                          <a:latin typeface="+mj-lt"/>
                        </a:rPr>
                        <a:t>Enzyme activity (U/L) at 24 weeks of the study</a:t>
                      </a:r>
                      <a:endParaRPr lang="en-GB" sz="800" b="1" kern="1200">
                        <a:solidFill>
                          <a:schemeClr val="bg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>
                        <a:solidFill>
                          <a:schemeClr val="bg2"/>
                        </a:solidFill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>
                        <a:solidFill>
                          <a:schemeClr val="bg2"/>
                        </a:solidFill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07470"/>
                  </a:ext>
                </a:extLst>
              </a:tr>
              <a:tr h="194267">
                <a:tc vMerge="1">
                  <a:txBody>
                    <a:bodyPr/>
                    <a:lstStyle/>
                    <a:p>
                      <a:pPr algn="ctr"/>
                      <a:endParaRPr lang="en-GB" sz="90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1200">
                          <a:solidFill>
                            <a:schemeClr val="tx1"/>
                          </a:solidFill>
                          <a:latin typeface="+mj-lt"/>
                        </a:rPr>
                        <a:t>ALT</a:t>
                      </a:r>
                      <a:endParaRPr lang="en-GB" sz="700" b="1" kern="120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>
                        <a:solidFill>
                          <a:schemeClr val="bg2"/>
                        </a:solidFill>
                        <a:latin typeface="+mj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1200">
                          <a:solidFill>
                            <a:schemeClr val="tx1"/>
                          </a:solidFill>
                          <a:latin typeface="+mj-lt"/>
                        </a:rPr>
                        <a:t>AST</a:t>
                      </a:r>
                      <a:endParaRPr lang="en-GB" sz="700" b="1" kern="120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>
                        <a:solidFill>
                          <a:schemeClr val="bg2"/>
                        </a:solidFill>
                        <a:latin typeface="+mj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kern="1200">
                          <a:solidFill>
                            <a:schemeClr val="tx1"/>
                          </a:solidFill>
                          <a:latin typeface="+mj-lt"/>
                        </a:rPr>
                        <a:t>GGT</a:t>
                      </a:r>
                      <a:endParaRPr lang="en-GB" sz="700" b="1" kern="120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>
                        <a:solidFill>
                          <a:schemeClr val="bg2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5339551"/>
                  </a:ext>
                </a:extLst>
              </a:tr>
              <a:tr h="298872">
                <a:tc vMerge="1"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chemeClr val="bg2"/>
                          </a:solidFill>
                        </a:rPr>
                        <a:t>[</a:t>
                      </a:r>
                      <a:endParaRPr lang="en-GB" sz="900">
                        <a:solidFill>
                          <a:schemeClr val="bg2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kern="1200">
                          <a:solidFill>
                            <a:schemeClr val="tx1"/>
                          </a:solidFill>
                          <a:latin typeface="+mj-lt"/>
                        </a:rPr>
                        <a:t>Baseline</a:t>
                      </a:r>
                      <a:endParaRPr lang="en-GB" sz="700" b="0" kern="120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kern="1200">
                          <a:solidFill>
                            <a:schemeClr val="tx1"/>
                          </a:solidFill>
                          <a:latin typeface="+mj-lt"/>
                        </a:rPr>
                        <a:t>Change from baseline</a:t>
                      </a:r>
                      <a:endParaRPr lang="en-GB" sz="700" b="0" kern="1200" baseline="3000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kern="1200">
                          <a:solidFill>
                            <a:schemeClr val="tx1"/>
                          </a:solidFill>
                          <a:latin typeface="+mj-lt"/>
                        </a:rPr>
                        <a:t>Baseline</a:t>
                      </a:r>
                      <a:endParaRPr lang="en-GB" sz="700" b="0" kern="120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kern="1200">
                          <a:solidFill>
                            <a:schemeClr val="tx1"/>
                          </a:solidFill>
                          <a:latin typeface="+mj-lt"/>
                        </a:rPr>
                        <a:t>Change from baseline</a:t>
                      </a:r>
                      <a:endParaRPr lang="en-GB" sz="700" b="0" kern="120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kern="1200">
                          <a:solidFill>
                            <a:schemeClr val="tx1"/>
                          </a:solidFill>
                          <a:latin typeface="+mj-lt"/>
                        </a:rPr>
                        <a:t>Baseline</a:t>
                      </a:r>
                      <a:endParaRPr lang="en-GB" sz="700" b="0" kern="120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kern="1200">
                          <a:solidFill>
                            <a:schemeClr val="tx1"/>
                          </a:solidFill>
                          <a:latin typeface="+mj-lt"/>
                        </a:rPr>
                        <a:t>Change from baseline</a:t>
                      </a:r>
                      <a:endParaRPr lang="en-GB" sz="700" b="0" kern="120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5689543"/>
                  </a:ext>
                </a:extLst>
              </a:tr>
              <a:tr h="180000">
                <a:tc gridSpan="7">
                  <a:txBody>
                    <a:bodyPr/>
                    <a:lstStyle/>
                    <a:p>
                      <a:r>
                        <a:rPr lang="en-GB" sz="700" b="1">
                          <a:latin typeface="+mj-lt"/>
                        </a:rPr>
                        <a:t>Type</a:t>
                      </a:r>
                    </a:p>
                  </a:txBody>
                  <a:tcPr marL="72000" anchor="ctr"/>
                </a:tc>
                <a:tc hMerge="1">
                  <a:txBody>
                    <a:bodyPr/>
                    <a:lstStyle/>
                    <a:p>
                      <a:endParaRPr lang="en-GB" sz="90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243138"/>
                  </a:ext>
                </a:extLst>
              </a:tr>
              <a:tr h="194267">
                <a:tc>
                  <a:txBody>
                    <a:bodyPr/>
                    <a:lstStyle/>
                    <a:p>
                      <a:r>
                        <a:rPr lang="en-GB" sz="700">
                          <a:latin typeface="+mj-lt"/>
                        </a:rPr>
                        <a:t>Hypertension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50.3±32.8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−19.7±26.5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44.3±27.3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−16.9±21.8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53.7±39.3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−17.6±31.6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737128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700">
                          <a:latin typeface="+mj-lt"/>
                        </a:rPr>
                        <a:t>Overweight/  obesity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52.3±34.7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−21.6±29.4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45.1±26.6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−17.7±21.6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52.6±38.0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−17.9±31.6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7265769"/>
                  </a:ext>
                </a:extLst>
              </a:tr>
              <a:tr h="194267">
                <a:tc>
                  <a:txBody>
                    <a:bodyPr/>
                    <a:lstStyle/>
                    <a:p>
                      <a:r>
                        <a:rPr lang="en-GB" sz="700">
                          <a:latin typeface="+mj-lt"/>
                        </a:rPr>
                        <a:t>T2D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53.9±31.0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−22.0±22.7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46.4±24.9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−18.4±19.9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57.7±38.2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−18.7±31.2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7750352"/>
                  </a:ext>
                </a:extLst>
              </a:tr>
              <a:tr h="298872">
                <a:tc>
                  <a:txBody>
                    <a:bodyPr/>
                    <a:lstStyle/>
                    <a:p>
                      <a:r>
                        <a:rPr lang="en-GB" sz="700">
                          <a:latin typeface="+mj-lt"/>
                        </a:rPr>
                        <a:t>Elevated cholesterol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51.4±33.4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−20.8±27.3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44.8±26.8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−17.1±21.6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52.3±37.4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−17.2±30.6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1144113"/>
                  </a:ext>
                </a:extLst>
              </a:tr>
              <a:tr h="194267">
                <a:tc gridSpan="5">
                  <a:txBody>
                    <a:bodyPr/>
                    <a:lstStyle/>
                    <a:p>
                      <a:r>
                        <a:rPr lang="en-GB" sz="700" b="1">
                          <a:latin typeface="+mj-lt"/>
                        </a:rPr>
                        <a:t>Number</a:t>
                      </a:r>
                    </a:p>
                  </a:txBody>
                  <a:tcPr marL="7200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7694059"/>
                  </a:ext>
                </a:extLst>
              </a:tr>
              <a:tr h="194267">
                <a:tc>
                  <a:txBody>
                    <a:bodyPr/>
                    <a:lstStyle/>
                    <a:p>
                      <a:r>
                        <a:rPr lang="en-GB" sz="700">
                          <a:latin typeface="+mj-lt"/>
                        </a:rPr>
                        <a:t>One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44.5±30.9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−18.4±28.1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38.2±20.5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−14.8±18.2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47.8±39.0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−15.7±33.5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710740"/>
                  </a:ext>
                </a:extLst>
              </a:tr>
              <a:tr h="194267">
                <a:tc>
                  <a:txBody>
                    <a:bodyPr/>
                    <a:lstStyle/>
                    <a:p>
                      <a:r>
                        <a:rPr lang="en-GB" sz="700">
                          <a:latin typeface="+mj-lt"/>
                        </a:rPr>
                        <a:t>Two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49.7±33.0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−20.4±28.2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42.8±23.3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−16.2±19.3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48.8±33.6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−15.5±28.4 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6397710"/>
                  </a:ext>
                </a:extLst>
              </a:tr>
              <a:tr h="194267">
                <a:tc>
                  <a:txBody>
                    <a:bodyPr/>
                    <a:lstStyle/>
                    <a:p>
                      <a:r>
                        <a:rPr lang="en-GB" sz="700">
                          <a:latin typeface="+mj-lt"/>
                        </a:rPr>
                        <a:t>Three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52.8±34.2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−21.2±28.3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47.1±30.5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−18.7±24.3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56.5±40.7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−19.5±32.4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6746211"/>
                  </a:ext>
                </a:extLst>
              </a:tr>
              <a:tr h="194267">
                <a:tc>
                  <a:txBody>
                    <a:bodyPr/>
                    <a:lstStyle/>
                    <a:p>
                      <a:r>
                        <a:rPr lang="en-GB" sz="700">
                          <a:latin typeface="+mj-lt"/>
                        </a:rPr>
                        <a:t>Four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56.3±33.5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−22.4±23.9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47.5±25.6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−17.9±20.3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57.2±39.7</a:t>
                      </a:r>
                      <a:endParaRPr lang="en-GB" sz="70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−18.6±32.9</a:t>
                      </a:r>
                      <a:endParaRPr lang="en-GB" sz="700" b="1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76830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0C15615-D9DF-0F61-8F0D-4C145FE15606}"/>
              </a:ext>
            </a:extLst>
          </p:cNvPr>
          <p:cNvSpPr txBox="1"/>
          <p:nvPr/>
        </p:nvSpPr>
        <p:spPr>
          <a:xfrm>
            <a:off x="330200" y="4459755"/>
            <a:ext cx="5382348" cy="92333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US" sz="600"/>
              <a:t>Data are expressed as </a:t>
            </a:r>
            <a:r>
              <a:rPr lang="en-US" sz="600" err="1"/>
              <a:t>mean±SD</a:t>
            </a:r>
            <a:r>
              <a:rPr lang="en-US" sz="600"/>
              <a:t>. p&lt;0.001 compared with baseline, paired t-test. </a:t>
            </a:r>
            <a:endParaRPr lang="en-US" sz="600" baseline="3000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FDAEEC66-EB71-1E6A-1DDB-5A3AA7AB7F26}"/>
              </a:ext>
            </a:extLst>
          </p:cNvPr>
          <p:cNvSpPr/>
          <p:nvPr/>
        </p:nvSpPr>
        <p:spPr>
          <a:xfrm rot="16200000">
            <a:off x="6433520" y="2385779"/>
            <a:ext cx="594836" cy="18266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91C1B81F-5CED-4E53-9C78-2604CBDF2430}"/>
              </a:ext>
            </a:extLst>
          </p:cNvPr>
          <p:cNvSpPr/>
          <p:nvPr/>
        </p:nvSpPr>
        <p:spPr>
          <a:xfrm rot="16200000">
            <a:off x="6428360" y="3376137"/>
            <a:ext cx="605156" cy="18266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33E5062-D0A6-CA86-4505-46DE63D05F46}"/>
              </a:ext>
            </a:extLst>
          </p:cNvPr>
          <p:cNvSpPr/>
          <p:nvPr/>
        </p:nvSpPr>
        <p:spPr>
          <a:xfrm>
            <a:off x="6800150" y="2027114"/>
            <a:ext cx="2008888" cy="900000"/>
          </a:xfrm>
          <a:prstGeom prst="roundRect">
            <a:avLst>
              <a:gd name="adj" fmla="val 4641"/>
            </a:avLst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ctr"/>
            <a:r>
              <a:rPr lang="en-US" sz="800">
                <a:solidFill>
                  <a:schemeClr val="tx1"/>
                </a:solidFill>
              </a:rPr>
              <a:t>There was a mean drop from baseline in ALT levels ranging from 19.7 to 22.0U/L, of AST from 16.9 to 18.4U/L, and of GGT from 17.2 to 18.7U/L in all comorbidity subgroups.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8C8E647-0143-C361-E938-1C1667AE079A}"/>
              </a:ext>
            </a:extLst>
          </p:cNvPr>
          <p:cNvSpPr/>
          <p:nvPr/>
        </p:nvSpPr>
        <p:spPr>
          <a:xfrm>
            <a:off x="6800150" y="3029999"/>
            <a:ext cx="2012596" cy="900000"/>
          </a:xfrm>
          <a:prstGeom prst="roundRect">
            <a:avLst>
              <a:gd name="adj" fmla="val 5213"/>
            </a:avLst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ctr"/>
            <a:r>
              <a:rPr lang="en-US" sz="800">
                <a:solidFill>
                  <a:schemeClr val="tx1"/>
                </a:solidFill>
              </a:rPr>
              <a:t>Liver enzyme levels decreased in the subgroups with either one, two, three, or four comorbidities, ranging from 18.4 to 22.4U/L for ALT, from 14.8 to 18.7U/L for AST, and from 15.5 to 19.5U/L for GGT.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926B57A1-8C5D-8EF2-EBB5-52509DA480F1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PPC as Adjunctive Therapy Improves Liver Enzymes in Patients with MAFLD and Comorbidities</a:t>
            </a:r>
            <a:r>
              <a:rPr lang="en-US" baseline="30000" dirty="0"/>
              <a:t>1</a:t>
            </a:r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BF4FC3F-8BD8-DC2E-3587-D35C809BB782}"/>
              </a:ext>
            </a:extLst>
          </p:cNvPr>
          <p:cNvSpPr/>
          <p:nvPr/>
        </p:nvSpPr>
        <p:spPr>
          <a:xfrm>
            <a:off x="2255062" y="2344439"/>
            <a:ext cx="770021" cy="10175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B909EDC-23A8-AFDA-0732-4B97BA5A9B38}"/>
              </a:ext>
            </a:extLst>
          </p:cNvPr>
          <p:cNvSpPr/>
          <p:nvPr/>
        </p:nvSpPr>
        <p:spPr>
          <a:xfrm>
            <a:off x="3975062" y="2344439"/>
            <a:ext cx="770021" cy="10175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CA8779C-611B-3B87-A348-FD6471A32960}"/>
              </a:ext>
            </a:extLst>
          </p:cNvPr>
          <p:cNvSpPr/>
          <p:nvPr/>
        </p:nvSpPr>
        <p:spPr>
          <a:xfrm>
            <a:off x="5847463" y="2344439"/>
            <a:ext cx="770021" cy="10175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1E1590C-08A2-350B-59B2-2075403ACB6B}"/>
              </a:ext>
            </a:extLst>
          </p:cNvPr>
          <p:cNvSpPr/>
          <p:nvPr/>
        </p:nvSpPr>
        <p:spPr>
          <a:xfrm>
            <a:off x="2251353" y="3550268"/>
            <a:ext cx="770021" cy="81673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1E39227-0F21-EC9E-AEF1-0FFEF6C71221}"/>
              </a:ext>
            </a:extLst>
          </p:cNvPr>
          <p:cNvSpPr/>
          <p:nvPr/>
        </p:nvSpPr>
        <p:spPr>
          <a:xfrm>
            <a:off x="3975062" y="3578136"/>
            <a:ext cx="770021" cy="81673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7B2CA0E-BCB2-1B57-CC5D-540FFBC306A5}"/>
              </a:ext>
            </a:extLst>
          </p:cNvPr>
          <p:cNvSpPr/>
          <p:nvPr/>
        </p:nvSpPr>
        <p:spPr>
          <a:xfrm>
            <a:off x="5847462" y="3584457"/>
            <a:ext cx="770021" cy="81673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94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 animBg="1"/>
      <p:bldP spid="4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255347" cy="410459"/>
          </a:xfrm>
        </p:spPr>
        <p:txBody>
          <a:bodyPr/>
          <a:lstStyle/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>
                <a:solidFill>
                  <a:schemeClr val="tx1"/>
                </a:solidFill>
                <a:latin typeface="+mn-lt"/>
              </a:rPr>
              <a:t>1) </a:t>
            </a:r>
            <a:r>
              <a:rPr lang="en-IN" sz="600" dirty="0" err="1">
                <a:solidFill>
                  <a:schemeClr val="tx1"/>
                </a:solidFill>
                <a:latin typeface="+mn-lt"/>
              </a:rPr>
              <a:t>Maev</a:t>
            </a:r>
            <a:r>
              <a:rPr lang="en-IN" sz="600" dirty="0">
                <a:solidFill>
                  <a:schemeClr val="tx1"/>
                </a:solidFill>
                <a:latin typeface="+mn-lt"/>
              </a:rPr>
              <a:t> IV et al. </a:t>
            </a:r>
            <a:r>
              <a:rPr lang="nl-NL" sz="600" b="0" dirty="0">
                <a:solidFill>
                  <a:schemeClr val="tx1"/>
                </a:solidFill>
                <a:effectLst/>
                <a:latin typeface="+mn-lt"/>
              </a:rPr>
              <a:t>BMJ Open Gastroenterol. 2020;7(1):e000368. </a:t>
            </a:r>
          </a:p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600" dirty="0">
                <a:solidFill>
                  <a:schemeClr val="tx1"/>
                </a:solidFill>
                <a:latin typeface="+mn-lt"/>
              </a:rPr>
              <a:t>HDL, high-density lipoprotein; LDL, low-density lipoprotein; LPT, lipid-lowering therapy; NLPT, not on lipid-lowering therapy; </a:t>
            </a: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PPC, p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olyenyl phosphatidylcholine; TG, triglyceride; VLDL, very-low-density lipoprotein.</a:t>
            </a:r>
            <a:endParaRPr lang="en-IN" sz="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47380AC7-4EA4-FB75-B776-446349CD4691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30200" y="1200150"/>
            <a:ext cx="8482276" cy="153233"/>
          </a:xfrm>
          <a:prstGeom prst="roundRect">
            <a:avLst/>
          </a:prstGeom>
          <a:noFill/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b="1">
                <a:solidFill>
                  <a:schemeClr val="accent2"/>
                </a:solidFill>
                <a:latin typeface="Georgia" panose="02040502050405020303" pitchFamily="18" charset="0"/>
              </a:rPr>
              <a:t>Mean changes in serum lipid profile from baseline to 12 weeks and 24 weeks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C15615-D9DF-0F61-8F0D-4C145FE15606}"/>
              </a:ext>
            </a:extLst>
          </p:cNvPr>
          <p:cNvSpPr txBox="1"/>
          <p:nvPr/>
        </p:nvSpPr>
        <p:spPr>
          <a:xfrm>
            <a:off x="330200" y="4508371"/>
            <a:ext cx="5382348" cy="92333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IN" sz="600" dirty="0"/>
              <a:t>p&lt;0.05, by Wilcoxon-Mann-Whitney test with </a:t>
            </a:r>
            <a:r>
              <a:rPr lang="en-IN" sz="600" dirty="0" err="1"/>
              <a:t>Benjamini</a:t>
            </a:r>
            <a:r>
              <a:rPr lang="en-IN" sz="600" dirty="0"/>
              <a:t>-Hochberg correction for multiple comparisons.</a:t>
            </a: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FDAEEC66-EB71-1E6A-1DDB-5A3AA7AB7F26}"/>
              </a:ext>
            </a:extLst>
          </p:cNvPr>
          <p:cNvSpPr/>
          <p:nvPr/>
        </p:nvSpPr>
        <p:spPr>
          <a:xfrm rot="16200000">
            <a:off x="5753951" y="2826061"/>
            <a:ext cx="1052036" cy="18266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33E5062-D0A6-CA86-4505-46DE63D05F46}"/>
              </a:ext>
            </a:extLst>
          </p:cNvPr>
          <p:cNvSpPr/>
          <p:nvPr/>
        </p:nvSpPr>
        <p:spPr>
          <a:xfrm>
            <a:off x="6371303" y="2182425"/>
            <a:ext cx="2437735" cy="1469938"/>
          </a:xfrm>
          <a:prstGeom prst="roundRect">
            <a:avLst>
              <a:gd name="adj" fmla="val 4641"/>
            </a:avLst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marL="144000" indent="-144000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800"/>
              <a:t>Compared with baseline, all lipid parameters were significantly improved at 12 and 24 weeks of the study in both subgroups. </a:t>
            </a:r>
          </a:p>
          <a:p>
            <a:pPr marL="144000" indent="-144000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800"/>
              <a:t>Patients undergoing LPT had significantly greater improvements in all lipid parameters at both 12 and 24 weeks. 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E0D4405C-792E-7679-1B83-0375961026F0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PPC as Adjunctive Therapy Improves Lipid Parameters in Patients on/not on Lipid-lowering Therapy</a:t>
            </a:r>
            <a:r>
              <a:rPr lang="en-US" baseline="30000"/>
              <a:t>1</a:t>
            </a:r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73E2B78-40E1-83D4-A10D-F0B03CC161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2842324"/>
              </p:ext>
            </p:extLst>
          </p:nvPr>
        </p:nvGraphicFramePr>
        <p:xfrm>
          <a:off x="155902" y="1329385"/>
          <a:ext cx="5806320" cy="3271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A5150F-7186-D7B2-DF2B-6700ED36FE6B}"/>
              </a:ext>
            </a:extLst>
          </p:cNvPr>
          <p:cNvSpPr/>
          <p:nvPr/>
        </p:nvSpPr>
        <p:spPr>
          <a:xfrm>
            <a:off x="1055698" y="2743121"/>
            <a:ext cx="365760" cy="41208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03B019B-6D17-6025-6A75-5168800F5BDB}"/>
              </a:ext>
            </a:extLst>
          </p:cNvPr>
          <p:cNvSpPr/>
          <p:nvPr/>
        </p:nvSpPr>
        <p:spPr>
          <a:xfrm>
            <a:off x="2116563" y="2743121"/>
            <a:ext cx="365760" cy="556462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B610E11-72EB-04D9-3603-C631378ED15D}"/>
              </a:ext>
            </a:extLst>
          </p:cNvPr>
          <p:cNvSpPr/>
          <p:nvPr/>
        </p:nvSpPr>
        <p:spPr>
          <a:xfrm>
            <a:off x="3137672" y="2743121"/>
            <a:ext cx="365760" cy="89476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A61D7EC-DC4E-16E2-0406-1ED8CBB861EF}"/>
              </a:ext>
            </a:extLst>
          </p:cNvPr>
          <p:cNvSpPr/>
          <p:nvPr/>
        </p:nvSpPr>
        <p:spPr>
          <a:xfrm>
            <a:off x="5230082" y="2745902"/>
            <a:ext cx="365760" cy="1248742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05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255347" cy="410459"/>
          </a:xfrm>
        </p:spPr>
        <p:txBody>
          <a:bodyPr/>
          <a:lstStyle/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nl-NL" sz="600" dirty="0">
                <a:solidFill>
                  <a:schemeClr val="tx1"/>
                </a:solidFill>
                <a:latin typeface="+mn-lt"/>
              </a:rPr>
              <a:t>1) Maev IV et al. BMJ Open Gastroenterol. 2020;7:e000341. </a:t>
            </a:r>
          </a:p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MAFLD, metabolic dysfunction-associated fatty liver disease; PPC, p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olyenyl phosphatidylcholine; T2DM, type 2 diabetes mellitus.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47380AC7-4EA4-FB75-B776-446349CD4691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30200" y="1212295"/>
            <a:ext cx="8482276" cy="153233"/>
          </a:xfrm>
          <a:prstGeom prst="roundRect">
            <a:avLst/>
          </a:prstGeom>
          <a:noFill/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b="1">
                <a:solidFill>
                  <a:schemeClr val="accent2"/>
                </a:solidFill>
                <a:latin typeface="Georgia" panose="02040502050405020303" pitchFamily="18" charset="0"/>
              </a:rPr>
              <a:t>Proportion (%) of patients with improved ultrasonographic findings after 24 weeks of PPC treatment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59EE01-ACE3-3ABA-0372-F9793F6A88E2}"/>
              </a:ext>
            </a:extLst>
          </p:cNvPr>
          <p:cNvSpPr txBox="1"/>
          <p:nvPr/>
        </p:nvSpPr>
        <p:spPr>
          <a:xfrm>
            <a:off x="330200" y="4049713"/>
            <a:ext cx="8478838" cy="50292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 anchorCtr="0">
            <a:spAutoFit/>
          </a:bodyPr>
          <a:lstStyle/>
          <a:p>
            <a:pPr marL="144000" indent="-144000">
              <a:spcBef>
                <a:spcPts val="2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800"/>
              <a:t>The most frequently identified abnormalities on ultrasound at baseline were liver </a:t>
            </a:r>
            <a:r>
              <a:rPr lang="en-US" sz="800" err="1"/>
              <a:t>hyperechogenicity</a:t>
            </a:r>
            <a:r>
              <a:rPr lang="en-US" sz="800"/>
              <a:t> and heterogeneous liver structure which were significantly improved at 24 weeks.</a:t>
            </a:r>
          </a:p>
          <a:p>
            <a:pPr marL="144000" indent="-144000">
              <a:spcBef>
                <a:spcPts val="2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800"/>
              <a:t>Liver echogenicity improved in 67.2%–69.3% and liver structure in 35.6%–45.3% of patients depending on the number of comorbidities.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9128C4F6-7CE9-4A14-EA3B-E2BFFE9DEBB5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PPC as Adjunctive Therapy Improves Liver Enzymes in Patients with MAFLD and Comorbidities</a:t>
            </a:r>
            <a:r>
              <a:rPr lang="en-US" baseline="30000"/>
              <a:t>1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01B657-5FA6-9D14-381C-6E30FADDBD7B}"/>
              </a:ext>
            </a:extLst>
          </p:cNvPr>
          <p:cNvSpPr txBox="1"/>
          <p:nvPr/>
        </p:nvSpPr>
        <p:spPr>
          <a:xfrm>
            <a:off x="330200" y="3851964"/>
            <a:ext cx="5382348" cy="92333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IN" sz="600"/>
              <a:t>P&lt;0.05; Data are expressed as a percentage of n</a:t>
            </a:r>
          </a:p>
        </p:txBody>
      </p:sp>
      <p:graphicFrame>
        <p:nvGraphicFramePr>
          <p:cNvPr id="14" name="Table 32">
            <a:extLst>
              <a:ext uri="{FF2B5EF4-FFF2-40B4-BE49-F238E27FC236}">
                <a16:creationId xmlns:a16="http://schemas.microsoft.com/office/drawing/2014/main" id="{D8BD2C78-9839-1A54-FDAB-494542A13E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167435"/>
              </p:ext>
            </p:extLst>
          </p:nvPr>
        </p:nvGraphicFramePr>
        <p:xfrm>
          <a:off x="330200" y="1454625"/>
          <a:ext cx="8482275" cy="2310406"/>
        </p:xfrm>
        <a:graphic>
          <a:graphicData uri="http://schemas.openxmlformats.org/drawingml/2006/table">
            <a:tbl>
              <a:tblPr firstRow="1" bandRow="1">
                <a:tableStyleId>{F800B559-55DF-4324-A70D-7A5FB1BD5379}</a:tableStyleId>
              </a:tblPr>
              <a:tblGrid>
                <a:gridCol w="1192070">
                  <a:extLst>
                    <a:ext uri="{9D8B030D-6E8A-4147-A177-3AD203B41FA5}">
                      <a16:colId xmlns:a16="http://schemas.microsoft.com/office/drawing/2014/main" val="3384766815"/>
                    </a:ext>
                  </a:extLst>
                </a:gridCol>
                <a:gridCol w="700425">
                  <a:extLst>
                    <a:ext uri="{9D8B030D-6E8A-4147-A177-3AD203B41FA5}">
                      <a16:colId xmlns:a16="http://schemas.microsoft.com/office/drawing/2014/main" val="392653213"/>
                    </a:ext>
                  </a:extLst>
                </a:gridCol>
                <a:gridCol w="1117646">
                  <a:extLst>
                    <a:ext uri="{9D8B030D-6E8A-4147-A177-3AD203B41FA5}">
                      <a16:colId xmlns:a16="http://schemas.microsoft.com/office/drawing/2014/main" val="1110185286"/>
                    </a:ext>
                  </a:extLst>
                </a:gridCol>
                <a:gridCol w="799153">
                  <a:extLst>
                    <a:ext uri="{9D8B030D-6E8A-4147-A177-3AD203B41FA5}">
                      <a16:colId xmlns:a16="http://schemas.microsoft.com/office/drawing/2014/main" val="2663652402"/>
                    </a:ext>
                  </a:extLst>
                </a:gridCol>
                <a:gridCol w="765855">
                  <a:extLst>
                    <a:ext uri="{9D8B030D-6E8A-4147-A177-3AD203B41FA5}">
                      <a16:colId xmlns:a16="http://schemas.microsoft.com/office/drawing/2014/main" val="3322813948"/>
                    </a:ext>
                  </a:extLst>
                </a:gridCol>
                <a:gridCol w="848337">
                  <a:extLst>
                    <a:ext uri="{9D8B030D-6E8A-4147-A177-3AD203B41FA5}">
                      <a16:colId xmlns:a16="http://schemas.microsoft.com/office/drawing/2014/main" val="3630617319"/>
                    </a:ext>
                  </a:extLst>
                </a:gridCol>
                <a:gridCol w="612292">
                  <a:extLst>
                    <a:ext uri="{9D8B030D-6E8A-4147-A177-3AD203B41FA5}">
                      <a16:colId xmlns:a16="http://schemas.microsoft.com/office/drawing/2014/main" val="1912265132"/>
                    </a:ext>
                  </a:extLst>
                </a:gridCol>
                <a:gridCol w="815499">
                  <a:extLst>
                    <a:ext uri="{9D8B030D-6E8A-4147-A177-3AD203B41FA5}">
                      <a16:colId xmlns:a16="http://schemas.microsoft.com/office/drawing/2014/main" val="3529291006"/>
                    </a:ext>
                  </a:extLst>
                </a:gridCol>
                <a:gridCol w="815499">
                  <a:extLst>
                    <a:ext uri="{9D8B030D-6E8A-4147-A177-3AD203B41FA5}">
                      <a16:colId xmlns:a16="http://schemas.microsoft.com/office/drawing/2014/main" val="2482934006"/>
                    </a:ext>
                  </a:extLst>
                </a:gridCol>
                <a:gridCol w="815499">
                  <a:extLst>
                    <a:ext uri="{9D8B030D-6E8A-4147-A177-3AD203B41FA5}">
                      <a16:colId xmlns:a16="http://schemas.microsoft.com/office/drawing/2014/main" val="791336664"/>
                    </a:ext>
                  </a:extLst>
                </a:gridCol>
              </a:tblGrid>
              <a:tr h="2124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>
                          <a:solidFill>
                            <a:schemeClr val="bg1"/>
                          </a:solidFill>
                        </a:rPr>
                        <a:t>Nature of comorbidity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>
                        <a:latin typeface="+mj-lt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b="1">
                          <a:solidFill>
                            <a:schemeClr val="bg1"/>
                          </a:solidFill>
                        </a:rPr>
                        <a:t>No. of comorbidity nature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7705045"/>
                  </a:ext>
                </a:extLst>
              </a:tr>
              <a:tr h="421524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>
                          <a:latin typeface="+mj-lt"/>
                        </a:rPr>
                        <a:t>Features (%)</a:t>
                      </a:r>
                      <a:endParaRPr lang="en-US" sz="700" b="1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b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>
                          <a:latin typeface="+mj-lt"/>
                        </a:rPr>
                        <a:t>Hypertension (n=1635)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>
                          <a:latin typeface="+mj-lt"/>
                        </a:rPr>
                        <a:t>Overweight/obesity (n=2285)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b="0">
                          <a:latin typeface="+mj-lt"/>
                        </a:rPr>
                        <a:t>T2D </a:t>
                      </a:r>
                    </a:p>
                    <a:p>
                      <a:pPr algn="ctr"/>
                      <a:r>
                        <a:rPr lang="pt-BR" sz="700" b="0">
                          <a:latin typeface="+mj-lt"/>
                        </a:rPr>
                        <a:t>(n=475)</a:t>
                      </a:r>
                      <a:endParaRPr lang="en-US" sz="700" b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>
                          <a:latin typeface="+mj-lt"/>
                        </a:rPr>
                        <a:t>High cholesterol (n=2119)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>
                          <a:latin typeface="+mj-lt"/>
                        </a:rPr>
                        <a:t>One</a:t>
                      </a:r>
                    </a:p>
                    <a:p>
                      <a:pPr algn="ctr"/>
                      <a:r>
                        <a:rPr lang="en-US" sz="700" b="0">
                          <a:latin typeface="+mj-lt"/>
                        </a:rPr>
                        <a:t>(n=570)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>
                          <a:latin typeface="+mj-lt"/>
                        </a:rPr>
                        <a:t>Two</a:t>
                      </a:r>
                    </a:p>
                    <a:p>
                      <a:pPr algn="ctr"/>
                      <a:r>
                        <a:rPr lang="en-US" sz="700" b="0">
                          <a:latin typeface="+mj-lt"/>
                        </a:rPr>
                        <a:t>(n=1108)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>
                          <a:latin typeface="+mj-lt"/>
                        </a:rPr>
                        <a:t>Three </a:t>
                      </a:r>
                    </a:p>
                    <a:p>
                      <a:pPr algn="ctr"/>
                      <a:r>
                        <a:rPr lang="en-US" sz="700" b="0">
                          <a:latin typeface="+mj-lt"/>
                        </a:rPr>
                        <a:t>(n=868)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>
                          <a:latin typeface="+mj-lt"/>
                        </a:rPr>
                        <a:t>Four</a:t>
                      </a:r>
                    </a:p>
                    <a:p>
                      <a:pPr algn="ctr"/>
                      <a:r>
                        <a:rPr lang="en-US" sz="700" b="0">
                          <a:latin typeface="+mj-lt"/>
                        </a:rPr>
                        <a:t>(n=281)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2654439"/>
                  </a:ext>
                </a:extLst>
              </a:tr>
              <a:tr h="202956">
                <a:tc rowSpan="2">
                  <a:txBody>
                    <a:bodyPr/>
                    <a:lstStyle/>
                    <a:p>
                      <a:pPr algn="l"/>
                      <a:r>
                        <a:rPr lang="en-US" sz="700">
                          <a:latin typeface="+mj-lt"/>
                        </a:rPr>
                        <a:t>Diffuse liver </a:t>
                      </a:r>
                      <a:r>
                        <a:rPr lang="en-US" sz="700" err="1">
                          <a:latin typeface="+mj-lt"/>
                        </a:rPr>
                        <a:t>hyperechogenicity</a:t>
                      </a:r>
                      <a:endParaRPr lang="en-US" sz="700">
                        <a:latin typeface="+mj-lt"/>
                      </a:endParaRP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Baseline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84.5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83.3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86.0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84.7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80.4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84.1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83.0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89.7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940156"/>
                  </a:ext>
                </a:extLst>
              </a:tr>
              <a:tr h="2029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Improved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67.7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68.8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68.2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67.8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69.3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68.8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67.2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69.0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7330273"/>
                  </a:ext>
                </a:extLst>
              </a:tr>
              <a:tr h="202956">
                <a:tc rowSpan="2">
                  <a:txBody>
                    <a:bodyPr/>
                    <a:lstStyle/>
                    <a:p>
                      <a:pPr algn="l"/>
                      <a:r>
                        <a:rPr lang="en-US" sz="700">
                          <a:latin typeface="+mj-lt"/>
                        </a:rPr>
                        <a:t>Heterogeneous structure of the liver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Baseline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58.3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63.3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62.1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64.2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53.3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64.9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65.7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62.4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926294"/>
                  </a:ext>
                </a:extLst>
              </a:tr>
              <a:tr h="2288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Improved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43.6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43.3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40.6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43.7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35.6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45.3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45.3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38.8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6374095"/>
                  </a:ext>
                </a:extLst>
              </a:tr>
              <a:tr h="202956">
                <a:tc rowSpan="2">
                  <a:txBody>
                    <a:bodyPr/>
                    <a:lstStyle/>
                    <a:p>
                      <a:pPr algn="l"/>
                      <a:r>
                        <a:rPr lang="en-US" sz="700">
                          <a:latin typeface="+mj-lt"/>
                        </a:rPr>
                        <a:t>Indistinctness and/or underlined vascular pattern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Baseline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+mj-lt"/>
                        </a:rPr>
                        <a:t>29.1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26.9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30.6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28.8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49.7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24.6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31.1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35.5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6071641"/>
                  </a:ext>
                </a:extLst>
              </a:tr>
              <a:tr h="2288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Improved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24.8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23.1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24.8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24.4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15.4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26.5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24.4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0049605"/>
                  </a:ext>
                </a:extLst>
              </a:tr>
              <a:tr h="202956">
                <a:tc rowSpan="2">
                  <a:txBody>
                    <a:bodyPr/>
                    <a:lstStyle/>
                    <a:p>
                      <a:pPr algn="l"/>
                      <a:r>
                        <a:rPr lang="en-US" sz="700">
                          <a:latin typeface="+mj-lt"/>
                        </a:rPr>
                        <a:t>Distal echo signal attenuation</a:t>
                      </a: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Baseline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28.0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31.0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33.3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29.6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19.3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27.6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31.7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latin typeface="+mj-lt"/>
                        </a:rPr>
                        <a:t>36.2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7491262"/>
                  </a:ext>
                </a:extLst>
              </a:tr>
              <a:tr h="2029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Improved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+mj-lt"/>
                        </a:rPr>
                        <a:t>21.7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22.7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14.6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20.0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latin typeface="+mj-lt"/>
                        </a:rPr>
                        <a:t>23.8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+mj-lt"/>
                        </a:rPr>
                        <a:t>25.3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1174005"/>
                  </a:ext>
                </a:extLst>
              </a:tr>
            </a:tbl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E342C29-7280-8800-1771-7815E21B4B88}"/>
              </a:ext>
            </a:extLst>
          </p:cNvPr>
          <p:cNvSpPr/>
          <p:nvPr/>
        </p:nvSpPr>
        <p:spPr>
          <a:xfrm>
            <a:off x="2605696" y="2287984"/>
            <a:ext cx="3004457" cy="18205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499A60F-37F8-22C5-A8DF-48BFCE7CE437}"/>
              </a:ext>
            </a:extLst>
          </p:cNvPr>
          <p:cNvSpPr/>
          <p:nvPr/>
        </p:nvSpPr>
        <p:spPr>
          <a:xfrm>
            <a:off x="2602532" y="3147442"/>
            <a:ext cx="3004456" cy="19580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6D50CEE-271B-69A9-C0D2-8ACC1CF70104}"/>
              </a:ext>
            </a:extLst>
          </p:cNvPr>
          <p:cNvSpPr/>
          <p:nvPr/>
        </p:nvSpPr>
        <p:spPr>
          <a:xfrm>
            <a:off x="2602532" y="3584046"/>
            <a:ext cx="3004456" cy="1838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A31DE61-9215-B7D0-207C-494A969D3A61}"/>
              </a:ext>
            </a:extLst>
          </p:cNvPr>
          <p:cNvSpPr/>
          <p:nvPr/>
        </p:nvSpPr>
        <p:spPr>
          <a:xfrm>
            <a:off x="2602532" y="2722744"/>
            <a:ext cx="3004457" cy="1838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F861253-BEAC-54BA-8F15-949D6470686E}"/>
              </a:ext>
            </a:extLst>
          </p:cNvPr>
          <p:cNvSpPr/>
          <p:nvPr/>
        </p:nvSpPr>
        <p:spPr>
          <a:xfrm>
            <a:off x="5804581" y="2302455"/>
            <a:ext cx="3004457" cy="18205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012DDD2-310D-4544-4AD1-CD25008C1A04}"/>
              </a:ext>
            </a:extLst>
          </p:cNvPr>
          <p:cNvSpPr/>
          <p:nvPr/>
        </p:nvSpPr>
        <p:spPr>
          <a:xfrm>
            <a:off x="5804580" y="2722744"/>
            <a:ext cx="3004457" cy="18205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8463C64-4981-5FBE-71F2-304DA6E7932C}"/>
              </a:ext>
            </a:extLst>
          </p:cNvPr>
          <p:cNvSpPr/>
          <p:nvPr/>
        </p:nvSpPr>
        <p:spPr>
          <a:xfrm>
            <a:off x="5804579" y="3165324"/>
            <a:ext cx="3004457" cy="18205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68DECE1-A908-DA9A-956B-4DF88D0EEE65}"/>
              </a:ext>
            </a:extLst>
          </p:cNvPr>
          <p:cNvSpPr/>
          <p:nvPr/>
        </p:nvSpPr>
        <p:spPr>
          <a:xfrm>
            <a:off x="5811943" y="3582978"/>
            <a:ext cx="3004457" cy="18205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97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 dirty="0">
                <a:solidFill>
                  <a:schemeClr val="accent1"/>
                </a:solidFill>
              </a:rPr>
              <a:t>Patient and Clinician Satisfaction Seem to Correlate With Objective Improvements in Patients </a:t>
            </a:r>
            <a:r>
              <a:rPr lang="en-US" dirty="0"/>
              <a:t>w</a:t>
            </a:r>
            <a:r>
              <a:rPr lang="en-US" b="0" dirty="0">
                <a:solidFill>
                  <a:schemeClr val="accent1"/>
                </a:solidFill>
              </a:rPr>
              <a:t>ith MAFLD/MASLD and Comorbidities Receiving EPLs as Adjunctive Treatment</a:t>
            </a:r>
            <a:r>
              <a:rPr lang="en-US" baseline="30000" dirty="0"/>
              <a:t>1</a:t>
            </a:r>
            <a:endParaRPr lang="en-GB" b="0" dirty="0">
              <a:solidFill>
                <a:schemeClr val="accent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378508" cy="410459"/>
          </a:xfrm>
        </p:spPr>
        <p:txBody>
          <a:bodyPr/>
          <a:lstStyle/>
          <a:p>
            <a:pPr algn="l"/>
            <a:r>
              <a:rPr lang="en-NZ" sz="600" dirty="0">
                <a:latin typeface="+mn-lt"/>
              </a:rPr>
              <a:t>1) </a:t>
            </a:r>
            <a:r>
              <a:rPr lang="en-NZ" sz="600" dirty="0" err="1">
                <a:latin typeface="+mn-lt"/>
              </a:rPr>
              <a:t>Ivashkin</a:t>
            </a:r>
            <a:r>
              <a:rPr lang="en-NZ" sz="600" dirty="0">
                <a:latin typeface="+mn-lt"/>
              </a:rPr>
              <a:t> VT et al. Drugs Real World Outcomes. 2021;</a:t>
            </a:r>
            <a:r>
              <a:rPr lang="en-US" sz="600" b="0" i="0" dirty="0">
                <a:solidFill>
                  <a:srgbClr val="212121"/>
                </a:solidFill>
                <a:effectLst/>
                <a:latin typeface="+mn-lt"/>
              </a:rPr>
              <a:t>8(3):369–382.</a:t>
            </a:r>
            <a:r>
              <a:rPr lang="en-NZ" sz="600" dirty="0">
                <a:latin typeface="+mn-lt"/>
              </a:rPr>
              <a:t>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600" dirty="0">
                <a:latin typeface="+mn-lt"/>
              </a:rPr>
              <a:t>ALP, alkaline phosphatase; ALT, alanine aminotransferase; AST, aspartate aminotransferase; EPL, essential phospholipid; GGT,</a:t>
            </a:r>
            <a:r>
              <a:rPr lang="en-GB" sz="600" dirty="0">
                <a:latin typeface="+mn-lt"/>
              </a:rPr>
              <a:t> Gamma-glutamyl transferase; </a:t>
            </a:r>
            <a:r>
              <a:rPr lang="en-US" sz="600" dirty="0">
                <a:latin typeface="+mn-lt"/>
              </a:rPr>
              <a:t>HbA1c, glycated </a:t>
            </a:r>
            <a:r>
              <a:rPr lang="en-GB" sz="600" dirty="0">
                <a:latin typeface="+mn-lt"/>
              </a:rPr>
              <a:t>haemoglobin</a:t>
            </a:r>
            <a:r>
              <a:rPr lang="en-US" sz="600" dirty="0">
                <a:latin typeface="+mn-lt"/>
              </a:rPr>
              <a:t>; HDL, high-density lipoproteins; LDL, low-density lipoproteins; </a:t>
            </a: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MAFLD, metabolic dysfunction-associated fatty liver disease; MASLD, metabolic dysfunction-associated </a:t>
            </a:r>
            <a:r>
              <a:rPr lang="en-US" sz="600" dirty="0" err="1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steatotic</a:t>
            </a: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 liver disease;</a:t>
            </a:r>
            <a:r>
              <a:rPr lang="en-US" sz="600" dirty="0">
                <a:latin typeface="+mn-lt"/>
              </a:rPr>
              <a:t> NAFLD, non-alcoholic fatty liver disease; VLDL, very low-density lipoproteins. </a:t>
            </a:r>
            <a:endParaRPr lang="en-GB" sz="600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47380AC7-4EA4-FB75-B776-446349CD4691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30200" y="1349111"/>
            <a:ext cx="8482276" cy="153233"/>
          </a:xfrm>
          <a:prstGeom prst="roundRect">
            <a:avLst/>
          </a:prstGeom>
          <a:noFill/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i="0">
                <a:latin typeface="+mj-lt"/>
              </a:rPr>
              <a:t>A pooled analysis (EPOCH-2) of 3 Russian real-world studies: MANPOWER; LIDER; LIDER-2 (n=3,384)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47922B-619F-C28C-C8AA-8D46CADC260E}"/>
              </a:ext>
            </a:extLst>
          </p:cNvPr>
          <p:cNvSpPr txBox="1"/>
          <p:nvPr/>
        </p:nvSpPr>
        <p:spPr>
          <a:xfrm>
            <a:off x="330200" y="4477173"/>
            <a:ext cx="8198224" cy="92333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IN" sz="600" dirty="0"/>
              <a:t>*Clinicians’ and patients’ satisfaction with EPL treatment were assessed on a 10-point scale, where 1 is the lowest satisfaction and 10 is the highest satisfaction. †Wilcoxon signed-rank test. ‡chi squared test.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848F5A1-C0F1-6CAD-C8D2-FD14C2B8BD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630266"/>
              </p:ext>
            </p:extLst>
          </p:nvPr>
        </p:nvGraphicFramePr>
        <p:xfrm>
          <a:off x="330200" y="1833414"/>
          <a:ext cx="4122270" cy="2553027"/>
        </p:xfrm>
        <a:graphic>
          <a:graphicData uri="http://schemas.openxmlformats.org/drawingml/2006/table">
            <a:tbl>
              <a:tblPr firstRow="1" firstCol="1" bandRow="1">
                <a:tableStyleId>{F800B559-55DF-4324-A70D-7A5FB1BD5379}</a:tableStyleId>
              </a:tblPr>
              <a:tblGrid>
                <a:gridCol w="1599569">
                  <a:extLst>
                    <a:ext uri="{9D8B030D-6E8A-4147-A177-3AD203B41FA5}">
                      <a16:colId xmlns:a16="http://schemas.microsoft.com/office/drawing/2014/main" val="4277090274"/>
                    </a:ext>
                  </a:extLst>
                </a:gridCol>
                <a:gridCol w="926069">
                  <a:extLst>
                    <a:ext uri="{9D8B030D-6E8A-4147-A177-3AD203B41FA5}">
                      <a16:colId xmlns:a16="http://schemas.microsoft.com/office/drawing/2014/main" val="2797685813"/>
                    </a:ext>
                  </a:extLst>
                </a:gridCol>
                <a:gridCol w="1029130">
                  <a:extLst>
                    <a:ext uri="{9D8B030D-6E8A-4147-A177-3AD203B41FA5}">
                      <a16:colId xmlns:a16="http://schemas.microsoft.com/office/drawing/2014/main" val="1428740192"/>
                    </a:ext>
                  </a:extLst>
                </a:gridCol>
                <a:gridCol w="567502">
                  <a:extLst>
                    <a:ext uri="{9D8B030D-6E8A-4147-A177-3AD203B41FA5}">
                      <a16:colId xmlns:a16="http://schemas.microsoft.com/office/drawing/2014/main" val="3992742818"/>
                    </a:ext>
                  </a:extLst>
                </a:gridCol>
              </a:tblGrid>
              <a:tr h="20755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Laboratory improvements, median change from baseline</a:t>
                      </a:r>
                      <a:endParaRPr lang="en-GB" sz="800" b="1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72000" marR="16633" marT="0" marB="0"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Clinician satisfaction</a:t>
                      </a:r>
                      <a:endParaRPr lang="en-GB" sz="800" b="1"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16633" marR="16633" marT="0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2177" marR="221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GB" sz="1200" b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2177" marR="221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724119"/>
                  </a:ext>
                </a:extLst>
              </a:tr>
              <a:tr h="36084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Laboratory improvements, median change from baseline</a:t>
                      </a:r>
                      <a:endParaRPr lang="en-GB" sz="1200" b="1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2177" marR="221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Low + very low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High + very high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 value</a:t>
                      </a:r>
                      <a:r>
                        <a:rPr lang="en-US" sz="800" b="0" baseline="300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† 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3172491"/>
                  </a:ext>
                </a:extLst>
              </a:tr>
              <a:tr h="1804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ALT, U/L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1663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–8.0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–15.0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479792"/>
                  </a:ext>
                </a:extLst>
              </a:tr>
              <a:tr h="1804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AST, U/L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166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–7.0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–13.0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93227049"/>
                  </a:ext>
                </a:extLst>
              </a:tr>
              <a:tr h="1804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GGT, U/L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1663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–6.0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–10.0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60564041"/>
                  </a:ext>
                </a:extLst>
              </a:tr>
              <a:tr h="1804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HbA1c, %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166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–0.1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–0.1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0.029</a:t>
                      </a:r>
                      <a:endParaRPr lang="en-GB" sz="8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97313968"/>
                  </a:ext>
                </a:extLst>
              </a:tr>
              <a:tr h="1804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 cholesterol, mmol/L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1663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–0.6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–1.1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26759512"/>
                  </a:ext>
                </a:extLst>
              </a:tr>
              <a:tr h="1804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HDL, mmol/L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166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0.1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0.1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0.028</a:t>
                      </a:r>
                      <a:endParaRPr lang="en-GB" sz="8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05024234"/>
                  </a:ext>
                </a:extLst>
              </a:tr>
              <a:tr h="1804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LDL, mmol/L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1663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–0.4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–0.8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52510751"/>
                  </a:ext>
                </a:extLst>
              </a:tr>
              <a:tr h="1804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VLDL, mmol/L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166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–0.2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25575331"/>
                  </a:ext>
                </a:extLst>
              </a:tr>
              <a:tr h="1804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Triglycerides, mmol/L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1663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–0.2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–0.4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36119034"/>
                  </a:ext>
                </a:extLst>
              </a:tr>
              <a:tr h="1804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ALP, U/L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166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–8.5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–13.6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39261458"/>
                  </a:ext>
                </a:extLst>
              </a:tr>
              <a:tr h="1804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 bilirubin, µmol/L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1663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–1.0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–2.0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0717563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1AE773C-F01C-D9A0-1D89-5CACE9175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692599"/>
              </p:ext>
            </p:extLst>
          </p:nvPr>
        </p:nvGraphicFramePr>
        <p:xfrm>
          <a:off x="4690206" y="1833863"/>
          <a:ext cx="4122269" cy="2539076"/>
        </p:xfrm>
        <a:graphic>
          <a:graphicData uri="http://schemas.openxmlformats.org/drawingml/2006/table">
            <a:tbl>
              <a:tblPr firstRow="1" firstCol="1" bandRow="1">
                <a:tableStyleId>{F800B559-55DF-4324-A70D-7A5FB1BD5379}</a:tableStyleId>
              </a:tblPr>
              <a:tblGrid>
                <a:gridCol w="1644022">
                  <a:extLst>
                    <a:ext uri="{9D8B030D-6E8A-4147-A177-3AD203B41FA5}">
                      <a16:colId xmlns:a16="http://schemas.microsoft.com/office/drawing/2014/main" val="643939666"/>
                    </a:ext>
                  </a:extLst>
                </a:gridCol>
                <a:gridCol w="809603">
                  <a:extLst>
                    <a:ext uri="{9D8B030D-6E8A-4147-A177-3AD203B41FA5}">
                      <a16:colId xmlns:a16="http://schemas.microsoft.com/office/drawing/2014/main" val="1398026039"/>
                    </a:ext>
                  </a:extLst>
                </a:gridCol>
                <a:gridCol w="918380">
                  <a:extLst>
                    <a:ext uri="{9D8B030D-6E8A-4147-A177-3AD203B41FA5}">
                      <a16:colId xmlns:a16="http://schemas.microsoft.com/office/drawing/2014/main" val="1248627378"/>
                    </a:ext>
                  </a:extLst>
                </a:gridCol>
                <a:gridCol w="750264">
                  <a:extLst>
                    <a:ext uri="{9D8B030D-6E8A-4147-A177-3AD203B41FA5}">
                      <a16:colId xmlns:a16="http://schemas.microsoft.com/office/drawing/2014/main" val="4152072483"/>
                    </a:ext>
                  </a:extLst>
                </a:gridCol>
              </a:tblGrid>
              <a:tr h="2194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800" b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1">
                          <a:solidFill>
                            <a:schemeClr val="bg1"/>
                          </a:solidFill>
                          <a:effectLst/>
                        </a:rPr>
                        <a:t>Improvement</a:t>
                      </a:r>
                      <a:endParaRPr lang="en-GB" sz="800" b="1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1" i="1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US" sz="800" b="1">
                          <a:solidFill>
                            <a:schemeClr val="bg1"/>
                          </a:solidFill>
                          <a:effectLst/>
                        </a:rPr>
                        <a:t> value‡</a:t>
                      </a:r>
                      <a:endParaRPr lang="en-GB" sz="800" b="1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extLst>
                  <a:ext uri="{0D108BD9-81ED-4DB2-BD59-A6C34878D82A}">
                    <a16:rowId xmlns:a16="http://schemas.microsoft.com/office/drawing/2014/main" val="451242305"/>
                  </a:ext>
                </a:extLst>
              </a:tr>
              <a:tr h="386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Patient’s satisfaction, %*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24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Low + very low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High + very high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n-GB" sz="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extLst>
                  <a:ext uri="{0D108BD9-81ED-4DB2-BD59-A6C34878D82A}">
                    <a16:rowId xmlns:a16="http://schemas.microsoft.com/office/drawing/2014/main" val="826002210"/>
                  </a:ext>
                </a:extLst>
              </a:tr>
              <a:tr h="5798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Diffuse </a:t>
                      </a:r>
                      <a:r>
                        <a:rPr lang="en-US" sz="800" b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hyperechogenicity</a:t>
                      </a: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of the liver parenchyma on ultrasound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2496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65.3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84.6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700075"/>
                  </a:ext>
                </a:extLst>
              </a:tr>
              <a:tr h="386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Heterogeneity of liver structure on ultrasound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24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61.8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81.2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extLst>
                  <a:ext uri="{0D108BD9-81ED-4DB2-BD59-A6C34878D82A}">
                    <a16:rowId xmlns:a16="http://schemas.microsoft.com/office/drawing/2014/main" val="1128507274"/>
                  </a:ext>
                </a:extLst>
              </a:tr>
              <a:tr h="5798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Vascular blurring and/or underlined vascular pattern on ultrasound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2496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67.4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87.9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extLst>
                  <a:ext uri="{0D108BD9-81ED-4DB2-BD59-A6C34878D82A}">
                    <a16:rowId xmlns:a16="http://schemas.microsoft.com/office/drawing/2014/main" val="2941525607"/>
                  </a:ext>
                </a:extLst>
              </a:tr>
              <a:tr h="386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Distal attenuation of the echo-signal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24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51.8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77.8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&lt;0.001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/>
                </a:tc>
                <a:extLst>
                  <a:ext uri="{0D108BD9-81ED-4DB2-BD59-A6C34878D82A}">
                    <a16:rowId xmlns:a16="http://schemas.microsoft.com/office/drawing/2014/main" val="3674517451"/>
                  </a:ext>
                </a:extLst>
              </a:tr>
            </a:tbl>
          </a:graphicData>
        </a:graphic>
      </p:graphicFrame>
      <p:sp>
        <p:nvSpPr>
          <p:cNvPr id="11" name="Subtitle 1">
            <a:extLst>
              <a:ext uri="{FF2B5EF4-FFF2-40B4-BE49-F238E27FC236}">
                <a16:creationId xmlns:a16="http://schemas.microsoft.com/office/drawing/2014/main" id="{1F06A8D4-6F88-0161-181C-1E2528497127}"/>
              </a:ext>
            </a:extLst>
          </p:cNvPr>
          <p:cNvSpPr txBox="1">
            <a:spLocks/>
          </p:cNvSpPr>
          <p:nvPr/>
        </p:nvSpPr>
        <p:spPr>
          <a:xfrm>
            <a:off x="330200" y="1601240"/>
            <a:ext cx="4122270" cy="153233"/>
          </a:xfrm>
          <a:prstGeom prst="round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b="1">
                <a:solidFill>
                  <a:schemeClr val="accent2"/>
                </a:solidFill>
                <a:latin typeface="Georgia" panose="02040502050405020303" pitchFamily="18" charset="0"/>
              </a:rPr>
              <a:t>Clinician satisfaction and laboratory improvements</a:t>
            </a:r>
          </a:p>
        </p:txBody>
      </p:sp>
      <p:sp>
        <p:nvSpPr>
          <p:cNvPr id="12" name="Subtitle 1">
            <a:extLst>
              <a:ext uri="{FF2B5EF4-FFF2-40B4-BE49-F238E27FC236}">
                <a16:creationId xmlns:a16="http://schemas.microsoft.com/office/drawing/2014/main" id="{C2E9F35A-BFAB-C138-2C88-FF4EA5527181}"/>
              </a:ext>
            </a:extLst>
          </p:cNvPr>
          <p:cNvSpPr txBox="1">
            <a:spLocks/>
          </p:cNvSpPr>
          <p:nvPr/>
        </p:nvSpPr>
        <p:spPr>
          <a:xfrm>
            <a:off x="4686768" y="1601240"/>
            <a:ext cx="4122270" cy="153233"/>
          </a:xfrm>
          <a:prstGeom prst="round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b="1">
                <a:solidFill>
                  <a:schemeClr val="accent2"/>
                </a:solidFill>
                <a:latin typeface="Georgia" panose="02040502050405020303" pitchFamily="18" charset="0"/>
              </a:rPr>
              <a:t>Patient satisfaction and liver structure improvements</a:t>
            </a:r>
          </a:p>
        </p:txBody>
      </p:sp>
    </p:spTree>
    <p:extLst>
      <p:ext uri="{BB962C8B-B14F-4D97-AF65-F5344CB8AC3E}">
        <p14:creationId xmlns:p14="http://schemas.microsoft.com/office/powerpoint/2010/main" val="35322184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378508" cy="410459"/>
          </a:xfrm>
        </p:spPr>
        <p:txBody>
          <a:bodyPr/>
          <a:lstStyle/>
          <a:p>
            <a:pPr algn="l"/>
            <a:r>
              <a:rPr lang="en-NZ" sz="600" dirty="0"/>
              <a:t>1) </a:t>
            </a:r>
            <a:r>
              <a:rPr lang="en-NZ" sz="600" dirty="0" err="1"/>
              <a:t>Ivashkin</a:t>
            </a:r>
            <a:r>
              <a:rPr lang="en-NZ" sz="600" dirty="0"/>
              <a:t> VT et al. Drugs Real World Outcomes. </a:t>
            </a:r>
            <a:r>
              <a:rPr lang="en-NZ" sz="600" dirty="0">
                <a:latin typeface="+mn-lt"/>
              </a:rPr>
              <a:t>2021;</a:t>
            </a:r>
            <a:r>
              <a:rPr lang="en-US" sz="600" b="0" i="0" dirty="0">
                <a:solidFill>
                  <a:srgbClr val="212121"/>
                </a:solidFill>
                <a:effectLst/>
                <a:latin typeface="+mn-lt"/>
              </a:rPr>
              <a:t>8(3):369–382.</a:t>
            </a:r>
          </a:p>
          <a:p>
            <a:pPr algn="l"/>
            <a:r>
              <a:rPr lang="en-US" sz="600" dirty="0">
                <a:latin typeface="+mn-lt"/>
              </a:rPr>
              <a:t>EPL, essential phospholipid.</a:t>
            </a:r>
            <a:r>
              <a:rPr lang="en-NZ" sz="600" dirty="0">
                <a:latin typeface="+mn-lt"/>
              </a:rPr>
              <a:t> </a:t>
            </a:r>
            <a:endParaRPr lang="de-DE" sz="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47380AC7-4EA4-FB75-B776-446349CD4691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27276" y="1356596"/>
            <a:ext cx="8482276" cy="153233"/>
          </a:xfrm>
          <a:prstGeom prst="roundRect">
            <a:avLst/>
          </a:prstGeom>
          <a:noFill/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algn="l"/>
            <a:r>
              <a:rPr lang="de-DE" sz="900" b="1" u="none" strike="noStrike" baseline="0" dirty="0">
                <a:solidFill>
                  <a:schemeClr val="accent2"/>
                </a:solidFill>
                <a:latin typeface="Georgia" panose="02040502050405020303" pitchFamily="18" charset="0"/>
              </a:rPr>
              <a:t>Symptom frequency at </a:t>
            </a:r>
            <a:r>
              <a:rPr lang="en-US" sz="900" b="1" u="none" strike="noStrike" baseline="0" dirty="0">
                <a:solidFill>
                  <a:schemeClr val="accent2"/>
                </a:solidFill>
                <a:latin typeface="Georgia" panose="02040502050405020303" pitchFamily="18" charset="0"/>
              </a:rPr>
              <a:t>baseline and after 24 weeks of </a:t>
            </a:r>
            <a:r>
              <a:rPr lang="de-DE" sz="900" b="1" u="none" strike="noStrike" baseline="0" dirty="0">
                <a:solidFill>
                  <a:schemeClr val="accent2"/>
                </a:solidFill>
                <a:latin typeface="Georgia" panose="02040502050405020303" pitchFamily="18" charset="0"/>
              </a:rPr>
              <a:t>treatment (MANPOWER study cohort)</a:t>
            </a:r>
            <a:endParaRPr lang="de-DE" sz="900" b="1" dirty="0">
              <a:solidFill>
                <a:schemeClr val="accent2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1AE773C-F01C-D9A0-1D89-5CACE9175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60387"/>
              </p:ext>
            </p:extLst>
          </p:nvPr>
        </p:nvGraphicFramePr>
        <p:xfrm>
          <a:off x="327277" y="1582671"/>
          <a:ext cx="8489123" cy="2867868"/>
        </p:xfrm>
        <a:graphic>
          <a:graphicData uri="http://schemas.openxmlformats.org/drawingml/2006/table">
            <a:tbl>
              <a:tblPr firstRow="1" firstCol="1" bandRow="1">
                <a:tableStyleId>{F800B559-55DF-4324-A70D-7A5FB1BD5379}</a:tableStyleId>
              </a:tblPr>
              <a:tblGrid>
                <a:gridCol w="2991866">
                  <a:extLst>
                    <a:ext uri="{9D8B030D-6E8A-4147-A177-3AD203B41FA5}">
                      <a16:colId xmlns:a16="http://schemas.microsoft.com/office/drawing/2014/main" val="643939666"/>
                    </a:ext>
                  </a:extLst>
                </a:gridCol>
                <a:gridCol w="2065946">
                  <a:extLst>
                    <a:ext uri="{9D8B030D-6E8A-4147-A177-3AD203B41FA5}">
                      <a16:colId xmlns:a16="http://schemas.microsoft.com/office/drawing/2014/main" val="1398026039"/>
                    </a:ext>
                  </a:extLst>
                </a:gridCol>
                <a:gridCol w="2065946">
                  <a:extLst>
                    <a:ext uri="{9D8B030D-6E8A-4147-A177-3AD203B41FA5}">
                      <a16:colId xmlns:a16="http://schemas.microsoft.com/office/drawing/2014/main" val="1161172347"/>
                    </a:ext>
                  </a:extLst>
                </a:gridCol>
                <a:gridCol w="1365365">
                  <a:extLst>
                    <a:ext uri="{9D8B030D-6E8A-4147-A177-3AD203B41FA5}">
                      <a16:colId xmlns:a16="http://schemas.microsoft.com/office/drawing/2014/main" val="3874682200"/>
                    </a:ext>
                  </a:extLst>
                </a:gridCol>
              </a:tblGrid>
              <a:tr h="27432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900" b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US" sz="900" b="1">
                          <a:solidFill>
                            <a:schemeClr val="bg1"/>
                          </a:solidFill>
                          <a:effectLst/>
                        </a:rPr>
                        <a:t>Symptom/complaint</a:t>
                      </a:r>
                      <a:endParaRPr lang="en-GB" sz="900" b="1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000" marR="24967" marT="72000" marB="0">
                    <a:lnL w="2500" cmpd="sng">
                      <a:noFill/>
                    </a:lnL>
                    <a:lnR w="2500" cmpd="sng">
                      <a:noFill/>
                    </a:lnR>
                    <a:lnT w="25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N" sz="800" b="1">
                          <a:solidFill>
                            <a:schemeClr val="bg1"/>
                          </a:solidFill>
                          <a:effectLst/>
                        </a:rPr>
                        <a:t>Number of patients (%) experiencing each symptom</a:t>
                      </a:r>
                      <a:endParaRPr lang="en-GB" sz="800" b="1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24967" marR="24967" marT="72000" marB="0" anchor="ctr">
                    <a:lnL w="2500" cmpd="sng">
                      <a:noFill/>
                    </a:lnL>
                    <a:lnR w="2500" cmpd="sng">
                      <a:noFill/>
                    </a:lnR>
                    <a:lnT w="25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GB" sz="800" b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24967" marR="24967" marT="0" marB="0" anchor="ctr">
                    <a:lnL w="2500" cmpd="sng">
                      <a:noFill/>
                    </a:ln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1" i="1" dirty="0">
                          <a:solidFill>
                            <a:schemeClr val="bg1"/>
                          </a:solidFill>
                          <a:effectLst/>
                        </a:rPr>
                        <a:t>P </a:t>
                      </a:r>
                      <a:r>
                        <a:rPr lang="en-US" sz="800" b="1" dirty="0" err="1">
                          <a:solidFill>
                            <a:schemeClr val="bg1"/>
                          </a:solidFill>
                          <a:effectLst/>
                        </a:rPr>
                        <a:t>value</a:t>
                      </a:r>
                      <a:r>
                        <a:rPr lang="en-US" sz="800" b="1" baseline="30000" dirty="0" err="1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GB" sz="800" b="1" baseline="30000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4967" marR="24967" marT="72000" marB="0">
                    <a:lnL w="2500" cmpd="sng">
                      <a:noFill/>
                    </a:lnL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1242305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 b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Before treatment</a:t>
                      </a:r>
                    </a:p>
                  </a:txBody>
                  <a:tcPr marL="24967" marR="24967" marT="0" marB="0" anchor="ctr">
                    <a:lnL w="36000" cmpd="sng">
                      <a:noFill/>
                    </a:lnL>
                    <a:lnR w="25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 b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After treatment</a:t>
                      </a:r>
                    </a:p>
                  </a:txBody>
                  <a:tcPr marL="24967" marR="24967" marT="0" marB="0" anchor="ctr">
                    <a:lnL w="2500" cmpd="sng">
                      <a:noFill/>
                    </a:lnL>
                    <a:lnR w="360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977748"/>
                  </a:ext>
                </a:extLst>
              </a:tr>
              <a:tr h="257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Abdominal distension</a:t>
                      </a:r>
                      <a:endParaRPr lang="en-GB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1475 (53.8)</a:t>
                      </a:r>
                      <a:endParaRPr lang="en-GB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365 (13.3)</a:t>
                      </a: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&lt;0.0001</a:t>
                      </a:r>
                      <a:endParaRPr lang="en-GB" sz="8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002210"/>
                  </a:ext>
                </a:extLst>
              </a:tr>
              <a:tr h="257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Headache and muscular pain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555 (20.2)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77 (2.8)</a:t>
                      </a:r>
                      <a:endParaRPr lang="en-IN" sz="1400"/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&lt;0.0001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700075"/>
                  </a:ext>
                </a:extLst>
              </a:tr>
              <a:tr h="257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Epigastric discomfort</a:t>
                      </a:r>
                      <a:endParaRPr lang="en-GB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2254 (82.1)</a:t>
                      </a:r>
                      <a:endParaRPr lang="en-GB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268 (9.8)</a:t>
                      </a:r>
                      <a:endParaRPr lang="en-IN" sz="1400" b="1" dirty="0"/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&lt;0.0001</a:t>
                      </a:r>
                      <a:endParaRPr lang="en-GB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507274"/>
                  </a:ext>
                </a:extLst>
              </a:tr>
              <a:tr h="257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Pruritus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173 (6.3)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 (0.3)</a:t>
                      </a:r>
                      <a:endParaRPr lang="en-IN" sz="1400"/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&lt;0.0001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525607"/>
                  </a:ext>
                </a:extLst>
              </a:tr>
              <a:tr h="257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General weakness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2000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1306 (47.6)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257 (9.4)</a:t>
                      </a:r>
                      <a:endParaRPr lang="en-IN" sz="1400"/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&lt;0.0001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517451"/>
                  </a:ext>
                </a:extLst>
              </a:tr>
              <a:tr h="257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800" b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Lack of appetite</a:t>
                      </a:r>
                    </a:p>
                  </a:txBody>
                  <a:tcPr marL="72000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 b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460 (16.8)</a:t>
                      </a: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40 (1.5)</a:t>
                      </a:r>
                      <a:endParaRPr lang="en-IN" sz="1400"/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GB" sz="8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&lt;0.0001</a:t>
                      </a: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64831"/>
                  </a:ext>
                </a:extLst>
              </a:tr>
              <a:tr h="257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Fatigue</a:t>
                      </a:r>
                    </a:p>
                  </a:txBody>
                  <a:tcPr marL="72000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1480 (53.9)</a:t>
                      </a: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398 (14.5)</a:t>
                      </a:r>
                      <a:endParaRPr lang="en-IN" sz="1400" b="1" dirty="0"/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&lt;0.0001</a:t>
                      </a:r>
                      <a:endParaRPr lang="en-GB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649726"/>
                  </a:ext>
                </a:extLst>
              </a:tr>
              <a:tr h="257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800" b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Irritability</a:t>
                      </a:r>
                    </a:p>
                  </a:txBody>
                  <a:tcPr marL="72000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 b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693 (25.3)</a:t>
                      </a: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98 (3.6)</a:t>
                      </a:r>
                      <a:endParaRPr lang="en-IN" sz="1400"/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&lt;0.0001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005384"/>
                  </a:ext>
                </a:extLst>
              </a:tr>
              <a:tr h="257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800" b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Nausea</a:t>
                      </a:r>
                    </a:p>
                  </a:txBody>
                  <a:tcPr marL="72000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 b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1067 (38.9)</a:t>
                      </a: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50 (1.8)</a:t>
                      </a:r>
                      <a:endParaRPr lang="en-IN" sz="1400"/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&lt;0.0001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24967" marR="24967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10413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4E6F726-E4E0-58FB-D238-225C4D7A3A5D}"/>
              </a:ext>
            </a:extLst>
          </p:cNvPr>
          <p:cNvSpPr txBox="1"/>
          <p:nvPr/>
        </p:nvSpPr>
        <p:spPr>
          <a:xfrm>
            <a:off x="330200" y="4554969"/>
            <a:ext cx="8198224" cy="92333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IN" sz="600" baseline="30000" dirty="0" err="1"/>
              <a:t>a</a:t>
            </a:r>
            <a:r>
              <a:rPr lang="en-IN" sz="600" dirty="0" err="1"/>
              <a:t>Chi</a:t>
            </a:r>
            <a:r>
              <a:rPr lang="en-IN" sz="600" dirty="0"/>
              <a:t>-squared test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0A515D80-DF05-0AD9-ED7C-3F9859F2F340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EPLs Adjunctive Treatment-associated Reduction of Symptoms Frequency Reported by Patients in MANPOWER Cohort</a:t>
            </a:r>
            <a:r>
              <a:rPr lang="en-US" baseline="30000" dirty="0"/>
              <a:t>1</a:t>
            </a:r>
            <a:r>
              <a:rPr lang="en-US" dirty="0"/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44BE41-214A-5619-2895-0FED2F332DE4}"/>
              </a:ext>
            </a:extLst>
          </p:cNvPr>
          <p:cNvSpPr/>
          <p:nvPr/>
        </p:nvSpPr>
        <p:spPr>
          <a:xfrm>
            <a:off x="327276" y="2156200"/>
            <a:ext cx="8485199" cy="2253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F22EE3-A63A-1D81-4DDA-C38B77108B54}"/>
              </a:ext>
            </a:extLst>
          </p:cNvPr>
          <p:cNvSpPr/>
          <p:nvPr/>
        </p:nvSpPr>
        <p:spPr>
          <a:xfrm>
            <a:off x="327276" y="2658866"/>
            <a:ext cx="8485199" cy="2253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A86A98-4D83-9610-5FE6-EB5C3BBEE27D}"/>
              </a:ext>
            </a:extLst>
          </p:cNvPr>
          <p:cNvSpPr/>
          <p:nvPr/>
        </p:nvSpPr>
        <p:spPr>
          <a:xfrm>
            <a:off x="327276" y="3696703"/>
            <a:ext cx="8485199" cy="2253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998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EPLs Adjunctive Treatment is Associated With Significant Improvements of Symptoms in MAFLD/MASLD – Effects on Disease Burden</a:t>
            </a:r>
            <a:r>
              <a:rPr lang="en-US" baseline="30000" dirty="0"/>
              <a:t>1</a:t>
            </a:r>
            <a:endParaRPr lang="en-GB" b="0" dirty="0">
              <a:solidFill>
                <a:schemeClr val="accent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378508" cy="410459"/>
          </a:xfrm>
        </p:spPr>
        <p:txBody>
          <a:bodyPr/>
          <a:lstStyle/>
          <a:p>
            <a:pPr algn="l" defTabSz="342900">
              <a:defRPr/>
            </a:pPr>
            <a:r>
              <a:rPr lang="en-GB" sz="600" dirty="0">
                <a:solidFill>
                  <a:schemeClr val="tx1"/>
                </a:solidFill>
              </a:rPr>
              <a:t>1) </a:t>
            </a:r>
            <a:r>
              <a:rPr lang="en-GB" sz="600" dirty="0" err="1">
                <a:solidFill>
                  <a:schemeClr val="tx1"/>
                </a:solidFill>
              </a:rPr>
              <a:t>Dajani</a:t>
            </a:r>
            <a:r>
              <a:rPr lang="en-GB" sz="600" dirty="0">
                <a:solidFill>
                  <a:schemeClr val="tx1"/>
                </a:solidFill>
              </a:rPr>
              <a:t> A et al. Arab J Gastroenterol. 2015;16:99–104.</a:t>
            </a:r>
          </a:p>
          <a:p>
            <a:pPr algn="l" defTabSz="342900">
              <a:defRPr/>
            </a:pPr>
            <a:r>
              <a:rPr lang="en-GB" sz="600" dirty="0">
                <a:solidFill>
                  <a:schemeClr val="tx1"/>
                </a:solidFill>
              </a:rPr>
              <a:t>EPL,</a:t>
            </a:r>
            <a:r>
              <a:rPr lang="en-GB" sz="600" dirty="0"/>
              <a:t> essential phospholipid; </a:t>
            </a:r>
            <a:r>
              <a:rPr lang="en-GB" sz="600" dirty="0">
                <a:solidFill>
                  <a:schemeClr val="tx1"/>
                </a:solidFill>
              </a:rPr>
              <a:t>GI, gastrointestinal; </a:t>
            </a: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MAFLD, metabolic dysfunction-associated fatty liver disease; MASLD, metabolic dysfunction-associated steatotic liver disease;</a:t>
            </a:r>
            <a:r>
              <a:rPr lang="en-US" sz="600" dirty="0">
                <a:latin typeface="+mn-lt"/>
              </a:rPr>
              <a:t> </a:t>
            </a:r>
            <a:r>
              <a:rPr lang="en-GB" sz="600" dirty="0">
                <a:solidFill>
                  <a:schemeClr val="tx1"/>
                </a:solidFill>
              </a:rPr>
              <a:t>RUQ, right upper quadrant.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8DFA270-C77B-475C-07D0-397896AAFA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63218"/>
              </p:ext>
            </p:extLst>
          </p:nvPr>
        </p:nvGraphicFramePr>
        <p:xfrm>
          <a:off x="331201" y="1570704"/>
          <a:ext cx="8477838" cy="3011537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626030">
                  <a:extLst>
                    <a:ext uri="{9D8B030D-6E8A-4147-A177-3AD203B41FA5}">
                      <a16:colId xmlns:a16="http://schemas.microsoft.com/office/drawing/2014/main" val="1864943224"/>
                    </a:ext>
                  </a:extLst>
                </a:gridCol>
                <a:gridCol w="1141968">
                  <a:extLst>
                    <a:ext uri="{9D8B030D-6E8A-4147-A177-3AD203B41FA5}">
                      <a16:colId xmlns:a16="http://schemas.microsoft.com/office/drawing/2014/main" val="1125584652"/>
                    </a:ext>
                  </a:extLst>
                </a:gridCol>
                <a:gridCol w="1141968">
                  <a:extLst>
                    <a:ext uri="{9D8B030D-6E8A-4147-A177-3AD203B41FA5}">
                      <a16:colId xmlns:a16="http://schemas.microsoft.com/office/drawing/2014/main" val="969123538"/>
                    </a:ext>
                  </a:extLst>
                </a:gridCol>
                <a:gridCol w="1141968">
                  <a:extLst>
                    <a:ext uri="{9D8B030D-6E8A-4147-A177-3AD203B41FA5}">
                      <a16:colId xmlns:a16="http://schemas.microsoft.com/office/drawing/2014/main" val="3374522750"/>
                    </a:ext>
                  </a:extLst>
                </a:gridCol>
                <a:gridCol w="1141968">
                  <a:extLst>
                    <a:ext uri="{9D8B030D-6E8A-4147-A177-3AD203B41FA5}">
                      <a16:colId xmlns:a16="http://schemas.microsoft.com/office/drawing/2014/main" val="3389371384"/>
                    </a:ext>
                  </a:extLst>
                </a:gridCol>
                <a:gridCol w="1141968">
                  <a:extLst>
                    <a:ext uri="{9D8B030D-6E8A-4147-A177-3AD203B41FA5}">
                      <a16:colId xmlns:a16="http://schemas.microsoft.com/office/drawing/2014/main" val="1085986512"/>
                    </a:ext>
                  </a:extLst>
                </a:gridCol>
                <a:gridCol w="1141968">
                  <a:extLst>
                    <a:ext uri="{9D8B030D-6E8A-4147-A177-3AD203B41FA5}">
                      <a16:colId xmlns:a16="http://schemas.microsoft.com/office/drawing/2014/main" val="2686691961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Subjects</a:t>
                      </a:r>
                      <a:endParaRPr lang="en-GB" sz="800">
                        <a:solidFill>
                          <a:schemeClr val="accent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After treatment</a:t>
                      </a:r>
                      <a:endParaRPr lang="en-GB" sz="800">
                        <a:solidFill>
                          <a:schemeClr val="accent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accent4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Subjects</a:t>
                      </a:r>
                      <a:endParaRPr lang="en-GB" sz="800">
                        <a:solidFill>
                          <a:schemeClr val="accent4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accent4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After treatment</a:t>
                      </a:r>
                      <a:endParaRPr lang="en-GB" sz="800">
                        <a:solidFill>
                          <a:schemeClr val="accent4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accent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Subjects</a:t>
                      </a:r>
                      <a:endParaRPr lang="en-GB" sz="800">
                        <a:solidFill>
                          <a:schemeClr val="accent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accent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After treatment</a:t>
                      </a:r>
                      <a:endParaRPr lang="en-GB" sz="800">
                        <a:solidFill>
                          <a:schemeClr val="accent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703064"/>
                  </a:ext>
                </a:extLst>
              </a:tr>
              <a:tr h="233559">
                <a:tc>
                  <a:txBody>
                    <a:bodyPr/>
                    <a:lstStyle/>
                    <a:p>
                      <a:pPr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Asymptomatic</a:t>
                      </a:r>
                      <a:endParaRPr lang="en-GB" sz="800" b="1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(n=70) 61.9%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(n=92)</a:t>
                      </a:r>
                      <a: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81.4%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(n=64) 59.8%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(n=85) 79.4%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(n=55) 52.9%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(n=80) 76.9%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FF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250237"/>
                  </a:ext>
                </a:extLst>
              </a:tr>
              <a:tr h="233559">
                <a:tc>
                  <a:txBody>
                    <a:bodyPr/>
                    <a:lstStyle/>
                    <a:p>
                      <a:pPr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Symptomatic</a:t>
                      </a:r>
                      <a:endParaRPr lang="en-GB" sz="800" b="1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(n=43) 38.1%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(n=21) 18.6%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(n=43) 40.2%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(n=22) 20.6%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(n=49) 47.1%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(n=24) 23.1%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8905219"/>
                  </a:ext>
                </a:extLst>
              </a:tr>
              <a:tr h="563887">
                <a:tc>
                  <a:txBody>
                    <a:bodyPr/>
                    <a:lstStyle/>
                    <a:p>
                      <a:pPr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General symptoms</a:t>
                      </a:r>
                    </a:p>
                    <a:p>
                      <a:pPr marL="176213" indent="0"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Asthenia</a:t>
                      </a:r>
                    </a:p>
                    <a:p>
                      <a:pPr marL="176213" indent="0"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Sleeping disorder</a:t>
                      </a:r>
                    </a:p>
                    <a:p>
                      <a:pPr marL="176213" indent="0"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Irritability</a:t>
                      </a:r>
                      <a:endParaRPr lang="en-GB" sz="800" b="1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(13/43) 30.2%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(13/43) 30.2%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(14/43) 32.6%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(3/21) 14.3%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(2/21) 9.5%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(3/21) 14.3%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(19/43) 44.2%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(13/43) 30.2%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(21/43) 48.8%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(4/22) 18.2%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(3/22) 13.6%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(6/22) 27.3%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(19/49) 44.2%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(13/49) 30.2%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(21/49) 48.8%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(13/24) 30.2%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(8/24) 18.6%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(6/24) 13.9%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FF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961304"/>
                  </a:ext>
                </a:extLst>
              </a:tr>
              <a:tr h="811071">
                <a:tc>
                  <a:txBody>
                    <a:bodyPr/>
                    <a:lstStyle/>
                    <a:p>
                      <a:pPr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GI symptoms</a:t>
                      </a:r>
                    </a:p>
                    <a:p>
                      <a:pPr marL="176213" indent="0"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Postprandial distress</a:t>
                      </a:r>
                    </a:p>
                    <a:p>
                      <a:pPr marL="176213" indent="0"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Flatulence</a:t>
                      </a:r>
                    </a:p>
                    <a:p>
                      <a:pPr marL="176213" indent="0"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RUQ pain</a:t>
                      </a:r>
                    </a:p>
                    <a:p>
                      <a:pPr marL="176213" indent="0"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Nausea</a:t>
                      </a:r>
                    </a:p>
                    <a:p>
                      <a:pPr marL="176213" indent="0" algn="l"/>
                      <a:r>
                        <a:rPr lang="en-GB" sz="8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Heartburn</a:t>
                      </a:r>
                      <a:endParaRPr lang="en-GB" sz="800" b="1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(12/43) 27.9%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(13/43) 30.2%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(9/43) 20.9%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(8/43) 18.6%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(5/43) 11.6%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(4/21) 19.0%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(6/21) 28.6%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(2/21) 9.5%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(2/21) 9.5%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(3/21) 14.3%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(21/43) 48.8%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(21/43) 48.8%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(9/43) 20.9%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(8/43)</a:t>
                      </a:r>
                      <a: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18.6%</a:t>
                      </a:r>
                    </a:p>
                    <a:p>
                      <a:pPr algn="ctr"/>
                      <a: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(5/43) 11.6%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(6/22) 27.3%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(8/22) 36.4%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(4/22) 18.2%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(3/22) 13.6%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(2/22)</a:t>
                      </a:r>
                      <a: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9.1%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(21/49) 42.9%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(21/49) 42.9%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(9/49)</a:t>
                      </a:r>
                      <a: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18.3%</a:t>
                      </a:r>
                    </a:p>
                    <a:p>
                      <a:pPr algn="ctr"/>
                      <a: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(8/49) 16.3%</a:t>
                      </a:r>
                    </a:p>
                    <a:p>
                      <a:pPr algn="ctr"/>
                      <a: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(5/49) 10.2%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(9/24) 20.9%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(18/24) 41.9%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(4/24) 9.3%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(7/24) 16.3%</a:t>
                      </a:r>
                    </a:p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(2/24) 4.65%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49210256"/>
                  </a:ext>
                </a:extLst>
              </a:tr>
              <a:tr h="440295">
                <a:tc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Clinical finding</a:t>
                      </a:r>
                    </a:p>
                    <a:p>
                      <a:pPr marL="176213" indent="0" algn="l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Jaundice</a:t>
                      </a:r>
                    </a:p>
                    <a:p>
                      <a:pPr marL="176213" indent="0" algn="l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Hepatomegaly</a:t>
                      </a: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(4/43) 9.3%</a:t>
                      </a:r>
                      <a:b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(9/43)</a:t>
                      </a:r>
                      <a: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20.9%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(2/21) 9.5%</a:t>
                      </a:r>
                      <a:b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(4/21) 19.0%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(5/43) 11.6%</a:t>
                      </a:r>
                      <a:b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(13/43) 30.2%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(2/22) 9.1%</a:t>
                      </a:r>
                      <a:b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(2/22) 9.1%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(5/49)</a:t>
                      </a:r>
                      <a: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10.2%</a:t>
                      </a:r>
                      <a:b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(13/49) 26.5%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(3/24) 6.97%</a:t>
                      </a:r>
                      <a:b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(11/24)</a:t>
                      </a:r>
                      <a:r>
                        <a:rPr lang="en-GB" sz="8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25.6%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FF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171754"/>
                  </a:ext>
                </a:extLst>
              </a:tr>
              <a:tr h="441166">
                <a:tc>
                  <a:txBody>
                    <a:bodyPr/>
                    <a:lstStyle/>
                    <a:p>
                      <a:pPr algn="l">
                        <a:spcBef>
                          <a:spcPts val="49"/>
                        </a:spcBef>
                      </a:pPr>
                      <a:endParaRPr lang="en-GB" sz="800" b="1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P&lt;0.01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P&lt;0.01</a:t>
                      </a:r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P&lt;0.01</a:t>
                      </a:r>
                      <a:endParaRPr lang="en-GB" sz="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268626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F9A5719-ECC1-A73C-81B7-4030991C721D}"/>
              </a:ext>
            </a:extLst>
          </p:cNvPr>
          <p:cNvSpPr txBox="1"/>
          <p:nvPr/>
        </p:nvSpPr>
        <p:spPr>
          <a:xfrm>
            <a:off x="1999308" y="1352955"/>
            <a:ext cx="224138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342900">
              <a:defRPr/>
            </a:pPr>
            <a:r>
              <a:rPr lang="en-GB" sz="900" b="1">
                <a:solidFill>
                  <a:schemeClr val="accent2"/>
                </a:solidFill>
                <a:latin typeface="+mj-lt"/>
                <a:ea typeface="Verdana" panose="020B0604030504040204" pitchFamily="34" charset="0"/>
                <a:cs typeface="Calibri" panose="020F0502020204030204" pitchFamily="34" charset="0"/>
              </a:rPr>
              <a:t>Lean MAFLD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D1C489-1E15-B1B8-8316-4EDD732D8374}"/>
              </a:ext>
            </a:extLst>
          </p:cNvPr>
          <p:cNvSpPr txBox="1"/>
          <p:nvPr/>
        </p:nvSpPr>
        <p:spPr>
          <a:xfrm>
            <a:off x="4253457" y="1352955"/>
            <a:ext cx="225073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342900">
              <a:defRPr/>
            </a:pPr>
            <a:r>
              <a:rPr lang="en-GB" sz="900" b="1">
                <a:solidFill>
                  <a:schemeClr val="accent4"/>
                </a:solidFill>
                <a:latin typeface="+mj-lt"/>
                <a:ea typeface="Verdana" panose="020B0604030504040204" pitchFamily="34" charset="0"/>
                <a:cs typeface="Calibri" panose="020F0502020204030204" pitchFamily="34" charset="0"/>
              </a:rPr>
              <a:t>Diabetic MAFLD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7BD54B-8C2B-9758-51A8-4C21F87089C8}"/>
              </a:ext>
            </a:extLst>
          </p:cNvPr>
          <p:cNvSpPr txBox="1"/>
          <p:nvPr/>
        </p:nvSpPr>
        <p:spPr>
          <a:xfrm>
            <a:off x="6504190" y="1345923"/>
            <a:ext cx="23067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342900">
              <a:defRPr/>
            </a:pPr>
            <a:r>
              <a:rPr lang="en-US" sz="900" b="1">
                <a:solidFill>
                  <a:schemeClr val="accent3"/>
                </a:solidFill>
                <a:latin typeface="+mj-lt"/>
                <a:ea typeface="Verdana" panose="020B0604030504040204" pitchFamily="34" charset="0"/>
                <a:cs typeface="Calibri" panose="020F0502020204030204" pitchFamily="34" charset="0"/>
              </a:rPr>
              <a:t>Hyperlipidemic</a:t>
            </a:r>
            <a:r>
              <a:rPr lang="en-GB" sz="900" b="1">
                <a:solidFill>
                  <a:schemeClr val="accent3"/>
                </a:solidFill>
                <a:latin typeface="+mj-lt"/>
                <a:ea typeface="Verdana" panose="020B0604030504040204" pitchFamily="34" charset="0"/>
                <a:cs typeface="Calibri" panose="020F0502020204030204" pitchFamily="34" charset="0"/>
              </a:rPr>
              <a:t> MAFLD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405E1F-EC31-8604-2FEE-F85472DB7ECD}"/>
              </a:ext>
            </a:extLst>
          </p:cNvPr>
          <p:cNvSpPr/>
          <p:nvPr/>
        </p:nvSpPr>
        <p:spPr>
          <a:xfrm>
            <a:off x="3095772" y="1577352"/>
            <a:ext cx="1144920" cy="2990569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endParaRPr lang="en-US" sz="8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DF2A9E-B659-B08F-47B3-C6E182E52B81}"/>
              </a:ext>
            </a:extLst>
          </p:cNvPr>
          <p:cNvSpPr/>
          <p:nvPr/>
        </p:nvSpPr>
        <p:spPr>
          <a:xfrm>
            <a:off x="5378824" y="1577352"/>
            <a:ext cx="1144920" cy="2990569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endParaRPr lang="en-US" sz="8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8E5BF6-6488-D609-0DA5-E1FAEBE51D75}"/>
              </a:ext>
            </a:extLst>
          </p:cNvPr>
          <p:cNvSpPr/>
          <p:nvPr/>
        </p:nvSpPr>
        <p:spPr>
          <a:xfrm>
            <a:off x="7664239" y="1577352"/>
            <a:ext cx="1144800" cy="2990568"/>
          </a:xfrm>
          <a:prstGeom prst="rect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endParaRPr lang="en-US" sz="800">
              <a:solidFill>
                <a:prstClr val="white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81675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25D997-893B-8334-0A0E-925511B68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591" y="2295885"/>
            <a:ext cx="6922834" cy="1194238"/>
          </a:xfrm>
        </p:spPr>
        <p:txBody>
          <a:bodyPr/>
          <a:lstStyle/>
          <a:p>
            <a:r>
              <a:rPr lang="en-IN" sz="2800" i="0" dirty="0">
                <a:solidFill>
                  <a:schemeClr val="tx1"/>
                </a:solidFill>
                <a:latin typeface="+mj-lt"/>
              </a:rPr>
              <a:t>Metabolic and Toxic Liver Damage in Focus: MANPOWER's Latest Breakthroughs Revealed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6A20486-C319-90CA-EE67-2D27DB8B04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4591" y="3487004"/>
            <a:ext cx="6922834" cy="403469"/>
          </a:xfrm>
        </p:spPr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Georgia" panose="02040502050405020303" pitchFamily="18" charset="0"/>
                <a:ea typeface="Verdana" panose="020B0604030504040204" pitchFamily="34" charset="0"/>
              </a:rPr>
              <a:t>Professor Asad Dajani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927CD45-9F6C-B789-5DE5-CD41BDC77E3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4591" y="3984438"/>
            <a:ext cx="6922834" cy="231290"/>
          </a:xfrm>
        </p:spPr>
        <p:txBody>
          <a:bodyPr/>
          <a:lstStyle/>
          <a:p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</a:rPr>
              <a:t>MD, DSM, JBD, FAMCP, FRCP (Glasgow)</a:t>
            </a:r>
          </a:p>
          <a:p>
            <a:endParaRPr lang="en-US" dirty="0"/>
          </a:p>
        </p:txBody>
      </p:sp>
      <p:sp>
        <p:nvSpPr>
          <p:cNvPr id="35" name="SmartArt Placeholder 34">
            <a:extLst>
              <a:ext uri="{FF2B5EF4-FFF2-40B4-BE49-F238E27FC236}">
                <a16:creationId xmlns:a16="http://schemas.microsoft.com/office/drawing/2014/main" id="{9CCEC42D-4E57-6264-D003-537D9B55E7F4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518356" y="4332608"/>
            <a:ext cx="115305" cy="114487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SmartArt Placeholder 35">
            <a:extLst>
              <a:ext uri="{FF2B5EF4-FFF2-40B4-BE49-F238E27FC236}">
                <a16:creationId xmlns:a16="http://schemas.microsoft.com/office/drawing/2014/main" id="{94096A02-7A13-CB1C-30CB-3E1D39FABA44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4518356" y="2048491"/>
            <a:ext cx="115305" cy="1144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F5580E-29BB-FDE0-C2DB-C8AA7C80751D}"/>
              </a:ext>
            </a:extLst>
          </p:cNvPr>
          <p:cNvSpPr txBox="1"/>
          <p:nvPr/>
        </p:nvSpPr>
        <p:spPr>
          <a:xfrm>
            <a:off x="2631548" y="4795265"/>
            <a:ext cx="388892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</a:rPr>
              <a:t> </a:t>
            </a:r>
            <a:r>
              <a:rPr lang="en-US" sz="800" b="1" i="0" dirty="0">
                <a:solidFill>
                  <a:srgbClr val="303030"/>
                </a:solidFill>
                <a:effectLst/>
                <a:latin typeface="+mj-lt"/>
              </a:rPr>
              <a:t>MAT-GLB-2402750</a:t>
            </a:r>
            <a:r>
              <a:rPr lang="en-GB" sz="800" b="1" dirty="0">
                <a:latin typeface="+mj-lt"/>
                <a:ea typeface="Verdana" panose="020B0604030504040204" pitchFamily="34" charset="0"/>
              </a:rPr>
              <a:t>-v-1.0 </a:t>
            </a:r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</a:rPr>
              <a:t>│ Date of approval: May 2024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BA4C233-7E22-1073-B33A-1B262B0A39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8" t="5348" r="5348" b="5348"/>
          <a:stretch/>
        </p:blipFill>
        <p:spPr>
          <a:xfrm>
            <a:off x="3303469" y="883335"/>
            <a:ext cx="2545078" cy="850762"/>
          </a:xfrm>
          <a:prstGeom prst="rect">
            <a:avLst/>
          </a:prstGeom>
        </p:spPr>
      </p:pic>
      <p:pic>
        <p:nvPicPr>
          <p:cNvPr id="21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ED9A7866-0F92-49F3-2093-CC961DDE80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408" y="166254"/>
            <a:ext cx="1157201" cy="53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463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E" dirty="0"/>
              <a:t>Other Innovative Therapeutics for MAFLD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638200"/>
            <a:ext cx="6573170" cy="326797"/>
          </a:xfrm>
        </p:spPr>
        <p:txBody>
          <a:bodyPr/>
          <a:lstStyle/>
          <a:p>
            <a:pPr algn="l"/>
            <a:r>
              <a:rPr lang="en-US" sz="600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1) Rojas A </a:t>
            </a:r>
            <a:r>
              <a:rPr lang="en-US" sz="600" dirty="0">
                <a:latin typeface="+mj-lt"/>
                <a:cs typeface="Times New Roman" panose="02020603050405020304" pitchFamily="18" charset="0"/>
              </a:rPr>
              <a:t>et al. </a:t>
            </a:r>
            <a:r>
              <a:rPr lang="en-US" sz="600" b="0" dirty="0" err="1">
                <a:effectLst/>
                <a:latin typeface="+mj-lt"/>
              </a:rPr>
              <a:t>Ther</a:t>
            </a:r>
            <a:r>
              <a:rPr lang="en-US" sz="600" b="0" dirty="0">
                <a:effectLst/>
                <a:latin typeface="+mj-lt"/>
              </a:rPr>
              <a:t> Adv Endocrinol </a:t>
            </a:r>
            <a:r>
              <a:rPr lang="en-US" sz="600" b="0" dirty="0" err="1">
                <a:effectLst/>
                <a:latin typeface="+mj-lt"/>
              </a:rPr>
              <a:t>Metab</a:t>
            </a:r>
            <a:r>
              <a:rPr lang="en-US" sz="600" b="0" dirty="0">
                <a:effectLst/>
                <a:latin typeface="+mj-lt"/>
              </a:rPr>
              <a:t>. </a:t>
            </a:r>
            <a:r>
              <a:rPr lang="en-US" sz="600" b="0" i="0" dirty="0">
                <a:effectLst/>
                <a:latin typeface="+mj-lt"/>
              </a:rPr>
              <a:t>2022;13:20420188221142452.</a:t>
            </a:r>
            <a:endParaRPr lang="en-US" sz="600" b="0" i="0" dirty="0">
              <a:effectLst/>
              <a:latin typeface="+mj-lt"/>
              <a:cs typeface="Times New Roman" panose="02020603050405020304" pitchFamily="18" charset="0"/>
            </a:endParaRPr>
          </a:p>
          <a:p>
            <a:pPr algn="l"/>
            <a:r>
              <a:rPr lang="en-GB" sz="600" dirty="0">
                <a:latin typeface="+mj-lt"/>
                <a:cs typeface="Times New Roman" panose="02020603050405020304" pitchFamily="18" charset="0"/>
              </a:rPr>
              <a:t>ACC: acetyl-CoA carboxylase; ASK1: apoptosis signal regulating kinase 1; CCR, chemokine (C-C) motif receptor; DGAT: diacyl Glycerol O-Acyl Transferase; FASN: fatty acid synthase; FGF: fibroblast growth factor; FXR: </a:t>
            </a:r>
            <a:r>
              <a:rPr lang="en-GB" sz="600" dirty="0" err="1">
                <a:latin typeface="+mj-lt"/>
                <a:cs typeface="Times New Roman" panose="02020603050405020304" pitchFamily="18" charset="0"/>
              </a:rPr>
              <a:t>farnesoid</a:t>
            </a:r>
            <a:r>
              <a:rPr lang="en-GB" sz="600" dirty="0">
                <a:latin typeface="+mj-lt"/>
                <a:cs typeface="Times New Roman" panose="02020603050405020304" pitchFamily="18" charset="0"/>
              </a:rPr>
              <a:t> X receptor; GCG: glucagon receptor; Gal-3, galactin-3 inhibitor</a:t>
            </a:r>
            <a:r>
              <a:rPr lang="en-US" sz="600" dirty="0">
                <a:latin typeface="+mj-lt"/>
                <a:cs typeface="Times New Roman" panose="02020603050405020304" pitchFamily="18" charset="0"/>
              </a:rPr>
              <a:t>; </a:t>
            </a:r>
            <a:r>
              <a:rPr lang="en-GB" sz="600" dirty="0">
                <a:latin typeface="+mj-lt"/>
                <a:cs typeface="Times New Roman" panose="02020603050405020304" pitchFamily="18" charset="0"/>
              </a:rPr>
              <a:t>GIPR: glucose-dependent insulinotropic polypeptide receptor; GLP-1R: glucagon-like peptide-1 receptor; LOXL-2: </a:t>
            </a:r>
            <a:r>
              <a:rPr lang="en-GB" sz="600" dirty="0" err="1">
                <a:latin typeface="+mj-lt"/>
                <a:cs typeface="Times New Roman" panose="02020603050405020304" pitchFamily="18" charset="0"/>
              </a:rPr>
              <a:t>lysyl</a:t>
            </a:r>
            <a:r>
              <a:rPr lang="en-GB" sz="600" dirty="0">
                <a:latin typeface="+mj-lt"/>
                <a:cs typeface="Times New Roman" panose="02020603050405020304" pitchFamily="18" charset="0"/>
              </a:rPr>
              <a:t> oxidase like-2; </a:t>
            </a:r>
            <a:r>
              <a:rPr lang="en-US" sz="600" dirty="0">
                <a:latin typeface="+mj-lt"/>
                <a:cs typeface="Times New Roman" panose="02020603050405020304" pitchFamily="18" charset="0"/>
              </a:rPr>
              <a:t>PPAR: peroxisome proliferator activated receptor; </a:t>
            </a:r>
            <a:r>
              <a:rPr lang="en-GB" sz="600" dirty="0">
                <a:latin typeface="+mj-lt"/>
                <a:cs typeface="Times New Roman" panose="02020603050405020304" pitchFamily="18" charset="0"/>
              </a:rPr>
              <a:t>PUFA, polyunsaturated fatty acid; THR-b1: thyroid hormone receptor beta-1. </a:t>
            </a:r>
            <a:endParaRPr lang="en-IN" sz="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C688194B-816A-FD90-D81A-CEDAE90A4C8F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27600" y="1210925"/>
            <a:ext cx="8478000" cy="170259"/>
          </a:xfrm>
          <a:prstGeom prst="roundRect">
            <a:avLst/>
          </a:prstGeom>
          <a:noFill/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1000" b="1" dirty="0">
                <a:solidFill>
                  <a:schemeClr val="accent2"/>
                </a:solidFill>
                <a:latin typeface="Georgia" panose="02040502050405020303" pitchFamily="18" charset="0"/>
              </a:rPr>
              <a:t>Emerging therapeutics in phase II/III registration</a:t>
            </a:r>
            <a:r>
              <a:rPr lang="en-IN" sz="1000" b="1" baseline="30000" dirty="0">
                <a:solidFill>
                  <a:schemeClr val="accent2"/>
                </a:solidFill>
                <a:latin typeface="Georgia" panose="02040502050405020303" pitchFamily="18" charset="0"/>
              </a:rPr>
              <a:t>1</a:t>
            </a: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05085B9-6910-D613-D49B-5E8BCD4704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263582"/>
              </p:ext>
            </p:extLst>
          </p:nvPr>
        </p:nvGraphicFramePr>
        <p:xfrm>
          <a:off x="334471" y="1434905"/>
          <a:ext cx="8478005" cy="2789566"/>
        </p:xfrm>
        <a:graphic>
          <a:graphicData uri="http://schemas.openxmlformats.org/drawingml/2006/table">
            <a:tbl>
              <a:tblPr firstRow="1" bandRow="1">
                <a:tableStyleId>{F800B559-55DF-4324-A70D-7A5FB1BD5379}</a:tableStyleId>
              </a:tblPr>
              <a:tblGrid>
                <a:gridCol w="1695601">
                  <a:extLst>
                    <a:ext uri="{9D8B030D-6E8A-4147-A177-3AD203B41FA5}">
                      <a16:colId xmlns:a16="http://schemas.microsoft.com/office/drawing/2014/main" val="2348551062"/>
                    </a:ext>
                  </a:extLst>
                </a:gridCol>
                <a:gridCol w="1695601">
                  <a:extLst>
                    <a:ext uri="{9D8B030D-6E8A-4147-A177-3AD203B41FA5}">
                      <a16:colId xmlns:a16="http://schemas.microsoft.com/office/drawing/2014/main" val="2117171855"/>
                    </a:ext>
                  </a:extLst>
                </a:gridCol>
                <a:gridCol w="1695601">
                  <a:extLst>
                    <a:ext uri="{9D8B030D-6E8A-4147-A177-3AD203B41FA5}">
                      <a16:colId xmlns:a16="http://schemas.microsoft.com/office/drawing/2014/main" val="1239767238"/>
                    </a:ext>
                  </a:extLst>
                </a:gridCol>
                <a:gridCol w="1695601">
                  <a:extLst>
                    <a:ext uri="{9D8B030D-6E8A-4147-A177-3AD203B41FA5}">
                      <a16:colId xmlns:a16="http://schemas.microsoft.com/office/drawing/2014/main" val="1861334680"/>
                    </a:ext>
                  </a:extLst>
                </a:gridCol>
                <a:gridCol w="1695601">
                  <a:extLst>
                    <a:ext uri="{9D8B030D-6E8A-4147-A177-3AD203B41FA5}">
                      <a16:colId xmlns:a16="http://schemas.microsoft.com/office/drawing/2014/main" val="3013607298"/>
                    </a:ext>
                  </a:extLst>
                </a:gridCol>
              </a:tblGrid>
              <a:tr h="330837">
                <a:tc>
                  <a:txBody>
                    <a:bodyPr/>
                    <a:lstStyle/>
                    <a:p>
                      <a:r>
                        <a:rPr lang="en-US" sz="800" b="1" dirty="0"/>
                        <a:t>Pathogenesis Target</a:t>
                      </a:r>
                      <a:endParaRPr lang="en-GB" sz="800" b="1" dirty="0"/>
                    </a:p>
                  </a:txBody>
                  <a:tcPr anchor="ctr"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/>
                        <a:t>PPAR Target</a:t>
                      </a:r>
                      <a:endParaRPr lang="en-GB" sz="800" b="1"/>
                    </a:p>
                  </a:txBody>
                  <a:tcPr anchor="ctr"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/>
                        <a:t>GLP-1R target</a:t>
                      </a:r>
                      <a:endParaRPr lang="en-GB" sz="800" b="1"/>
                    </a:p>
                  </a:txBody>
                  <a:tcPr anchor="ctr"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/>
                        <a:t>FXR and FGF Targets</a:t>
                      </a:r>
                      <a:endParaRPr lang="en-GB" sz="800" b="1"/>
                    </a:p>
                  </a:txBody>
                  <a:tcPr anchor="ctr"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/>
                        <a:t>Fibrosis Targets</a:t>
                      </a:r>
                      <a:endParaRPr lang="en-GB" sz="800" b="1"/>
                    </a:p>
                  </a:txBody>
                  <a:tcPr anchor="ctr"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052094"/>
                  </a:ext>
                </a:extLst>
              </a:tr>
              <a:tr h="4668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/>
                        <a:t>ACC inhibitor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800" err="1"/>
                        <a:t>Firsocostat</a:t>
                      </a:r>
                      <a:endParaRPr lang="en-US" sz="800"/>
                    </a:p>
                    <a:p>
                      <a:pPr marL="0" indent="0">
                        <a:buNone/>
                      </a:pPr>
                      <a:r>
                        <a:rPr lang="en-US" sz="800"/>
                        <a:t>PF-05221304</a:t>
                      </a:r>
                      <a:endParaRPr lang="en-US" sz="800" i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/>
                        <a:t>PPAR</a:t>
                      </a:r>
                      <a:r>
                        <a:rPr lang="en-US" sz="800" b="1">
                          <a:sym typeface="Symbol" panose="05050102010706020507" pitchFamily="18" charset="2"/>
                        </a:rPr>
                        <a:t> agonist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/>
                        <a:t>Pioglitazone</a:t>
                      </a:r>
                      <a:endParaRPr lang="en-GB" sz="800" i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/>
                        <a:t>GLP1R </a:t>
                      </a:r>
                      <a:r>
                        <a:rPr lang="en-US" sz="800" b="1">
                          <a:sym typeface="Symbol" panose="05050102010706020507" pitchFamily="18" charset="2"/>
                        </a:rPr>
                        <a:t>agonist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800" err="1"/>
                        <a:t>Semaglutide</a:t>
                      </a:r>
                      <a:endParaRPr lang="en-US" sz="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800"/>
                        <a:t>Liraglutide</a:t>
                      </a:r>
                      <a:endParaRPr lang="en-GB" sz="800" i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FXR agonist 1st generation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OCA (</a:t>
                      </a:r>
                      <a:r>
                        <a:rPr lang="en-US" sz="800" dirty="0" err="1"/>
                        <a:t>Ocaliva</a:t>
                      </a:r>
                      <a:r>
                        <a:rPr lang="en-US" sz="800" dirty="0"/>
                        <a:t>)</a:t>
                      </a:r>
                      <a:endParaRPr lang="en-GB" sz="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/>
                        <a:t>LOXL-2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err="1"/>
                        <a:t>Simtuzumab</a:t>
                      </a:r>
                      <a:endParaRPr lang="en-GB" sz="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/>
                    </a:p>
                  </a:txBody>
                  <a:tcPr anchor="ctr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4923744"/>
                  </a:ext>
                </a:extLst>
              </a:tr>
              <a:tr h="7158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/>
                        <a:t>FASN inhibitor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/>
                        <a:t>TVB-2640</a:t>
                      </a:r>
                      <a:endParaRPr lang="en-GB" sz="800" i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/>
                        <a:t>PPAR</a:t>
                      </a:r>
                      <a:r>
                        <a:rPr lang="en-US" sz="800" b="1">
                          <a:sym typeface="Symbol" panose="05050102010706020507" pitchFamily="18" charset="2"/>
                        </a:rPr>
                        <a:t> agonist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err="1"/>
                        <a:t>Seladelpar</a:t>
                      </a:r>
                      <a:endParaRPr lang="en-GB" sz="800" i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GLP1R+GIPR </a:t>
                      </a:r>
                      <a:r>
                        <a:rPr lang="en-US" sz="800" b="1" dirty="0">
                          <a:sym typeface="Symbol" panose="05050102010706020507" pitchFamily="18" charset="2"/>
                        </a:rPr>
                        <a:t>agonist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Tirzepatide</a:t>
                      </a:r>
                      <a:endParaRPr lang="en-GB" sz="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FXR agonist 2nd generation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</a:rPr>
                        <a:t>Vonafexor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  <a:effectLst/>
                        </a:rPr>
                        <a:t>Tropifexor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800" b="0" dirty="0" err="1">
                          <a:solidFill>
                            <a:schemeClr val="tx1"/>
                          </a:solidFill>
                        </a:rPr>
                        <a:t>Cilofexor</a:t>
                      </a:r>
                      <a:endParaRPr lang="en-GB" sz="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/>
                        <a:t>ASK1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err="1">
                          <a:solidFill>
                            <a:schemeClr val="tx1"/>
                          </a:solidFill>
                        </a:rPr>
                        <a:t>Selonsertib</a:t>
                      </a:r>
                      <a:endParaRPr lang="en-GB" sz="800" b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9728779"/>
                  </a:ext>
                </a:extLst>
              </a:tr>
              <a:tr h="5913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DGAT2 inhibitor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800" dirty="0" err="1"/>
                        <a:t>Ervogastat</a:t>
                      </a:r>
                      <a:endParaRPr lang="en-US" sz="8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800" dirty="0"/>
                        <a:t>PF-06865571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800" dirty="0"/>
                        <a:t>PF-05221304</a:t>
                      </a:r>
                      <a:endParaRPr lang="en-GB" sz="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PPAR</a:t>
                      </a:r>
                      <a:r>
                        <a:rPr lang="en-US" sz="800" b="1" dirty="0">
                          <a:sym typeface="Symbol" panose="05050102010706020507" pitchFamily="18" charset="2"/>
                        </a:rPr>
                        <a:t>// agonist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800" dirty="0" err="1"/>
                        <a:t>Elafibranor</a:t>
                      </a:r>
                      <a:endParaRPr lang="en-US" sz="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GLP1R+GCG </a:t>
                      </a:r>
                      <a:r>
                        <a:rPr lang="en-US" sz="800" b="1" dirty="0">
                          <a:sym typeface="Symbol" panose="05050102010706020507" pitchFamily="18" charset="2"/>
                        </a:rPr>
                        <a:t>agonist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Cotadutide</a:t>
                      </a:r>
                      <a:endParaRPr lang="en-GB" sz="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/>
                        <a:t>FGF19 analogue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err="1"/>
                        <a:t>Aldafermin</a:t>
                      </a:r>
                      <a:endParaRPr lang="en-GB" sz="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/>
                        <a:t>CCR2 &amp; CCR5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/>
                        <a:t>Cenicriviroc</a:t>
                      </a:r>
                      <a:endParaRPr lang="en-GB" sz="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4634310"/>
                  </a:ext>
                </a:extLst>
              </a:tr>
              <a:tr h="3423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/>
                        <a:t>Artificial </a:t>
                      </a:r>
                      <a:r>
                        <a:rPr lang="en-US" sz="800" b="1">
                          <a:sym typeface="Symbol" panose="05050102010706020507" pitchFamily="18" charset="2"/>
                        </a:rPr>
                        <a:t></a:t>
                      </a:r>
                      <a:r>
                        <a:rPr lang="en-US" sz="800" b="1"/>
                        <a:t>-3 PUFAs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err="1"/>
                        <a:t>Icosabutate</a:t>
                      </a:r>
                      <a:endParaRPr lang="en-GB" sz="8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PPAR</a:t>
                      </a:r>
                      <a:r>
                        <a:rPr lang="en-US" sz="800" b="1" dirty="0">
                          <a:sym typeface="Symbol" panose="05050102010706020507" pitchFamily="18" charset="2"/>
                        </a:rPr>
                        <a:t>/ agonist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Saroglitazar</a:t>
                      </a:r>
                      <a:endParaRPr lang="en-GB" sz="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GLP1R/GCG/GIPR  </a:t>
                      </a:r>
                      <a:r>
                        <a:rPr lang="en-GB" sz="800" b="0" dirty="0" err="1"/>
                        <a:t>Efocipegtrutide</a:t>
                      </a:r>
                      <a:endParaRPr lang="en-GB" sz="8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/>
                        <a:t>FGF21 analogue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err="1"/>
                        <a:t>Efruxifermin</a:t>
                      </a:r>
                      <a:endParaRPr lang="en-GB" sz="800" i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Gal-3 inhibitor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Belapectin</a:t>
                      </a:r>
                      <a:endParaRPr lang="en-GB" sz="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3845128"/>
                  </a:ext>
                </a:extLst>
              </a:tr>
              <a:tr h="3423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/>
                        <a:t>THR-</a:t>
                      </a:r>
                      <a:r>
                        <a:rPr lang="el-GR" sz="800" b="1" dirty="0"/>
                        <a:t>β</a:t>
                      </a:r>
                      <a:r>
                        <a:rPr lang="en-US" sz="800" b="1" dirty="0"/>
                        <a:t>1 agonist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/>
                        <a:t>Resmetirom</a:t>
                      </a:r>
                      <a:endParaRPr lang="en-GB" sz="8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87202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0555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9317" y="2278105"/>
            <a:ext cx="4888011" cy="1522714"/>
          </a:xfrm>
        </p:spPr>
        <p:txBody>
          <a:bodyPr/>
          <a:lstStyle/>
          <a:p>
            <a:r>
              <a:rPr lang="en-US" sz="2400" dirty="0"/>
              <a:t>Existing Evidence Supporting the Adjunctive Use of PPC in Patients</a:t>
            </a:r>
            <a:br>
              <a:rPr lang="en-US" sz="2400" dirty="0"/>
            </a:br>
            <a:r>
              <a:rPr lang="en-US" sz="2400" dirty="0"/>
              <a:t>with DILI</a:t>
            </a:r>
            <a:endParaRPr lang="en-US" sz="2200" dirty="0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404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71708-17E4-9715-C28F-91A14B6FE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951AAA9-ADC3-35CE-B4BC-CD04853A7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Hepatotoxic Liver Disease: Drug- and Chemical- Induced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693A9A3D-C0B7-0B82-317C-9D88082F6602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z="800" smtClean="0"/>
              <a:pPr/>
              <a:t>22</a:t>
            </a:fld>
            <a:endParaRPr lang="en-US" sz="8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D748F4C-66E1-1282-FAB0-B7FEC2B3AB96}"/>
              </a:ext>
            </a:extLst>
          </p:cNvPr>
          <p:cNvSpPr/>
          <p:nvPr/>
        </p:nvSpPr>
        <p:spPr>
          <a:xfrm>
            <a:off x="331525" y="1312606"/>
            <a:ext cx="8480952" cy="3241931"/>
          </a:xfrm>
          <a:prstGeom prst="roundRect">
            <a:avLst>
              <a:gd name="adj" fmla="val 365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D106312-1622-1F35-8092-12C785E08B0B}"/>
              </a:ext>
            </a:extLst>
          </p:cNvPr>
          <p:cNvSpPr/>
          <p:nvPr/>
        </p:nvSpPr>
        <p:spPr>
          <a:xfrm>
            <a:off x="730047" y="1205453"/>
            <a:ext cx="7683908" cy="24498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/>
              <a:t>Risk factors</a:t>
            </a:r>
            <a:r>
              <a:rPr lang="en-US" sz="1000" b="1" baseline="30000" dirty="0"/>
              <a:t>1,2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2B5745C-4C99-9367-53EC-2D16807FF3A8}"/>
              </a:ext>
            </a:extLst>
          </p:cNvPr>
          <p:cNvGrpSpPr/>
          <p:nvPr/>
        </p:nvGrpSpPr>
        <p:grpSpPr>
          <a:xfrm>
            <a:off x="745269" y="1599307"/>
            <a:ext cx="2570664" cy="2920399"/>
            <a:chOff x="745269" y="1599307"/>
            <a:chExt cx="2570664" cy="292039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5F6C9C0-FA06-0F1E-E549-22E28AFA25F7}"/>
                </a:ext>
              </a:extLst>
            </p:cNvPr>
            <p:cNvSpPr/>
            <p:nvPr/>
          </p:nvSpPr>
          <p:spPr>
            <a:xfrm>
              <a:off x="745270" y="3326829"/>
              <a:ext cx="896433" cy="1828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0804DCB-9BBB-F661-F0F7-E259400213B0}"/>
                </a:ext>
              </a:extLst>
            </p:cNvPr>
            <p:cNvSpPr/>
            <p:nvPr/>
          </p:nvSpPr>
          <p:spPr>
            <a:xfrm>
              <a:off x="745269" y="1822314"/>
              <a:ext cx="691252" cy="1828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B4E0F666-9F20-CE46-CE34-6552353FB3DA}"/>
                </a:ext>
              </a:extLst>
            </p:cNvPr>
            <p:cNvSpPr/>
            <p:nvPr/>
          </p:nvSpPr>
          <p:spPr>
            <a:xfrm>
              <a:off x="762512" y="1599307"/>
              <a:ext cx="2553421" cy="2920399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>
                <a:spcBef>
                  <a:spcPts val="600"/>
                </a:spcBef>
              </a:pPr>
              <a:r>
                <a:rPr lang="en-US" sz="1000" b="1" dirty="0">
                  <a:solidFill>
                    <a:schemeClr val="tx1"/>
                  </a:solidFill>
                  <a:latin typeface="+mj-lt"/>
                </a:rPr>
                <a:t>Host Factors</a:t>
              </a:r>
            </a:p>
            <a:p>
              <a:pPr>
                <a:spcBef>
                  <a:spcPts val="600"/>
                </a:spcBef>
              </a:pPr>
              <a:r>
                <a:rPr lang="en-US" sz="1000" i="1" dirty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000" i="1" dirty="0">
                  <a:solidFill>
                    <a:schemeClr val="bg1"/>
                  </a:solidFill>
                  <a:latin typeface="Georgia" panose="02040502050405020303" pitchFamily="18" charset="0"/>
                </a:rPr>
                <a:t>Genetic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Ethnicity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Sex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Comorbidity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HLA alleles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Polymorphisms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Mitochondrial variations</a:t>
              </a:r>
            </a:p>
            <a:p>
              <a:pPr>
                <a:spcBef>
                  <a:spcPts val="600"/>
                </a:spcBef>
                <a:buClr>
                  <a:schemeClr val="accent2"/>
                </a:buClr>
              </a:pPr>
              <a:r>
                <a:rPr lang="en-US" sz="900" i="1" dirty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sz="1000" i="1" dirty="0">
                  <a:solidFill>
                    <a:schemeClr val="bg1"/>
                  </a:solidFill>
                  <a:latin typeface="Georgia" panose="02040502050405020303" pitchFamily="18" charset="0"/>
                </a:rPr>
                <a:t>Metabolomics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Alteration in drug transport and clearance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Detoxification process errors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Enzyme inhibitions</a:t>
              </a: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A5F722CC-8DF1-67E0-8AEA-37919BCD8E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741838" y="1950537"/>
              <a:ext cx="1130735" cy="1130735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BDB227B-5762-E00B-E99A-2DCA46A962BB}"/>
              </a:ext>
            </a:extLst>
          </p:cNvPr>
          <p:cNvGrpSpPr/>
          <p:nvPr/>
        </p:nvGrpSpPr>
        <p:grpSpPr>
          <a:xfrm>
            <a:off x="3152525" y="1599306"/>
            <a:ext cx="2578356" cy="2920399"/>
            <a:chOff x="3196286" y="1599306"/>
            <a:chExt cx="2578356" cy="2920399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20048274-F4E3-37D1-18F1-2CBB67054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196286" y="2828195"/>
              <a:ext cx="2578356" cy="1518234"/>
            </a:xfrm>
            <a:prstGeom prst="rect">
              <a:avLst/>
            </a:prstGeom>
          </p:spPr>
        </p:pic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DBB8A4DC-7BA0-6594-2E47-5B6EFD30FFC2}"/>
                </a:ext>
              </a:extLst>
            </p:cNvPr>
            <p:cNvSpPr/>
            <p:nvPr/>
          </p:nvSpPr>
          <p:spPr>
            <a:xfrm>
              <a:off x="3790681" y="1599306"/>
              <a:ext cx="1818358" cy="2920399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>
                <a:spcBef>
                  <a:spcPts val="600"/>
                </a:spcBef>
                <a:buClr>
                  <a:schemeClr val="accent2"/>
                </a:buClr>
              </a:pPr>
              <a:r>
                <a:rPr lang="en-US" sz="1000" b="1" dirty="0">
                  <a:solidFill>
                    <a:schemeClr val="tx1"/>
                  </a:solidFill>
                  <a:latin typeface="+mj-lt"/>
                </a:rPr>
                <a:t>Environmental Factors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Viral coinfection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Products of mitochondrial stress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Co-Rx of immune-modulators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Alcohol consumption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42DE23D-B9E4-6724-7B66-4DDFBCAD4AC2}"/>
              </a:ext>
            </a:extLst>
          </p:cNvPr>
          <p:cNvGrpSpPr/>
          <p:nvPr/>
        </p:nvGrpSpPr>
        <p:grpSpPr>
          <a:xfrm>
            <a:off x="6578444" y="1599306"/>
            <a:ext cx="1520527" cy="3521375"/>
            <a:chOff x="6683232" y="1813232"/>
            <a:chExt cx="1520527" cy="3521375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F6ED61F3-7274-C4F5-9737-B7CE8C91895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683232" y="3147497"/>
              <a:ext cx="1520527" cy="2187110"/>
            </a:xfrm>
            <a:prstGeom prst="rect">
              <a:avLst/>
            </a:prstGeom>
          </p:spPr>
        </p:pic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A3C568CA-06C2-0120-E9A2-7B71F794EFA6}"/>
                </a:ext>
              </a:extLst>
            </p:cNvPr>
            <p:cNvSpPr/>
            <p:nvPr/>
          </p:nvSpPr>
          <p:spPr>
            <a:xfrm>
              <a:off x="6711773" y="1813232"/>
              <a:ext cx="1374965" cy="2920399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>
                <a:spcBef>
                  <a:spcPts val="600"/>
                </a:spcBef>
                <a:buClr>
                  <a:schemeClr val="accent2"/>
                </a:buClr>
              </a:pPr>
              <a:r>
                <a:rPr lang="en-US" sz="1000" b="1" dirty="0">
                  <a:solidFill>
                    <a:schemeClr val="tx1"/>
                  </a:solidFill>
                  <a:latin typeface="+mj-lt"/>
                </a:rPr>
                <a:t>Compound Factors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Molecular weight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Dose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Chemical structure</a:t>
              </a:r>
            </a:p>
            <a:p>
              <a:pPr marL="91440" indent="-91440">
                <a:spcBef>
                  <a:spcPts val="6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Lipophilicity</a:t>
              </a:r>
            </a:p>
          </p:txBody>
        </p:sp>
      </p:grp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74335791-071B-2473-DDE1-8F1855E3E574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638200"/>
            <a:ext cx="6427173" cy="326797"/>
          </a:xfrm>
        </p:spPr>
        <p:txBody>
          <a:bodyPr/>
          <a:lstStyle/>
          <a:p>
            <a:pPr algn="l"/>
            <a:r>
              <a:rPr lang="en-US" sz="600" b="0" dirty="0">
                <a:solidFill>
                  <a:schemeClr val="tx1"/>
                </a:solidFill>
                <a:effectLst/>
                <a:latin typeface="+mj-lt"/>
              </a:rPr>
              <a:t>1) </a:t>
            </a:r>
            <a:r>
              <a:rPr lang="en-US" sz="600" b="0" dirty="0" err="1">
                <a:solidFill>
                  <a:schemeClr val="tx1"/>
                </a:solidFill>
                <a:effectLst/>
                <a:latin typeface="+mj-lt"/>
              </a:rPr>
              <a:t>Caballano</a:t>
            </a:r>
            <a:r>
              <a:rPr lang="en-US" sz="600" b="0" dirty="0">
                <a:solidFill>
                  <a:schemeClr val="tx1"/>
                </a:solidFill>
                <a:effectLst/>
                <a:latin typeface="+mj-lt"/>
              </a:rPr>
              <a:t>-Infantes E et al. Biomedicines. 2022;10(1):55; 2) Chen M et al. J Hepatol. 2015;63(2):503-514.</a:t>
            </a:r>
          </a:p>
          <a:p>
            <a:pPr algn="l"/>
            <a:r>
              <a:rPr lang="en-US" sz="600" dirty="0">
                <a:solidFill>
                  <a:srgbClr val="212121"/>
                </a:solidFill>
                <a:latin typeface="+mj-lt"/>
              </a:rPr>
              <a:t>HLA, Human leukocyte antigen; Rx, prescription.</a:t>
            </a:r>
          </a:p>
          <a:p>
            <a:pPr marL="228600" indent="-228600" algn="l">
              <a:buAutoNum type="arabicParenR"/>
            </a:pPr>
            <a:endParaRPr lang="en-IN" sz="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586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Types of DILI and the Causal Agents</a:t>
            </a:r>
            <a:r>
              <a:rPr lang="en-IN" baseline="30000" dirty="0"/>
              <a:t>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638200"/>
            <a:ext cx="6427173" cy="326797"/>
          </a:xfrm>
        </p:spPr>
        <p:txBody>
          <a:bodyPr/>
          <a:lstStyle/>
          <a:p>
            <a:pPr algn="l"/>
            <a:r>
              <a:rPr lang="en-US" sz="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1) </a:t>
            </a:r>
            <a:r>
              <a:rPr lang="en-US" sz="600" dirty="0" err="1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Hosack</a:t>
            </a:r>
            <a:r>
              <a:rPr lang="en-US" sz="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 T </a:t>
            </a:r>
            <a:r>
              <a:rPr lang="en-US" sz="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et al. </a:t>
            </a:r>
            <a:r>
              <a:rPr lang="en-US" sz="6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Therap</a:t>
            </a:r>
            <a:r>
              <a:rPr lang="en-US" sz="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Adv Gastroenterol. </a:t>
            </a:r>
            <a:r>
              <a:rPr lang="en-US" sz="600" b="0" i="0" dirty="0">
                <a:solidFill>
                  <a:srgbClr val="212121"/>
                </a:solidFill>
                <a:effectLst/>
                <a:latin typeface="+mj-lt"/>
              </a:rPr>
              <a:t>2023;16:17562848231163410.</a:t>
            </a:r>
            <a:endParaRPr lang="en-US" sz="600" b="0" i="0" dirty="0">
              <a:effectLst/>
              <a:latin typeface="+mj-lt"/>
              <a:cs typeface="Times New Roman" panose="02020603050405020304" pitchFamily="18" charset="0"/>
            </a:endParaRPr>
          </a:p>
          <a:p>
            <a:pPr algn="l"/>
            <a:r>
              <a:rPr lang="en-US" sz="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DILI, drug-induced liver injury; TNF, tumor necrosis factor.</a:t>
            </a:r>
            <a:endParaRPr lang="en-IN" sz="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ACBB633-AFD6-2458-22FD-E7B333D9B28E}"/>
              </a:ext>
            </a:extLst>
          </p:cNvPr>
          <p:cNvSpPr/>
          <p:nvPr/>
        </p:nvSpPr>
        <p:spPr>
          <a:xfrm>
            <a:off x="375408" y="2452354"/>
            <a:ext cx="846973" cy="358831"/>
          </a:xfrm>
          <a:prstGeom prst="roundRect">
            <a:avLst/>
          </a:prstGeom>
          <a:solidFill>
            <a:schemeClr val="accent1"/>
          </a:solidFill>
          <a:effectLst>
            <a:outerShdw dist="38100" dir="10800000" algn="r" rotWithShape="0">
              <a:schemeClr val="accent2"/>
            </a:outerShdw>
          </a:effectLst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8130" rIns="36000" bIns="1813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200" b="1" kern="1200">
                <a:solidFill>
                  <a:schemeClr val="bg1"/>
                </a:solidFill>
                <a:latin typeface="+mj-lt"/>
              </a:rPr>
              <a:t>DILI</a:t>
            </a:r>
            <a:endParaRPr lang="en-US" sz="1200" b="1" kern="1200" baseline="30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7D270ED-36C8-7ED9-25CB-0886E10CF7B2}"/>
              </a:ext>
            </a:extLst>
          </p:cNvPr>
          <p:cNvSpPr/>
          <p:nvPr/>
        </p:nvSpPr>
        <p:spPr>
          <a:xfrm rot="17575694">
            <a:off x="817292" y="2003089"/>
            <a:ext cx="1328184" cy="34112"/>
          </a:xfrm>
          <a:custGeom>
            <a:avLst/>
            <a:gdLst>
              <a:gd name="connsiteX0" fmla="*/ 0 w 1328184"/>
              <a:gd name="connsiteY0" fmla="*/ 17056 h 34112"/>
              <a:gd name="connsiteX1" fmla="*/ 1328184 w 1328184"/>
              <a:gd name="connsiteY1" fmla="*/ 17056 h 3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8184" h="34112">
                <a:moveTo>
                  <a:pt x="0" y="17056"/>
                </a:moveTo>
                <a:lnTo>
                  <a:pt x="1328184" y="17056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style>
          <a:lnRef idx="2">
            <a:schemeClr val="dk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3588" tIns="-16149" rIns="643586" bIns="-16149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A4E623F-49EE-6EF6-9E17-605E27FB02DE}"/>
              </a:ext>
            </a:extLst>
          </p:cNvPr>
          <p:cNvSpPr/>
          <p:nvPr/>
        </p:nvSpPr>
        <p:spPr>
          <a:xfrm>
            <a:off x="1744120" y="1209675"/>
            <a:ext cx="1241106" cy="397691"/>
          </a:xfrm>
          <a:custGeom>
            <a:avLst/>
            <a:gdLst>
              <a:gd name="connsiteX0" fmla="*/ 0 w 1345616"/>
              <a:gd name="connsiteY0" fmla="*/ 39769 h 397691"/>
              <a:gd name="connsiteX1" fmla="*/ 39769 w 1345616"/>
              <a:gd name="connsiteY1" fmla="*/ 0 h 397691"/>
              <a:gd name="connsiteX2" fmla="*/ 1305847 w 1345616"/>
              <a:gd name="connsiteY2" fmla="*/ 0 h 397691"/>
              <a:gd name="connsiteX3" fmla="*/ 1345616 w 1345616"/>
              <a:gd name="connsiteY3" fmla="*/ 39769 h 397691"/>
              <a:gd name="connsiteX4" fmla="*/ 1345616 w 1345616"/>
              <a:gd name="connsiteY4" fmla="*/ 357922 h 397691"/>
              <a:gd name="connsiteX5" fmla="*/ 1305847 w 1345616"/>
              <a:gd name="connsiteY5" fmla="*/ 397691 h 397691"/>
              <a:gd name="connsiteX6" fmla="*/ 39769 w 1345616"/>
              <a:gd name="connsiteY6" fmla="*/ 397691 h 397691"/>
              <a:gd name="connsiteX7" fmla="*/ 0 w 1345616"/>
              <a:gd name="connsiteY7" fmla="*/ 357922 h 397691"/>
              <a:gd name="connsiteX8" fmla="*/ 0 w 1345616"/>
              <a:gd name="connsiteY8" fmla="*/ 39769 h 39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5616" h="397691">
                <a:moveTo>
                  <a:pt x="0" y="39769"/>
                </a:moveTo>
                <a:cubicBezTo>
                  <a:pt x="0" y="17805"/>
                  <a:pt x="17805" y="0"/>
                  <a:pt x="39769" y="0"/>
                </a:cubicBezTo>
                <a:lnTo>
                  <a:pt x="1305847" y="0"/>
                </a:lnTo>
                <a:cubicBezTo>
                  <a:pt x="1327811" y="0"/>
                  <a:pt x="1345616" y="17805"/>
                  <a:pt x="1345616" y="39769"/>
                </a:cubicBezTo>
                <a:lnTo>
                  <a:pt x="1345616" y="357922"/>
                </a:lnTo>
                <a:cubicBezTo>
                  <a:pt x="1345616" y="379886"/>
                  <a:pt x="1327811" y="397691"/>
                  <a:pt x="1305847" y="397691"/>
                </a:cubicBezTo>
                <a:lnTo>
                  <a:pt x="39769" y="397691"/>
                </a:lnTo>
                <a:cubicBezTo>
                  <a:pt x="17805" y="397691"/>
                  <a:pt x="0" y="379886"/>
                  <a:pt x="0" y="357922"/>
                </a:cubicBezTo>
                <a:lnTo>
                  <a:pt x="0" y="39769"/>
                </a:ln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998" tIns="17998" rIns="72000" bIns="17998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00" b="1" kern="1200">
                <a:solidFill>
                  <a:schemeClr val="bg1"/>
                </a:solidFill>
                <a:latin typeface="+mj-lt"/>
              </a:rPr>
              <a:t>Intrinsic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CC30591-7FA9-2753-3802-8024E0A3DF6A}"/>
              </a:ext>
            </a:extLst>
          </p:cNvPr>
          <p:cNvSpPr/>
          <p:nvPr/>
        </p:nvSpPr>
        <p:spPr>
          <a:xfrm>
            <a:off x="2986411" y="1391464"/>
            <a:ext cx="508182" cy="34112"/>
          </a:xfrm>
          <a:custGeom>
            <a:avLst/>
            <a:gdLst>
              <a:gd name="connsiteX0" fmla="*/ 0 w 508182"/>
              <a:gd name="connsiteY0" fmla="*/ 17056 h 34112"/>
              <a:gd name="connsiteX1" fmla="*/ 508182 w 508182"/>
              <a:gd name="connsiteY1" fmla="*/ 17056 h 3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8182" h="34112">
                <a:moveTo>
                  <a:pt x="0" y="17056"/>
                </a:moveTo>
                <a:lnTo>
                  <a:pt x="508182" y="17056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87" tIns="4352" rIns="254086" bIns="4351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A638245-4CCB-9004-D79E-2381DA0ABF23}"/>
              </a:ext>
            </a:extLst>
          </p:cNvPr>
          <p:cNvSpPr/>
          <p:nvPr/>
        </p:nvSpPr>
        <p:spPr>
          <a:xfrm>
            <a:off x="3494592" y="1209675"/>
            <a:ext cx="5274000" cy="397691"/>
          </a:xfrm>
          <a:custGeom>
            <a:avLst/>
            <a:gdLst>
              <a:gd name="connsiteX0" fmla="*/ 0 w 4926728"/>
              <a:gd name="connsiteY0" fmla="*/ 39769 h 397691"/>
              <a:gd name="connsiteX1" fmla="*/ 39769 w 4926728"/>
              <a:gd name="connsiteY1" fmla="*/ 0 h 397691"/>
              <a:gd name="connsiteX2" fmla="*/ 4886959 w 4926728"/>
              <a:gd name="connsiteY2" fmla="*/ 0 h 397691"/>
              <a:gd name="connsiteX3" fmla="*/ 4926728 w 4926728"/>
              <a:gd name="connsiteY3" fmla="*/ 39769 h 397691"/>
              <a:gd name="connsiteX4" fmla="*/ 4926728 w 4926728"/>
              <a:gd name="connsiteY4" fmla="*/ 357922 h 397691"/>
              <a:gd name="connsiteX5" fmla="*/ 4886959 w 4926728"/>
              <a:gd name="connsiteY5" fmla="*/ 397691 h 397691"/>
              <a:gd name="connsiteX6" fmla="*/ 39769 w 4926728"/>
              <a:gd name="connsiteY6" fmla="*/ 397691 h 397691"/>
              <a:gd name="connsiteX7" fmla="*/ 0 w 4926728"/>
              <a:gd name="connsiteY7" fmla="*/ 357922 h 397691"/>
              <a:gd name="connsiteX8" fmla="*/ 0 w 4926728"/>
              <a:gd name="connsiteY8" fmla="*/ 39769 h 39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26728" h="397691">
                <a:moveTo>
                  <a:pt x="0" y="39769"/>
                </a:moveTo>
                <a:cubicBezTo>
                  <a:pt x="0" y="17805"/>
                  <a:pt x="17805" y="0"/>
                  <a:pt x="39769" y="0"/>
                </a:cubicBezTo>
                <a:lnTo>
                  <a:pt x="4886959" y="0"/>
                </a:lnTo>
                <a:cubicBezTo>
                  <a:pt x="4908923" y="0"/>
                  <a:pt x="4926728" y="17805"/>
                  <a:pt x="4926728" y="39769"/>
                </a:cubicBezTo>
                <a:lnTo>
                  <a:pt x="4926728" y="357922"/>
                </a:lnTo>
                <a:cubicBezTo>
                  <a:pt x="4926728" y="379886"/>
                  <a:pt x="4908923" y="397691"/>
                  <a:pt x="4886959" y="397691"/>
                </a:cubicBezTo>
                <a:lnTo>
                  <a:pt x="39769" y="397691"/>
                </a:lnTo>
                <a:cubicBezTo>
                  <a:pt x="17805" y="397691"/>
                  <a:pt x="0" y="379886"/>
                  <a:pt x="0" y="357922"/>
                </a:cubicBezTo>
                <a:lnTo>
                  <a:pt x="0" y="39769"/>
                </a:lnTo>
                <a:close/>
              </a:path>
            </a:pathLst>
          </a:custGeom>
          <a:solidFill>
            <a:schemeClr val="tx2"/>
          </a:solidFill>
          <a:effectLst>
            <a:outerShdw dist="38100" algn="l" rotWithShape="0">
              <a:schemeClr val="accent2"/>
            </a:outerShdw>
          </a:effectLst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0000" tIns="17363" rIns="72000" bIns="17363" numCol="1" spcCol="1270" anchor="ctr" anchorCtr="0">
            <a:noAutofit/>
          </a:bodyPr>
          <a:lstStyle/>
          <a:p>
            <a:pPr marL="0" lvl="0" indent="0" defTabSz="4000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kern="1200" dirty="0">
                <a:solidFill>
                  <a:schemeClr val="tx1"/>
                </a:solidFill>
                <a:latin typeface="+mj-lt"/>
              </a:rPr>
              <a:t>Paracetamol, amiodarone, valproic acid, statins and anti-metabolites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2A89947-DB51-F0B5-F2A7-1A503B1FE2B2}"/>
              </a:ext>
            </a:extLst>
          </p:cNvPr>
          <p:cNvSpPr/>
          <p:nvPr/>
        </p:nvSpPr>
        <p:spPr>
          <a:xfrm>
            <a:off x="1222638" y="2610689"/>
            <a:ext cx="529071" cy="34112"/>
          </a:xfrm>
          <a:custGeom>
            <a:avLst/>
            <a:gdLst>
              <a:gd name="connsiteX0" fmla="*/ 0 w 529071"/>
              <a:gd name="connsiteY0" fmla="*/ 17056 h 34112"/>
              <a:gd name="connsiteX1" fmla="*/ 529071 w 529071"/>
              <a:gd name="connsiteY1" fmla="*/ 17056 h 3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9071" h="34112">
                <a:moveTo>
                  <a:pt x="0" y="17056"/>
                </a:moveTo>
                <a:lnTo>
                  <a:pt x="529071" y="17056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style>
          <a:lnRef idx="2">
            <a:schemeClr val="dk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4008" tIns="3830" rIns="264009" bIns="3828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D1A15F3-43EF-8624-621A-1D2F83BDB6F5}"/>
              </a:ext>
            </a:extLst>
          </p:cNvPr>
          <p:cNvSpPr/>
          <p:nvPr/>
        </p:nvSpPr>
        <p:spPr>
          <a:xfrm>
            <a:off x="1744120" y="2424876"/>
            <a:ext cx="1241106" cy="397691"/>
          </a:xfrm>
          <a:custGeom>
            <a:avLst/>
            <a:gdLst>
              <a:gd name="connsiteX0" fmla="*/ 0 w 1345616"/>
              <a:gd name="connsiteY0" fmla="*/ 39769 h 397691"/>
              <a:gd name="connsiteX1" fmla="*/ 39769 w 1345616"/>
              <a:gd name="connsiteY1" fmla="*/ 0 h 397691"/>
              <a:gd name="connsiteX2" fmla="*/ 1305847 w 1345616"/>
              <a:gd name="connsiteY2" fmla="*/ 0 h 397691"/>
              <a:gd name="connsiteX3" fmla="*/ 1345616 w 1345616"/>
              <a:gd name="connsiteY3" fmla="*/ 39769 h 397691"/>
              <a:gd name="connsiteX4" fmla="*/ 1345616 w 1345616"/>
              <a:gd name="connsiteY4" fmla="*/ 357922 h 397691"/>
              <a:gd name="connsiteX5" fmla="*/ 1305847 w 1345616"/>
              <a:gd name="connsiteY5" fmla="*/ 397691 h 397691"/>
              <a:gd name="connsiteX6" fmla="*/ 39769 w 1345616"/>
              <a:gd name="connsiteY6" fmla="*/ 397691 h 397691"/>
              <a:gd name="connsiteX7" fmla="*/ 0 w 1345616"/>
              <a:gd name="connsiteY7" fmla="*/ 357922 h 397691"/>
              <a:gd name="connsiteX8" fmla="*/ 0 w 1345616"/>
              <a:gd name="connsiteY8" fmla="*/ 39769 h 39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5616" h="397691">
                <a:moveTo>
                  <a:pt x="0" y="39769"/>
                </a:moveTo>
                <a:cubicBezTo>
                  <a:pt x="0" y="17805"/>
                  <a:pt x="17805" y="0"/>
                  <a:pt x="39769" y="0"/>
                </a:cubicBezTo>
                <a:lnTo>
                  <a:pt x="1305847" y="0"/>
                </a:lnTo>
                <a:cubicBezTo>
                  <a:pt x="1327811" y="0"/>
                  <a:pt x="1345616" y="17805"/>
                  <a:pt x="1345616" y="39769"/>
                </a:cubicBezTo>
                <a:lnTo>
                  <a:pt x="1345616" y="357922"/>
                </a:lnTo>
                <a:cubicBezTo>
                  <a:pt x="1345616" y="379886"/>
                  <a:pt x="1327811" y="397691"/>
                  <a:pt x="1305847" y="397691"/>
                </a:cubicBezTo>
                <a:lnTo>
                  <a:pt x="39769" y="397691"/>
                </a:lnTo>
                <a:cubicBezTo>
                  <a:pt x="17805" y="397691"/>
                  <a:pt x="0" y="379886"/>
                  <a:pt x="0" y="357922"/>
                </a:cubicBezTo>
                <a:lnTo>
                  <a:pt x="0" y="39769"/>
                </a:ln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998" tIns="17998" rIns="72000" bIns="17998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00" b="1" kern="1200">
                <a:solidFill>
                  <a:schemeClr val="bg1"/>
                </a:solidFill>
                <a:latin typeface="+mj-lt"/>
              </a:rPr>
              <a:t>Idiosyncratic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8A52258-6144-D29A-9837-52E63D1F1CB9}"/>
              </a:ext>
            </a:extLst>
          </p:cNvPr>
          <p:cNvSpPr/>
          <p:nvPr/>
        </p:nvSpPr>
        <p:spPr>
          <a:xfrm rot="18275661">
            <a:off x="2808959" y="2246656"/>
            <a:ext cx="874666" cy="34112"/>
          </a:xfrm>
          <a:custGeom>
            <a:avLst/>
            <a:gdLst>
              <a:gd name="connsiteX0" fmla="*/ 0 w 874666"/>
              <a:gd name="connsiteY0" fmla="*/ 17056 h 34112"/>
              <a:gd name="connsiteX1" fmla="*/ 874666 w 874666"/>
              <a:gd name="connsiteY1" fmla="*/ 17056 h 3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74666" h="34112">
                <a:moveTo>
                  <a:pt x="0" y="17056"/>
                </a:moveTo>
                <a:lnTo>
                  <a:pt x="874666" y="17056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28167" tIns="-4811" rIns="428165" bIns="-4811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8CB6EC5-D7EA-7D77-FD35-7BE246C87DC7}"/>
              </a:ext>
            </a:extLst>
          </p:cNvPr>
          <p:cNvSpPr/>
          <p:nvPr/>
        </p:nvSpPr>
        <p:spPr>
          <a:xfrm>
            <a:off x="3494592" y="1701269"/>
            <a:ext cx="5274000" cy="397691"/>
          </a:xfrm>
          <a:custGeom>
            <a:avLst/>
            <a:gdLst>
              <a:gd name="connsiteX0" fmla="*/ 0 w 4926728"/>
              <a:gd name="connsiteY0" fmla="*/ 39769 h 397691"/>
              <a:gd name="connsiteX1" fmla="*/ 39769 w 4926728"/>
              <a:gd name="connsiteY1" fmla="*/ 0 h 397691"/>
              <a:gd name="connsiteX2" fmla="*/ 4886959 w 4926728"/>
              <a:gd name="connsiteY2" fmla="*/ 0 h 397691"/>
              <a:gd name="connsiteX3" fmla="*/ 4926728 w 4926728"/>
              <a:gd name="connsiteY3" fmla="*/ 39769 h 397691"/>
              <a:gd name="connsiteX4" fmla="*/ 4926728 w 4926728"/>
              <a:gd name="connsiteY4" fmla="*/ 357922 h 397691"/>
              <a:gd name="connsiteX5" fmla="*/ 4886959 w 4926728"/>
              <a:gd name="connsiteY5" fmla="*/ 397691 h 397691"/>
              <a:gd name="connsiteX6" fmla="*/ 39769 w 4926728"/>
              <a:gd name="connsiteY6" fmla="*/ 397691 h 397691"/>
              <a:gd name="connsiteX7" fmla="*/ 0 w 4926728"/>
              <a:gd name="connsiteY7" fmla="*/ 357922 h 397691"/>
              <a:gd name="connsiteX8" fmla="*/ 0 w 4926728"/>
              <a:gd name="connsiteY8" fmla="*/ 39769 h 39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26728" h="397691">
                <a:moveTo>
                  <a:pt x="0" y="39769"/>
                </a:moveTo>
                <a:cubicBezTo>
                  <a:pt x="0" y="17805"/>
                  <a:pt x="17805" y="0"/>
                  <a:pt x="39769" y="0"/>
                </a:cubicBezTo>
                <a:lnTo>
                  <a:pt x="4886959" y="0"/>
                </a:lnTo>
                <a:cubicBezTo>
                  <a:pt x="4908923" y="0"/>
                  <a:pt x="4926728" y="17805"/>
                  <a:pt x="4926728" y="39769"/>
                </a:cubicBezTo>
                <a:lnTo>
                  <a:pt x="4926728" y="357922"/>
                </a:lnTo>
                <a:cubicBezTo>
                  <a:pt x="4926728" y="379886"/>
                  <a:pt x="4908923" y="397691"/>
                  <a:pt x="4886959" y="397691"/>
                </a:cubicBezTo>
                <a:lnTo>
                  <a:pt x="39769" y="397691"/>
                </a:lnTo>
                <a:cubicBezTo>
                  <a:pt x="17805" y="397691"/>
                  <a:pt x="0" y="379886"/>
                  <a:pt x="0" y="357922"/>
                </a:cubicBezTo>
                <a:lnTo>
                  <a:pt x="0" y="39769"/>
                </a:lnTo>
                <a:close/>
              </a:path>
            </a:pathLst>
          </a:custGeom>
          <a:solidFill>
            <a:schemeClr val="tx2"/>
          </a:solidFill>
          <a:effectLst>
            <a:outerShdw dist="38100" algn="l" rotWithShape="0">
              <a:schemeClr val="accent2"/>
            </a:outerShdw>
          </a:effectLst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0000" tIns="17363" rIns="72000" bIns="17363" numCol="1" spcCol="1270" anchor="ctr" anchorCtr="0">
            <a:noAutofit/>
          </a:bodyPr>
          <a:lstStyle/>
          <a:p>
            <a:pPr marL="0" lvl="0" indent="0" defTabSz="4000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b="1" kern="1200">
                <a:solidFill>
                  <a:schemeClr val="tx1"/>
                </a:solidFill>
                <a:latin typeface="+mj-lt"/>
              </a:rPr>
              <a:t>Hepatic: </a:t>
            </a:r>
            <a:r>
              <a:rPr lang="en-US" sz="900" kern="1200">
                <a:solidFill>
                  <a:schemeClr val="tx1"/>
                </a:solidFill>
                <a:latin typeface="+mj-lt"/>
              </a:rPr>
              <a:t>Isoniazid, nitrofurantoin, lamotrigine, interferon-B, anti-TNF agents,</a:t>
            </a:r>
            <a:br>
              <a:rPr lang="en-US" sz="900" kern="1200">
                <a:solidFill>
                  <a:schemeClr val="tx1"/>
                </a:solidFill>
                <a:latin typeface="+mj-lt"/>
              </a:rPr>
            </a:br>
            <a:r>
              <a:rPr lang="en-US" sz="900" kern="1200">
                <a:solidFill>
                  <a:schemeClr val="tx1"/>
                </a:solidFill>
                <a:latin typeface="+mj-lt"/>
              </a:rPr>
              <a:t>proton-pump inhibitors 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C6B3C19-8DAE-EC1B-1ED7-694797246AA9}"/>
              </a:ext>
            </a:extLst>
          </p:cNvPr>
          <p:cNvSpPr/>
          <p:nvPr/>
        </p:nvSpPr>
        <p:spPr>
          <a:xfrm rot="20127305">
            <a:off x="2973324" y="2493273"/>
            <a:ext cx="545935" cy="34112"/>
          </a:xfrm>
          <a:custGeom>
            <a:avLst/>
            <a:gdLst>
              <a:gd name="connsiteX0" fmla="*/ 0 w 545935"/>
              <a:gd name="connsiteY0" fmla="*/ 17056 h 34112"/>
              <a:gd name="connsiteX1" fmla="*/ 545935 w 545935"/>
              <a:gd name="connsiteY1" fmla="*/ 17056 h 3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5935" h="34112">
                <a:moveTo>
                  <a:pt x="0" y="17056"/>
                </a:moveTo>
                <a:lnTo>
                  <a:pt x="545935" y="17056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72020" tIns="3407" rIns="272018" bIns="3408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1DB453A-81D9-7BA2-67DB-61549673A8FD}"/>
              </a:ext>
            </a:extLst>
          </p:cNvPr>
          <p:cNvSpPr/>
          <p:nvPr/>
        </p:nvSpPr>
        <p:spPr>
          <a:xfrm>
            <a:off x="3494592" y="2192863"/>
            <a:ext cx="5274000" cy="397691"/>
          </a:xfrm>
          <a:custGeom>
            <a:avLst/>
            <a:gdLst>
              <a:gd name="connsiteX0" fmla="*/ 0 w 4926728"/>
              <a:gd name="connsiteY0" fmla="*/ 39769 h 397691"/>
              <a:gd name="connsiteX1" fmla="*/ 39769 w 4926728"/>
              <a:gd name="connsiteY1" fmla="*/ 0 h 397691"/>
              <a:gd name="connsiteX2" fmla="*/ 4886959 w 4926728"/>
              <a:gd name="connsiteY2" fmla="*/ 0 h 397691"/>
              <a:gd name="connsiteX3" fmla="*/ 4926728 w 4926728"/>
              <a:gd name="connsiteY3" fmla="*/ 39769 h 397691"/>
              <a:gd name="connsiteX4" fmla="*/ 4926728 w 4926728"/>
              <a:gd name="connsiteY4" fmla="*/ 357922 h 397691"/>
              <a:gd name="connsiteX5" fmla="*/ 4886959 w 4926728"/>
              <a:gd name="connsiteY5" fmla="*/ 397691 h 397691"/>
              <a:gd name="connsiteX6" fmla="*/ 39769 w 4926728"/>
              <a:gd name="connsiteY6" fmla="*/ 397691 h 397691"/>
              <a:gd name="connsiteX7" fmla="*/ 0 w 4926728"/>
              <a:gd name="connsiteY7" fmla="*/ 357922 h 397691"/>
              <a:gd name="connsiteX8" fmla="*/ 0 w 4926728"/>
              <a:gd name="connsiteY8" fmla="*/ 39769 h 39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26728" h="397691">
                <a:moveTo>
                  <a:pt x="0" y="39769"/>
                </a:moveTo>
                <a:cubicBezTo>
                  <a:pt x="0" y="17805"/>
                  <a:pt x="17805" y="0"/>
                  <a:pt x="39769" y="0"/>
                </a:cubicBezTo>
                <a:lnTo>
                  <a:pt x="4886959" y="0"/>
                </a:lnTo>
                <a:cubicBezTo>
                  <a:pt x="4908923" y="0"/>
                  <a:pt x="4926728" y="17805"/>
                  <a:pt x="4926728" y="39769"/>
                </a:cubicBezTo>
                <a:lnTo>
                  <a:pt x="4926728" y="357922"/>
                </a:lnTo>
                <a:cubicBezTo>
                  <a:pt x="4926728" y="379886"/>
                  <a:pt x="4908923" y="397691"/>
                  <a:pt x="4886959" y="397691"/>
                </a:cubicBezTo>
                <a:lnTo>
                  <a:pt x="39769" y="397691"/>
                </a:lnTo>
                <a:cubicBezTo>
                  <a:pt x="17805" y="397691"/>
                  <a:pt x="0" y="379886"/>
                  <a:pt x="0" y="357922"/>
                </a:cubicBezTo>
                <a:lnTo>
                  <a:pt x="0" y="39769"/>
                </a:lnTo>
                <a:close/>
              </a:path>
            </a:pathLst>
          </a:custGeom>
          <a:solidFill>
            <a:schemeClr val="tx2"/>
          </a:solidFill>
          <a:effectLst>
            <a:outerShdw dist="38100" algn="l" rotWithShape="0">
              <a:schemeClr val="accent2"/>
            </a:outerShdw>
          </a:effectLst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0000" tIns="17363" rIns="72000" bIns="17363" numCol="1" spcCol="1270" anchor="ctr" anchorCtr="0">
            <a:noAutofit/>
          </a:bodyPr>
          <a:lstStyle/>
          <a:p>
            <a:pPr marL="0" lvl="0" indent="0" defTabSz="4000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b="1" kern="1200">
                <a:solidFill>
                  <a:schemeClr val="tx1"/>
                </a:solidFill>
                <a:latin typeface="+mj-lt"/>
              </a:rPr>
              <a:t>Cholestatic: </a:t>
            </a:r>
            <a:r>
              <a:rPr lang="en-US" sz="900" b="0" kern="1200">
                <a:solidFill>
                  <a:schemeClr val="tx1"/>
                </a:solidFill>
                <a:latin typeface="+mj-lt"/>
              </a:rPr>
              <a:t>A</a:t>
            </a:r>
            <a:r>
              <a:rPr lang="en-US" sz="900" b="0" i="0" kern="1200">
                <a:solidFill>
                  <a:schemeClr val="tx1"/>
                </a:solidFill>
                <a:latin typeface="+mj-lt"/>
              </a:rPr>
              <a:t>moxicillin/clavulanate, trimethoprim, azathioprine</a:t>
            </a:r>
            <a:endParaRPr lang="en-US" sz="900" b="1" kern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DE6F0F4-5A49-2E4F-0224-2209CA18B1E2}"/>
              </a:ext>
            </a:extLst>
          </p:cNvPr>
          <p:cNvSpPr/>
          <p:nvPr/>
        </p:nvSpPr>
        <p:spPr>
          <a:xfrm rot="1692924">
            <a:off x="2964508" y="2739889"/>
            <a:ext cx="563568" cy="34112"/>
          </a:xfrm>
          <a:custGeom>
            <a:avLst/>
            <a:gdLst>
              <a:gd name="connsiteX0" fmla="*/ 0 w 563568"/>
              <a:gd name="connsiteY0" fmla="*/ 17056 h 34112"/>
              <a:gd name="connsiteX1" fmla="*/ 563568 w 563568"/>
              <a:gd name="connsiteY1" fmla="*/ 17056 h 3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3568" h="34112">
                <a:moveTo>
                  <a:pt x="0" y="17056"/>
                </a:moveTo>
                <a:lnTo>
                  <a:pt x="563568" y="17056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0395" tIns="2966" rIns="280394" bIns="2966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C76DDCF-0705-67C1-F87B-802759979860}"/>
              </a:ext>
            </a:extLst>
          </p:cNvPr>
          <p:cNvSpPr/>
          <p:nvPr/>
        </p:nvSpPr>
        <p:spPr>
          <a:xfrm>
            <a:off x="3494592" y="2684457"/>
            <a:ext cx="5274000" cy="397691"/>
          </a:xfrm>
          <a:custGeom>
            <a:avLst/>
            <a:gdLst>
              <a:gd name="connsiteX0" fmla="*/ 0 w 4926728"/>
              <a:gd name="connsiteY0" fmla="*/ 39769 h 397691"/>
              <a:gd name="connsiteX1" fmla="*/ 39769 w 4926728"/>
              <a:gd name="connsiteY1" fmla="*/ 0 h 397691"/>
              <a:gd name="connsiteX2" fmla="*/ 4886959 w 4926728"/>
              <a:gd name="connsiteY2" fmla="*/ 0 h 397691"/>
              <a:gd name="connsiteX3" fmla="*/ 4926728 w 4926728"/>
              <a:gd name="connsiteY3" fmla="*/ 39769 h 397691"/>
              <a:gd name="connsiteX4" fmla="*/ 4926728 w 4926728"/>
              <a:gd name="connsiteY4" fmla="*/ 357922 h 397691"/>
              <a:gd name="connsiteX5" fmla="*/ 4886959 w 4926728"/>
              <a:gd name="connsiteY5" fmla="*/ 397691 h 397691"/>
              <a:gd name="connsiteX6" fmla="*/ 39769 w 4926728"/>
              <a:gd name="connsiteY6" fmla="*/ 397691 h 397691"/>
              <a:gd name="connsiteX7" fmla="*/ 0 w 4926728"/>
              <a:gd name="connsiteY7" fmla="*/ 357922 h 397691"/>
              <a:gd name="connsiteX8" fmla="*/ 0 w 4926728"/>
              <a:gd name="connsiteY8" fmla="*/ 39769 h 39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26728" h="397691">
                <a:moveTo>
                  <a:pt x="0" y="39769"/>
                </a:moveTo>
                <a:cubicBezTo>
                  <a:pt x="0" y="17805"/>
                  <a:pt x="17805" y="0"/>
                  <a:pt x="39769" y="0"/>
                </a:cubicBezTo>
                <a:lnTo>
                  <a:pt x="4886959" y="0"/>
                </a:lnTo>
                <a:cubicBezTo>
                  <a:pt x="4908923" y="0"/>
                  <a:pt x="4926728" y="17805"/>
                  <a:pt x="4926728" y="39769"/>
                </a:cubicBezTo>
                <a:lnTo>
                  <a:pt x="4926728" y="357922"/>
                </a:lnTo>
                <a:cubicBezTo>
                  <a:pt x="4926728" y="379886"/>
                  <a:pt x="4908923" y="397691"/>
                  <a:pt x="4886959" y="397691"/>
                </a:cubicBezTo>
                <a:lnTo>
                  <a:pt x="39769" y="397691"/>
                </a:lnTo>
                <a:cubicBezTo>
                  <a:pt x="17805" y="397691"/>
                  <a:pt x="0" y="379886"/>
                  <a:pt x="0" y="357922"/>
                </a:cubicBezTo>
                <a:lnTo>
                  <a:pt x="0" y="39769"/>
                </a:lnTo>
                <a:close/>
              </a:path>
            </a:pathLst>
          </a:custGeom>
          <a:solidFill>
            <a:schemeClr val="tx2"/>
          </a:solidFill>
          <a:effectLst>
            <a:outerShdw dist="38100" algn="l" rotWithShape="0">
              <a:schemeClr val="accent2"/>
            </a:outerShdw>
          </a:effectLst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0000" tIns="17363" rIns="72000" bIns="17363" numCol="1" spcCol="1270" anchor="ctr" anchorCtr="0">
            <a:noAutofit/>
          </a:bodyPr>
          <a:lstStyle/>
          <a:p>
            <a:pPr marL="0" lvl="0" indent="0" defTabSz="4000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b="1" kern="1200" dirty="0">
                <a:solidFill>
                  <a:schemeClr val="tx1"/>
                </a:solidFill>
                <a:latin typeface="+mj-lt"/>
              </a:rPr>
              <a:t>Mixed: </a:t>
            </a:r>
            <a:r>
              <a:rPr lang="en-US" sz="900" b="0" kern="1200" dirty="0">
                <a:solidFill>
                  <a:schemeClr val="tx1"/>
                </a:solidFill>
                <a:latin typeface="+mj-lt"/>
              </a:rPr>
              <a:t>Fluoroquinolone, macrolides, phenytoin, carbamazepine, sulfasalazine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9428E86-F651-373E-18A5-D95D64F24027}"/>
              </a:ext>
            </a:extLst>
          </p:cNvPr>
          <p:cNvSpPr/>
          <p:nvPr/>
        </p:nvSpPr>
        <p:spPr>
          <a:xfrm rot="4010260">
            <a:off x="823640" y="3219440"/>
            <a:ext cx="1315488" cy="34112"/>
          </a:xfrm>
          <a:custGeom>
            <a:avLst/>
            <a:gdLst>
              <a:gd name="connsiteX0" fmla="*/ 0 w 1315488"/>
              <a:gd name="connsiteY0" fmla="*/ 17056 h 34112"/>
              <a:gd name="connsiteX1" fmla="*/ 1315488 w 1315488"/>
              <a:gd name="connsiteY1" fmla="*/ 17056 h 3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5488" h="34112">
                <a:moveTo>
                  <a:pt x="0" y="17056"/>
                </a:moveTo>
                <a:lnTo>
                  <a:pt x="1315488" y="17056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style>
          <a:lnRef idx="2">
            <a:schemeClr val="dk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37556" tIns="-15832" rIns="637557" bIns="-15831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90ED98E-2496-B536-CB61-C033A360B207}"/>
              </a:ext>
            </a:extLst>
          </p:cNvPr>
          <p:cNvSpPr/>
          <p:nvPr/>
        </p:nvSpPr>
        <p:spPr>
          <a:xfrm>
            <a:off x="1744120" y="3642376"/>
            <a:ext cx="1241106" cy="397691"/>
          </a:xfrm>
          <a:custGeom>
            <a:avLst/>
            <a:gdLst>
              <a:gd name="connsiteX0" fmla="*/ 0 w 1345616"/>
              <a:gd name="connsiteY0" fmla="*/ 39769 h 397691"/>
              <a:gd name="connsiteX1" fmla="*/ 39769 w 1345616"/>
              <a:gd name="connsiteY1" fmla="*/ 0 h 397691"/>
              <a:gd name="connsiteX2" fmla="*/ 1305847 w 1345616"/>
              <a:gd name="connsiteY2" fmla="*/ 0 h 397691"/>
              <a:gd name="connsiteX3" fmla="*/ 1345616 w 1345616"/>
              <a:gd name="connsiteY3" fmla="*/ 39769 h 397691"/>
              <a:gd name="connsiteX4" fmla="*/ 1345616 w 1345616"/>
              <a:gd name="connsiteY4" fmla="*/ 357922 h 397691"/>
              <a:gd name="connsiteX5" fmla="*/ 1305847 w 1345616"/>
              <a:gd name="connsiteY5" fmla="*/ 397691 h 397691"/>
              <a:gd name="connsiteX6" fmla="*/ 39769 w 1345616"/>
              <a:gd name="connsiteY6" fmla="*/ 397691 h 397691"/>
              <a:gd name="connsiteX7" fmla="*/ 0 w 1345616"/>
              <a:gd name="connsiteY7" fmla="*/ 357922 h 397691"/>
              <a:gd name="connsiteX8" fmla="*/ 0 w 1345616"/>
              <a:gd name="connsiteY8" fmla="*/ 39769 h 39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5616" h="397691">
                <a:moveTo>
                  <a:pt x="0" y="39769"/>
                </a:moveTo>
                <a:cubicBezTo>
                  <a:pt x="0" y="17805"/>
                  <a:pt x="17805" y="0"/>
                  <a:pt x="39769" y="0"/>
                </a:cubicBezTo>
                <a:lnTo>
                  <a:pt x="1305847" y="0"/>
                </a:lnTo>
                <a:cubicBezTo>
                  <a:pt x="1327811" y="0"/>
                  <a:pt x="1345616" y="17805"/>
                  <a:pt x="1345616" y="39769"/>
                </a:cubicBezTo>
                <a:lnTo>
                  <a:pt x="1345616" y="357922"/>
                </a:lnTo>
                <a:cubicBezTo>
                  <a:pt x="1345616" y="379886"/>
                  <a:pt x="1327811" y="397691"/>
                  <a:pt x="1305847" y="397691"/>
                </a:cubicBezTo>
                <a:lnTo>
                  <a:pt x="39769" y="397691"/>
                </a:lnTo>
                <a:cubicBezTo>
                  <a:pt x="17805" y="397691"/>
                  <a:pt x="0" y="379886"/>
                  <a:pt x="0" y="357922"/>
                </a:cubicBezTo>
                <a:lnTo>
                  <a:pt x="0" y="39769"/>
                </a:ln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998" tIns="17998" rIns="72000" bIns="17998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000" b="1" kern="1200" dirty="0">
              <a:solidFill>
                <a:schemeClr val="bg1"/>
              </a:solidFill>
              <a:latin typeface="+mj-lt"/>
            </a:endParaRPr>
          </a:p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000" b="1" kern="1200" dirty="0">
              <a:solidFill>
                <a:schemeClr val="bg1"/>
              </a:solidFill>
              <a:latin typeface="+mj-lt"/>
            </a:endParaRPr>
          </a:p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00" b="1" kern="1200" dirty="0">
                <a:solidFill>
                  <a:schemeClr val="bg1"/>
                </a:solidFill>
                <a:latin typeface="+mj-lt"/>
              </a:rPr>
              <a:t>Indirect</a:t>
            </a:r>
          </a:p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000" b="1" kern="1200" dirty="0">
              <a:solidFill>
                <a:schemeClr val="bg1"/>
              </a:solidFill>
              <a:latin typeface="+mj-lt"/>
            </a:endParaRPr>
          </a:p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000" b="1" kern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401048A-C05F-3E59-2025-4DE827FD8022}"/>
              </a:ext>
            </a:extLst>
          </p:cNvPr>
          <p:cNvSpPr/>
          <p:nvPr/>
        </p:nvSpPr>
        <p:spPr>
          <a:xfrm rot="19079068">
            <a:off x="2898505" y="3595256"/>
            <a:ext cx="683994" cy="34112"/>
          </a:xfrm>
          <a:custGeom>
            <a:avLst/>
            <a:gdLst>
              <a:gd name="connsiteX0" fmla="*/ 0 w 683994"/>
              <a:gd name="connsiteY0" fmla="*/ 17056 h 34112"/>
              <a:gd name="connsiteX1" fmla="*/ 683994 w 683994"/>
              <a:gd name="connsiteY1" fmla="*/ 17056 h 3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3994" h="34112">
                <a:moveTo>
                  <a:pt x="0" y="17056"/>
                </a:moveTo>
                <a:lnTo>
                  <a:pt x="683994" y="17056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7596" tIns="-44" rIns="337598" bIns="-44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5B753FC-9982-B0B2-0728-723474220E71}"/>
              </a:ext>
            </a:extLst>
          </p:cNvPr>
          <p:cNvSpPr/>
          <p:nvPr/>
        </p:nvSpPr>
        <p:spPr>
          <a:xfrm>
            <a:off x="3494592" y="3176051"/>
            <a:ext cx="5274000" cy="397691"/>
          </a:xfrm>
          <a:custGeom>
            <a:avLst/>
            <a:gdLst>
              <a:gd name="connsiteX0" fmla="*/ 0 w 4926728"/>
              <a:gd name="connsiteY0" fmla="*/ 39769 h 397691"/>
              <a:gd name="connsiteX1" fmla="*/ 39769 w 4926728"/>
              <a:gd name="connsiteY1" fmla="*/ 0 h 397691"/>
              <a:gd name="connsiteX2" fmla="*/ 4886959 w 4926728"/>
              <a:gd name="connsiteY2" fmla="*/ 0 h 397691"/>
              <a:gd name="connsiteX3" fmla="*/ 4926728 w 4926728"/>
              <a:gd name="connsiteY3" fmla="*/ 39769 h 397691"/>
              <a:gd name="connsiteX4" fmla="*/ 4926728 w 4926728"/>
              <a:gd name="connsiteY4" fmla="*/ 357922 h 397691"/>
              <a:gd name="connsiteX5" fmla="*/ 4886959 w 4926728"/>
              <a:gd name="connsiteY5" fmla="*/ 397691 h 397691"/>
              <a:gd name="connsiteX6" fmla="*/ 39769 w 4926728"/>
              <a:gd name="connsiteY6" fmla="*/ 397691 h 397691"/>
              <a:gd name="connsiteX7" fmla="*/ 0 w 4926728"/>
              <a:gd name="connsiteY7" fmla="*/ 357922 h 397691"/>
              <a:gd name="connsiteX8" fmla="*/ 0 w 4926728"/>
              <a:gd name="connsiteY8" fmla="*/ 39769 h 39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26728" h="397691">
                <a:moveTo>
                  <a:pt x="0" y="39769"/>
                </a:moveTo>
                <a:cubicBezTo>
                  <a:pt x="0" y="17805"/>
                  <a:pt x="17805" y="0"/>
                  <a:pt x="39769" y="0"/>
                </a:cubicBezTo>
                <a:lnTo>
                  <a:pt x="4886959" y="0"/>
                </a:lnTo>
                <a:cubicBezTo>
                  <a:pt x="4908923" y="0"/>
                  <a:pt x="4926728" y="17805"/>
                  <a:pt x="4926728" y="39769"/>
                </a:cubicBezTo>
                <a:lnTo>
                  <a:pt x="4926728" y="357922"/>
                </a:lnTo>
                <a:cubicBezTo>
                  <a:pt x="4926728" y="379886"/>
                  <a:pt x="4908923" y="397691"/>
                  <a:pt x="4886959" y="397691"/>
                </a:cubicBezTo>
                <a:lnTo>
                  <a:pt x="39769" y="397691"/>
                </a:lnTo>
                <a:cubicBezTo>
                  <a:pt x="17805" y="397691"/>
                  <a:pt x="0" y="379886"/>
                  <a:pt x="0" y="357922"/>
                </a:cubicBezTo>
                <a:lnTo>
                  <a:pt x="0" y="39769"/>
                </a:lnTo>
                <a:close/>
              </a:path>
            </a:pathLst>
          </a:custGeom>
          <a:solidFill>
            <a:schemeClr val="tx2"/>
          </a:solidFill>
          <a:effectLst>
            <a:outerShdw dist="38100" algn="l" rotWithShape="0">
              <a:schemeClr val="accent2"/>
            </a:outerShdw>
          </a:effectLst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0000" tIns="17363" rIns="72000" bIns="17363" numCol="1" spcCol="1270" anchor="ctr" anchorCtr="0">
            <a:noAutofit/>
          </a:bodyPr>
          <a:lstStyle/>
          <a:p>
            <a:pPr marL="0" lvl="0" indent="0" defTabSz="4000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b="1" kern="1200" dirty="0">
                <a:solidFill>
                  <a:schemeClr val="tx1"/>
                </a:solidFill>
                <a:latin typeface="+mj-lt"/>
              </a:rPr>
              <a:t>Steatohepatitis: </a:t>
            </a:r>
            <a:r>
              <a:rPr lang="en-US" sz="900" b="0" kern="1200" dirty="0">
                <a:solidFill>
                  <a:schemeClr val="tx1"/>
                </a:solidFill>
                <a:latin typeface="+mj-lt"/>
              </a:rPr>
              <a:t>Amiodarone, tamoxifen, methotrexate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C6479EB-BA2D-04B7-B068-483B47DD70A2}"/>
              </a:ext>
            </a:extLst>
          </p:cNvPr>
          <p:cNvSpPr/>
          <p:nvPr/>
        </p:nvSpPr>
        <p:spPr>
          <a:xfrm rot="239184">
            <a:off x="2985795" y="3841873"/>
            <a:ext cx="509415" cy="34112"/>
          </a:xfrm>
          <a:custGeom>
            <a:avLst/>
            <a:gdLst>
              <a:gd name="connsiteX0" fmla="*/ 0 w 509415"/>
              <a:gd name="connsiteY0" fmla="*/ 17056 h 34112"/>
              <a:gd name="connsiteX1" fmla="*/ 509415 w 509415"/>
              <a:gd name="connsiteY1" fmla="*/ 17056 h 3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415" h="34112">
                <a:moveTo>
                  <a:pt x="0" y="17056"/>
                </a:moveTo>
                <a:lnTo>
                  <a:pt x="509415" y="17056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672" tIns="4320" rIns="254673" bIns="4321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67D4579-FB12-9922-EF91-B35FEF962C72}"/>
              </a:ext>
            </a:extLst>
          </p:cNvPr>
          <p:cNvSpPr/>
          <p:nvPr/>
        </p:nvSpPr>
        <p:spPr>
          <a:xfrm>
            <a:off x="3494592" y="3667645"/>
            <a:ext cx="5274000" cy="397691"/>
          </a:xfrm>
          <a:custGeom>
            <a:avLst/>
            <a:gdLst>
              <a:gd name="connsiteX0" fmla="*/ 0 w 4926728"/>
              <a:gd name="connsiteY0" fmla="*/ 39769 h 397691"/>
              <a:gd name="connsiteX1" fmla="*/ 39769 w 4926728"/>
              <a:gd name="connsiteY1" fmla="*/ 0 h 397691"/>
              <a:gd name="connsiteX2" fmla="*/ 4886959 w 4926728"/>
              <a:gd name="connsiteY2" fmla="*/ 0 h 397691"/>
              <a:gd name="connsiteX3" fmla="*/ 4926728 w 4926728"/>
              <a:gd name="connsiteY3" fmla="*/ 39769 h 397691"/>
              <a:gd name="connsiteX4" fmla="*/ 4926728 w 4926728"/>
              <a:gd name="connsiteY4" fmla="*/ 357922 h 397691"/>
              <a:gd name="connsiteX5" fmla="*/ 4886959 w 4926728"/>
              <a:gd name="connsiteY5" fmla="*/ 397691 h 397691"/>
              <a:gd name="connsiteX6" fmla="*/ 39769 w 4926728"/>
              <a:gd name="connsiteY6" fmla="*/ 397691 h 397691"/>
              <a:gd name="connsiteX7" fmla="*/ 0 w 4926728"/>
              <a:gd name="connsiteY7" fmla="*/ 357922 h 397691"/>
              <a:gd name="connsiteX8" fmla="*/ 0 w 4926728"/>
              <a:gd name="connsiteY8" fmla="*/ 39769 h 39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26728" h="397691">
                <a:moveTo>
                  <a:pt x="0" y="39769"/>
                </a:moveTo>
                <a:cubicBezTo>
                  <a:pt x="0" y="17805"/>
                  <a:pt x="17805" y="0"/>
                  <a:pt x="39769" y="0"/>
                </a:cubicBezTo>
                <a:lnTo>
                  <a:pt x="4886959" y="0"/>
                </a:lnTo>
                <a:cubicBezTo>
                  <a:pt x="4908923" y="0"/>
                  <a:pt x="4926728" y="17805"/>
                  <a:pt x="4926728" y="39769"/>
                </a:cubicBezTo>
                <a:lnTo>
                  <a:pt x="4926728" y="357922"/>
                </a:lnTo>
                <a:cubicBezTo>
                  <a:pt x="4926728" y="379886"/>
                  <a:pt x="4908923" y="397691"/>
                  <a:pt x="4886959" y="397691"/>
                </a:cubicBezTo>
                <a:lnTo>
                  <a:pt x="39769" y="397691"/>
                </a:lnTo>
                <a:cubicBezTo>
                  <a:pt x="17805" y="397691"/>
                  <a:pt x="0" y="379886"/>
                  <a:pt x="0" y="357922"/>
                </a:cubicBezTo>
                <a:lnTo>
                  <a:pt x="0" y="39769"/>
                </a:lnTo>
                <a:close/>
              </a:path>
            </a:pathLst>
          </a:custGeom>
          <a:solidFill>
            <a:schemeClr val="tx2"/>
          </a:solidFill>
          <a:effectLst>
            <a:outerShdw dist="38100" algn="l" rotWithShape="0">
              <a:schemeClr val="accent2"/>
            </a:outerShdw>
          </a:effectLst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0000" tIns="17363" rIns="72000" bIns="17363" numCol="1" spcCol="1270" anchor="ctr" anchorCtr="0">
            <a:noAutofit/>
          </a:bodyPr>
          <a:lstStyle/>
          <a:p>
            <a:pPr marL="0" lvl="0" indent="0" defTabSz="4000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b="1" kern="1200">
                <a:solidFill>
                  <a:schemeClr val="tx1"/>
                </a:solidFill>
                <a:latin typeface="+mj-lt"/>
              </a:rPr>
              <a:t>Neoplastic: </a:t>
            </a:r>
            <a:r>
              <a:rPr lang="en-US" sz="900" b="0" kern="1200">
                <a:solidFill>
                  <a:schemeClr val="tx1"/>
                </a:solidFill>
                <a:latin typeface="+mj-lt"/>
              </a:rPr>
              <a:t>Anabolic steroids</a:t>
            </a: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204B8C0-7072-66B6-5ABB-91BFFEE63822}"/>
              </a:ext>
            </a:extLst>
          </p:cNvPr>
          <p:cNvSpPr/>
          <p:nvPr/>
        </p:nvSpPr>
        <p:spPr>
          <a:xfrm rot="2751226">
            <a:off x="2877102" y="4082598"/>
            <a:ext cx="720303" cy="34112"/>
          </a:xfrm>
          <a:custGeom>
            <a:avLst/>
            <a:gdLst>
              <a:gd name="connsiteX0" fmla="*/ 0 w 720303"/>
              <a:gd name="connsiteY0" fmla="*/ 17056 h 34112"/>
              <a:gd name="connsiteX1" fmla="*/ 720303 w 720303"/>
              <a:gd name="connsiteY1" fmla="*/ 17056 h 3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303" h="34112">
                <a:moveTo>
                  <a:pt x="0" y="17056"/>
                </a:moveTo>
                <a:lnTo>
                  <a:pt x="720303" y="17056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4844" tIns="-952" rIns="354843" bIns="-952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AF7BD27-55A4-7BF2-C02F-4DCEE0564E3F}"/>
              </a:ext>
            </a:extLst>
          </p:cNvPr>
          <p:cNvSpPr/>
          <p:nvPr/>
        </p:nvSpPr>
        <p:spPr>
          <a:xfrm>
            <a:off x="3488095" y="4159241"/>
            <a:ext cx="5274000" cy="397691"/>
          </a:xfrm>
          <a:custGeom>
            <a:avLst/>
            <a:gdLst>
              <a:gd name="connsiteX0" fmla="*/ 0 w 4926728"/>
              <a:gd name="connsiteY0" fmla="*/ 39769 h 397691"/>
              <a:gd name="connsiteX1" fmla="*/ 39769 w 4926728"/>
              <a:gd name="connsiteY1" fmla="*/ 0 h 397691"/>
              <a:gd name="connsiteX2" fmla="*/ 4886959 w 4926728"/>
              <a:gd name="connsiteY2" fmla="*/ 0 h 397691"/>
              <a:gd name="connsiteX3" fmla="*/ 4926728 w 4926728"/>
              <a:gd name="connsiteY3" fmla="*/ 39769 h 397691"/>
              <a:gd name="connsiteX4" fmla="*/ 4926728 w 4926728"/>
              <a:gd name="connsiteY4" fmla="*/ 357922 h 397691"/>
              <a:gd name="connsiteX5" fmla="*/ 4886959 w 4926728"/>
              <a:gd name="connsiteY5" fmla="*/ 397691 h 397691"/>
              <a:gd name="connsiteX6" fmla="*/ 39769 w 4926728"/>
              <a:gd name="connsiteY6" fmla="*/ 397691 h 397691"/>
              <a:gd name="connsiteX7" fmla="*/ 0 w 4926728"/>
              <a:gd name="connsiteY7" fmla="*/ 357922 h 397691"/>
              <a:gd name="connsiteX8" fmla="*/ 0 w 4926728"/>
              <a:gd name="connsiteY8" fmla="*/ 39769 h 39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26728" h="397691">
                <a:moveTo>
                  <a:pt x="0" y="39769"/>
                </a:moveTo>
                <a:cubicBezTo>
                  <a:pt x="0" y="17805"/>
                  <a:pt x="17805" y="0"/>
                  <a:pt x="39769" y="0"/>
                </a:cubicBezTo>
                <a:lnTo>
                  <a:pt x="4886959" y="0"/>
                </a:lnTo>
                <a:cubicBezTo>
                  <a:pt x="4908923" y="0"/>
                  <a:pt x="4926728" y="17805"/>
                  <a:pt x="4926728" y="39769"/>
                </a:cubicBezTo>
                <a:lnTo>
                  <a:pt x="4926728" y="357922"/>
                </a:lnTo>
                <a:cubicBezTo>
                  <a:pt x="4926728" y="379886"/>
                  <a:pt x="4908923" y="397691"/>
                  <a:pt x="4886959" y="397691"/>
                </a:cubicBezTo>
                <a:lnTo>
                  <a:pt x="39769" y="397691"/>
                </a:lnTo>
                <a:cubicBezTo>
                  <a:pt x="17805" y="397691"/>
                  <a:pt x="0" y="379886"/>
                  <a:pt x="0" y="357922"/>
                </a:cubicBezTo>
                <a:lnTo>
                  <a:pt x="0" y="39769"/>
                </a:lnTo>
                <a:close/>
              </a:path>
            </a:pathLst>
          </a:custGeom>
          <a:solidFill>
            <a:schemeClr val="tx2"/>
          </a:solidFill>
          <a:effectLst>
            <a:outerShdw dist="38100" algn="l" rotWithShape="0">
              <a:schemeClr val="accent2"/>
            </a:outerShdw>
          </a:effectLst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0000" tIns="17363" rIns="72000" bIns="17363" numCol="1" spcCol="1270" anchor="ctr" anchorCtr="0">
            <a:noAutofit/>
          </a:bodyPr>
          <a:lstStyle/>
          <a:p>
            <a:pPr marL="0" lvl="0" indent="0" defTabSz="4000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900" b="1" kern="1200">
                <a:solidFill>
                  <a:schemeClr val="tx1"/>
                </a:solidFill>
                <a:latin typeface="+mj-lt"/>
              </a:rPr>
              <a:t>Vascular: </a:t>
            </a:r>
            <a:r>
              <a:rPr lang="en-US" sz="900" b="0" kern="1200">
                <a:solidFill>
                  <a:schemeClr val="tx1"/>
                </a:solidFill>
                <a:latin typeface="+mj-lt"/>
              </a:rPr>
              <a:t>A</a:t>
            </a:r>
            <a:r>
              <a:rPr lang="en-US" sz="900" b="0" i="0" kern="1200">
                <a:solidFill>
                  <a:schemeClr val="tx1"/>
                </a:solidFill>
                <a:latin typeface="+mj-lt"/>
              </a:rPr>
              <a:t>zathioprine</a:t>
            </a:r>
            <a:r>
              <a:rPr lang="en-US" sz="900" b="1" kern="1200">
                <a:solidFill>
                  <a:schemeClr val="tx1"/>
                </a:solidFill>
                <a:latin typeface="+mj-lt"/>
              </a:rPr>
              <a:t> 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82A3D22-A741-B743-E3CB-A91EA80AD589}"/>
              </a:ext>
            </a:extLst>
          </p:cNvPr>
          <p:cNvSpPr/>
          <p:nvPr/>
        </p:nvSpPr>
        <p:spPr>
          <a:xfrm>
            <a:off x="1156598" y="2572914"/>
            <a:ext cx="117709" cy="117709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C89F83D5-9FD2-47FF-2CF4-8C8EA8A5945C}"/>
              </a:ext>
            </a:extLst>
          </p:cNvPr>
          <p:cNvSpPr/>
          <p:nvPr/>
        </p:nvSpPr>
        <p:spPr>
          <a:xfrm>
            <a:off x="2902701" y="2564321"/>
            <a:ext cx="118800" cy="11880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CF3609F-1485-2A52-8C35-B6CC63AE26D0}"/>
              </a:ext>
            </a:extLst>
          </p:cNvPr>
          <p:cNvSpPr/>
          <p:nvPr/>
        </p:nvSpPr>
        <p:spPr>
          <a:xfrm>
            <a:off x="2902701" y="1349120"/>
            <a:ext cx="118800" cy="11880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6A61044-42F8-11B3-5ED5-54D40CAEC56E}"/>
              </a:ext>
            </a:extLst>
          </p:cNvPr>
          <p:cNvSpPr/>
          <p:nvPr/>
        </p:nvSpPr>
        <p:spPr>
          <a:xfrm>
            <a:off x="2902701" y="3781821"/>
            <a:ext cx="118800" cy="11880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00C49544-AA14-4E53-9193-138BD9680981}"/>
              </a:ext>
            </a:extLst>
          </p:cNvPr>
          <p:cNvSpPr/>
          <p:nvPr/>
        </p:nvSpPr>
        <p:spPr>
          <a:xfrm>
            <a:off x="3435738" y="3807636"/>
            <a:ext cx="117709" cy="117709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19C7A43-943B-A739-A310-9ED23E4ECA11}"/>
              </a:ext>
            </a:extLst>
          </p:cNvPr>
          <p:cNvSpPr/>
          <p:nvPr/>
        </p:nvSpPr>
        <p:spPr>
          <a:xfrm>
            <a:off x="3435738" y="4299232"/>
            <a:ext cx="117709" cy="117709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99874B6-580D-456B-E2BD-1D2F37B412AD}"/>
              </a:ext>
            </a:extLst>
          </p:cNvPr>
          <p:cNvSpPr/>
          <p:nvPr/>
        </p:nvSpPr>
        <p:spPr>
          <a:xfrm>
            <a:off x="3435738" y="3316042"/>
            <a:ext cx="117709" cy="117709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94D1AA7-F612-9C6B-1DCD-6ECCD6A07DA2}"/>
              </a:ext>
            </a:extLst>
          </p:cNvPr>
          <p:cNvSpPr/>
          <p:nvPr/>
        </p:nvSpPr>
        <p:spPr>
          <a:xfrm>
            <a:off x="3435738" y="2824448"/>
            <a:ext cx="117709" cy="117709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0011BC2-7D57-37AD-9107-93A140E46448}"/>
              </a:ext>
            </a:extLst>
          </p:cNvPr>
          <p:cNvSpPr/>
          <p:nvPr/>
        </p:nvSpPr>
        <p:spPr>
          <a:xfrm>
            <a:off x="3435738" y="2332854"/>
            <a:ext cx="117709" cy="117709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EC4FE18-7301-989D-A67E-659A49E51F66}"/>
              </a:ext>
            </a:extLst>
          </p:cNvPr>
          <p:cNvSpPr/>
          <p:nvPr/>
        </p:nvSpPr>
        <p:spPr>
          <a:xfrm>
            <a:off x="3435738" y="1841260"/>
            <a:ext cx="117709" cy="117709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4CEB220-D162-58C1-16FE-F8C2C3B297B1}"/>
              </a:ext>
            </a:extLst>
          </p:cNvPr>
          <p:cNvSpPr/>
          <p:nvPr/>
        </p:nvSpPr>
        <p:spPr>
          <a:xfrm>
            <a:off x="3435738" y="1349666"/>
            <a:ext cx="117709" cy="117709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302548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2EDF930-B7A3-1ADE-0ED5-3766BF337859}"/>
              </a:ext>
            </a:extLst>
          </p:cNvPr>
          <p:cNvSpPr txBox="1"/>
          <p:nvPr/>
        </p:nvSpPr>
        <p:spPr>
          <a:xfrm>
            <a:off x="474991" y="1417611"/>
            <a:ext cx="3887391" cy="3008376"/>
          </a:xfrm>
          <a:prstGeom prst="roundRect">
            <a:avLst>
              <a:gd name="adj" fmla="val 6742"/>
            </a:avLst>
          </a:prstGeom>
          <a:solidFill>
            <a:schemeClr val="tx2"/>
          </a:solidFill>
        </p:spPr>
        <p:txBody>
          <a:bodyPr wrap="square" lIns="182880" tIns="182880" rIns="91440" bIns="91440" rtlCol="0" anchor="t" anchorCtr="0">
            <a:spAutoFit/>
          </a:bodyPr>
          <a:lstStyle/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/>
              <a:t>Primary prevention remains the key to avoiding DILI and the need for acute treatment.</a:t>
            </a:r>
          </a:p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/>
              <a:t>Rational drug prescribing is central to minimizing DILI particularly in patients with risk factors.</a:t>
            </a:r>
          </a:p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/>
              <a:t>Pharmacogenomics, including human leukocyte antigen genotyping and the discovery of specific DILI biomarkers offers significant promise for the future. </a:t>
            </a:r>
          </a:p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/>
              <a:t>Caution should be exercised in the empirical treatment for tuberculosis.</a:t>
            </a:r>
            <a:endParaRPr lang="en-GB" sz="10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7E01B2-6751-17D1-DA4F-2402D264B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6560" y="1280452"/>
            <a:ext cx="2011000" cy="2743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365760" tIns="91440" rIns="91440" bIns="91440" anchor="ctr" anchorCtr="0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chemeClr val="bg1"/>
                </a:solidFill>
              </a:rPr>
              <a:t>Prevention</a:t>
            </a:r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2B05B48-F1D1-C520-1FB5-6E1B5051C3A2}"/>
              </a:ext>
            </a:extLst>
          </p:cNvPr>
          <p:cNvSpPr/>
          <p:nvPr/>
        </p:nvSpPr>
        <p:spPr>
          <a:xfrm>
            <a:off x="344485" y="1200150"/>
            <a:ext cx="434925" cy="43492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F11AE2-24BE-AE89-8B6D-68E1FA0B5912}"/>
              </a:ext>
            </a:extLst>
          </p:cNvPr>
          <p:cNvSpPr txBox="1"/>
          <p:nvPr/>
        </p:nvSpPr>
        <p:spPr>
          <a:xfrm>
            <a:off x="4921647" y="1417611"/>
            <a:ext cx="3887391" cy="3164860"/>
          </a:xfrm>
          <a:prstGeom prst="roundRect">
            <a:avLst>
              <a:gd name="adj" fmla="val 6742"/>
            </a:avLst>
          </a:prstGeom>
          <a:solidFill>
            <a:schemeClr val="tx2"/>
          </a:solidFill>
        </p:spPr>
        <p:txBody>
          <a:bodyPr wrap="square" lIns="182880" tIns="182880" rIns="91440" bIns="91440" rtlCol="0" anchor="t" anchorCtr="0">
            <a:spAutoFit/>
          </a:bodyPr>
          <a:lstStyle/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The offending drug(s) is/are discontinued. </a:t>
            </a:r>
          </a:p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Treatment for patients with marked jaundice, ascites, encephalopathy and coagulopathy:</a:t>
            </a:r>
          </a:p>
          <a:p>
            <a:pPr marL="274320" indent="-137160">
              <a:spcBef>
                <a:spcPts val="600"/>
              </a:spcBef>
              <a:buClr>
                <a:schemeClr val="accent2"/>
              </a:buClr>
              <a:buFont typeface="Verdana" panose="020B0604030504040204" pitchFamily="34" charset="0"/>
              <a:buChar char="–"/>
            </a:pPr>
            <a:r>
              <a:rPr lang="en-US" sz="1000" dirty="0"/>
              <a:t>N-Acetyl Cysteine</a:t>
            </a:r>
          </a:p>
          <a:p>
            <a:pPr marL="274320" indent="-137160">
              <a:spcBef>
                <a:spcPts val="600"/>
              </a:spcBef>
              <a:buClr>
                <a:schemeClr val="accent2"/>
              </a:buClr>
              <a:buFont typeface="Verdana" panose="020B0604030504040204" pitchFamily="34" charset="0"/>
              <a:buChar char="–"/>
            </a:pPr>
            <a:r>
              <a:rPr lang="en-US" sz="1000" dirty="0"/>
              <a:t>Corticosteroids</a:t>
            </a:r>
          </a:p>
          <a:p>
            <a:pPr marL="274320" indent="-137160">
              <a:spcBef>
                <a:spcPts val="600"/>
              </a:spcBef>
              <a:buClr>
                <a:schemeClr val="accent2"/>
              </a:buClr>
              <a:buFont typeface="Verdana" panose="020B0604030504040204" pitchFamily="34" charset="0"/>
              <a:buChar char="–"/>
            </a:pPr>
            <a:r>
              <a:rPr lang="en-US" sz="1000" dirty="0" err="1"/>
              <a:t>Hepatoprotectants</a:t>
            </a:r>
            <a:r>
              <a:rPr lang="en-US" sz="1000" dirty="0"/>
              <a:t>: EPLs, Silymarin, </a:t>
            </a:r>
            <a:r>
              <a:rPr lang="en-US" sz="1000" dirty="0" err="1"/>
              <a:t>Glycerrhizin</a:t>
            </a:r>
            <a:r>
              <a:rPr lang="en-US" sz="1000" dirty="0"/>
              <a:t>, SAMe, UDCA</a:t>
            </a:r>
          </a:p>
          <a:p>
            <a:pPr marL="274320" indent="-137160">
              <a:spcBef>
                <a:spcPts val="600"/>
              </a:spcBef>
              <a:buClr>
                <a:schemeClr val="accent2"/>
              </a:buClr>
              <a:buFont typeface="Verdana" panose="020B0604030504040204" pitchFamily="34" charset="0"/>
              <a:buChar char="–"/>
            </a:pPr>
            <a:r>
              <a:rPr lang="en-US" sz="1000" dirty="0"/>
              <a:t>Bile acid sequestrants</a:t>
            </a:r>
          </a:p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Patients needing intensive supportive care</a:t>
            </a:r>
            <a:br>
              <a:rPr lang="en-US" sz="1000" dirty="0"/>
            </a:br>
            <a:r>
              <a:rPr lang="en-US" sz="1000" dirty="0"/>
              <a:t>should be transferred to advanced centers</a:t>
            </a:r>
            <a:br>
              <a:rPr lang="en-US" sz="1000" dirty="0"/>
            </a:br>
            <a:r>
              <a:rPr lang="en-US" sz="1000" dirty="0"/>
              <a:t>for consideration of:</a:t>
            </a:r>
          </a:p>
          <a:p>
            <a:pPr marL="274320" indent="-137160">
              <a:spcBef>
                <a:spcPts val="600"/>
              </a:spcBef>
              <a:buClr>
                <a:schemeClr val="accent2"/>
              </a:buClr>
              <a:buFont typeface="Verdana" panose="020B0604030504040204" pitchFamily="34" charset="0"/>
              <a:buChar char="–"/>
            </a:pPr>
            <a:r>
              <a:rPr lang="en-US" sz="1000" dirty="0"/>
              <a:t>Liver support systems</a:t>
            </a:r>
          </a:p>
          <a:p>
            <a:pPr marL="274320" indent="-137160">
              <a:spcBef>
                <a:spcPts val="600"/>
              </a:spcBef>
              <a:buClr>
                <a:schemeClr val="accent2"/>
              </a:buClr>
              <a:buFont typeface="Verdana" panose="020B0604030504040204" pitchFamily="34" charset="0"/>
              <a:buChar char="–"/>
            </a:pPr>
            <a:r>
              <a:rPr lang="en-US" sz="1000" dirty="0"/>
              <a:t>Emergency transplantation with acute</a:t>
            </a:r>
            <a:br>
              <a:rPr lang="en-US" sz="1000" dirty="0"/>
            </a:br>
            <a:r>
              <a:rPr lang="en-US" sz="1000" dirty="0"/>
              <a:t>liver failure.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90A36FE9-118B-243F-E0AB-39B37D2924FC}"/>
              </a:ext>
            </a:extLst>
          </p:cNvPr>
          <p:cNvSpPr txBox="1">
            <a:spLocks/>
          </p:cNvSpPr>
          <p:nvPr/>
        </p:nvSpPr>
        <p:spPr>
          <a:xfrm>
            <a:off x="5003216" y="1280452"/>
            <a:ext cx="2011000" cy="2743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lIns="365760" tIns="91440" rIns="91440" bIns="9144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4290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5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8580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35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02870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37160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1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200">
                <a:solidFill>
                  <a:schemeClr val="bg1"/>
                </a:solidFill>
              </a:rPr>
              <a:t>Treatment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593297F-F663-9EAC-26E0-1E36F58ED65A}"/>
              </a:ext>
            </a:extLst>
          </p:cNvPr>
          <p:cNvSpPr/>
          <p:nvPr/>
        </p:nvSpPr>
        <p:spPr>
          <a:xfrm>
            <a:off x="4791141" y="1200150"/>
            <a:ext cx="434925" cy="43492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064F439C-3BD8-2EA0-0848-8D5AEE32A4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5684" y="1266735"/>
            <a:ext cx="301752" cy="301752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18D7AFF9-A10E-DE72-3E32-02BB5648D3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62579" y="1269635"/>
            <a:ext cx="274320" cy="27432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7AFCAC7-8095-52B2-6DE2-0B5857488631}"/>
              </a:ext>
            </a:extLst>
          </p:cNvPr>
          <p:cNvSpPr txBox="1"/>
          <p:nvPr/>
        </p:nvSpPr>
        <p:spPr>
          <a:xfrm>
            <a:off x="1671799" y="4780331"/>
            <a:ext cx="5342418" cy="184666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US" sz="600" dirty="0">
                <a:latin typeface="+mj-lt"/>
              </a:rPr>
              <a:t>1) </a:t>
            </a:r>
            <a:r>
              <a:rPr lang="en-US" sz="600" dirty="0" err="1">
                <a:latin typeface="+mj-lt"/>
              </a:rPr>
              <a:t>Devarbhavi</a:t>
            </a:r>
            <a:r>
              <a:rPr lang="en-US" sz="600" dirty="0">
                <a:latin typeface="+mj-lt"/>
              </a:rPr>
              <a:t> H. J Clin Exp Hepatol. 2012; 2(3):247-259; 2) Stine JG et al. Expert Rev Gastroenterol Hepatol. 2016;10(4):517-536.</a:t>
            </a:r>
          </a:p>
          <a:p>
            <a:r>
              <a:rPr lang="en-US" altLang="en-US" sz="600" dirty="0">
                <a:latin typeface="+mj-lt"/>
              </a:rPr>
              <a:t>DILI, drug-induced liver injury; EPL, essential phospholipid; SAMe, </a:t>
            </a:r>
            <a:r>
              <a:rPr lang="en-US" sz="600" dirty="0">
                <a:latin typeface="+mj-lt"/>
              </a:rPr>
              <a:t>S-adenosine methionine; UDCA, </a:t>
            </a:r>
            <a:r>
              <a:rPr lang="en-US" sz="600" b="0" i="0" dirty="0" err="1">
                <a:effectLst/>
                <a:latin typeface="+mj-lt"/>
              </a:rPr>
              <a:t>ursodeoxycholic</a:t>
            </a:r>
            <a:r>
              <a:rPr lang="en-US" sz="600" b="0" i="0" dirty="0">
                <a:effectLst/>
                <a:latin typeface="+mj-lt"/>
              </a:rPr>
              <a:t> acid.</a:t>
            </a:r>
            <a:endParaRPr lang="en-GB" sz="600" dirty="0">
              <a:latin typeface="+mj-lt"/>
            </a:endParaRPr>
          </a:p>
        </p:txBody>
      </p:sp>
      <p:sp>
        <p:nvSpPr>
          <p:cNvPr id="29" name="Slide Number Placeholder 4">
            <a:extLst>
              <a:ext uri="{FF2B5EF4-FFF2-40B4-BE49-F238E27FC236}">
                <a16:creationId xmlns:a16="http://schemas.microsoft.com/office/drawing/2014/main" id="{9265D5CD-57D1-C72B-F43D-C4E6451A9812}"/>
              </a:ext>
            </a:extLst>
          </p:cNvPr>
          <p:cNvSpPr txBox="1">
            <a:spLocks/>
          </p:cNvSpPr>
          <p:nvPr/>
        </p:nvSpPr>
        <p:spPr>
          <a:xfrm>
            <a:off x="8336226" y="4792985"/>
            <a:ext cx="476250" cy="205743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4B0F7-55DD-40D6-B7F4-70B586885C0B}" type="slidenum">
              <a:rPr lang="en-US" sz="800" smtClean="0"/>
              <a:pPr algn="r"/>
              <a:t>24</a:t>
            </a:fld>
            <a:endParaRPr lang="en-US" sz="80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DA9FEAC-CAEF-A530-1CF8-CF7F0BB0B80F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2200"/>
              <a:t>Management of DILI: Role of Hepatoprotectors</a:t>
            </a:r>
            <a:r>
              <a:rPr lang="en-US" sz="2200" baseline="30000"/>
              <a:t>1,2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190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CD046DB-7946-B0D4-5211-30A446C11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988049"/>
              </p:ext>
            </p:extLst>
          </p:nvPr>
        </p:nvGraphicFramePr>
        <p:xfrm>
          <a:off x="331200" y="1213575"/>
          <a:ext cx="8485198" cy="2463960"/>
        </p:xfrm>
        <a:graphic>
          <a:graphicData uri="http://schemas.openxmlformats.org/drawingml/2006/table">
            <a:tbl>
              <a:tblPr firstRow="1" bandRow="1">
                <a:tableStyleId>{F800B559-55DF-4324-A70D-7A5FB1BD5379}</a:tableStyleId>
              </a:tblPr>
              <a:tblGrid>
                <a:gridCol w="1938342">
                  <a:extLst>
                    <a:ext uri="{9D8B030D-6E8A-4147-A177-3AD203B41FA5}">
                      <a16:colId xmlns:a16="http://schemas.microsoft.com/office/drawing/2014/main" val="2214295083"/>
                    </a:ext>
                  </a:extLst>
                </a:gridCol>
                <a:gridCol w="2858308">
                  <a:extLst>
                    <a:ext uri="{9D8B030D-6E8A-4147-A177-3AD203B41FA5}">
                      <a16:colId xmlns:a16="http://schemas.microsoft.com/office/drawing/2014/main" val="3555727315"/>
                    </a:ext>
                  </a:extLst>
                </a:gridCol>
                <a:gridCol w="1799910">
                  <a:extLst>
                    <a:ext uri="{9D8B030D-6E8A-4147-A177-3AD203B41FA5}">
                      <a16:colId xmlns:a16="http://schemas.microsoft.com/office/drawing/2014/main" val="2851711850"/>
                    </a:ext>
                  </a:extLst>
                </a:gridCol>
                <a:gridCol w="1888638">
                  <a:extLst>
                    <a:ext uri="{9D8B030D-6E8A-4147-A177-3AD203B41FA5}">
                      <a16:colId xmlns:a16="http://schemas.microsoft.com/office/drawing/2014/main" val="15289700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b="1"/>
                        <a:t>Author</a:t>
                      </a:r>
                      <a:endParaRPr lang="en-GB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/>
                        <a:t>Type of research</a:t>
                      </a:r>
                      <a:endParaRPr lang="en-GB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/>
                        <a:t>Drug</a:t>
                      </a:r>
                      <a:endParaRPr lang="en-GB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/>
                        <a:t>Result</a:t>
                      </a:r>
                      <a:endParaRPr lang="en-GB" sz="10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99738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Lei et al</a:t>
                      </a:r>
                      <a:r>
                        <a:rPr lang="en-US" sz="900" baseline="300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900" baseline="300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Literature analysis</a:t>
                      </a:r>
                      <a:endParaRPr lang="en-GB" sz="9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Multiple drugs</a:t>
                      </a:r>
                      <a:endParaRPr lang="en-GB" sz="9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LFT improvement</a:t>
                      </a:r>
                      <a:endParaRPr lang="en-GB" sz="9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extLst>
                  <a:ext uri="{0D108BD9-81ED-4DB2-BD59-A6C34878D82A}">
                    <a16:rowId xmlns:a16="http://schemas.microsoft.com/office/drawing/2014/main" val="324328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Liu et al</a:t>
                      </a:r>
                      <a:r>
                        <a:rPr lang="en-US" sz="900" baseline="300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sz="900" baseline="300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Retrospective controlled study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Anti-TB drug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LFT improvement</a:t>
                      </a:r>
                      <a:endParaRPr lang="en-GB" sz="9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extLst>
                  <a:ext uri="{0D108BD9-81ED-4DB2-BD59-A6C34878D82A}">
                    <a16:rowId xmlns:a16="http://schemas.microsoft.com/office/drawing/2014/main" val="41189790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tx1"/>
                          </a:solidFill>
                        </a:rPr>
                        <a:t>Enjalbert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 et al</a:t>
                      </a:r>
                      <a:r>
                        <a:rPr lang="en-US" sz="9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9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Retrospective analysis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Toadstool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Survival improvement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extLst>
                  <a:ext uri="{0D108BD9-81ED-4DB2-BD59-A6C34878D82A}">
                    <a16:rowId xmlns:a16="http://schemas.microsoft.com/office/drawing/2014/main" val="9570117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tx1"/>
                          </a:solidFill>
                        </a:rPr>
                        <a:t>Grabhorn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 et al</a:t>
                      </a:r>
                      <a:r>
                        <a:rPr lang="en-US" sz="900" baseline="30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GB" sz="9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Retrospective study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Toadstool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Survival improvement</a:t>
                      </a:r>
                      <a:endParaRPr lang="en-GB" sz="9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extLst>
                  <a:ext uri="{0D108BD9-81ED-4DB2-BD59-A6C34878D82A}">
                    <a16:rowId xmlns:a16="http://schemas.microsoft.com/office/drawing/2014/main" val="32780086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Masoumeh et al</a:t>
                      </a:r>
                      <a:r>
                        <a:rPr lang="en-US" sz="900" baseline="300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GB" sz="9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Open Label randomized clinical trial</a:t>
                      </a:r>
                      <a:endParaRPr lang="en-GB" sz="9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Anti-convulsive drugs</a:t>
                      </a:r>
                      <a:endParaRPr lang="en-GB" sz="9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LFT improvement</a:t>
                      </a:r>
                      <a:endParaRPr lang="en-GB" sz="9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extLst>
                  <a:ext uri="{0D108BD9-81ED-4DB2-BD59-A6C34878D82A}">
                    <a16:rowId xmlns:a16="http://schemas.microsoft.com/office/drawing/2014/main" val="653138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tx1"/>
                          </a:solidFill>
                        </a:rPr>
                        <a:t>Marjani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 et al</a:t>
                      </a:r>
                      <a:r>
                        <a:rPr lang="en-US" sz="900" baseline="300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GB" sz="9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Randomized double blind clinical trial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Anti-TB drug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NSD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extLst>
                  <a:ext uri="{0D108BD9-81ED-4DB2-BD59-A6C34878D82A}">
                    <a16:rowId xmlns:a16="http://schemas.microsoft.com/office/drawing/2014/main" val="1202526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Zhao et al</a:t>
                      </a:r>
                      <a:r>
                        <a:rPr lang="en-US" sz="900" baseline="300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GB" sz="9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Retrospective cohort study</a:t>
                      </a:r>
                      <a:endParaRPr lang="en-GB" sz="9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Multiple drugs</a:t>
                      </a:r>
                      <a:endParaRPr lang="en-GB" sz="90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LFT improvement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T="90000" marB="90000" anchor="ctr"/>
                </a:tc>
                <a:extLst>
                  <a:ext uri="{0D108BD9-81ED-4DB2-BD59-A6C34878D82A}">
                    <a16:rowId xmlns:a16="http://schemas.microsoft.com/office/drawing/2014/main" val="366001715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53767C1-7461-1F31-36C9-2602C9DBBA08}"/>
              </a:ext>
            </a:extLst>
          </p:cNvPr>
          <p:cNvSpPr txBox="1"/>
          <p:nvPr/>
        </p:nvSpPr>
        <p:spPr>
          <a:xfrm>
            <a:off x="1671799" y="4595666"/>
            <a:ext cx="6358177" cy="369332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US" sz="600" b="0" i="0" dirty="0">
                <a:effectLst/>
                <a:latin typeface="+mj-lt"/>
              </a:rPr>
              <a:t>1) Lei X et al. J Int Med Res. 2021;49(8):1-14; </a:t>
            </a:r>
            <a:r>
              <a:rPr lang="en-IN" sz="600" b="0" i="0" dirty="0">
                <a:effectLst/>
                <a:latin typeface="+mj-lt"/>
              </a:rPr>
              <a:t>2</a:t>
            </a:r>
            <a:r>
              <a:rPr lang="en-IN" sz="600" dirty="0">
                <a:latin typeface="+mj-lt"/>
              </a:rPr>
              <a:t>) </a:t>
            </a:r>
            <a:r>
              <a:rPr lang="en-US" sz="600" dirty="0">
                <a:latin typeface="+mj-lt"/>
              </a:rPr>
              <a:t>Liu Y et al. </a:t>
            </a:r>
            <a:r>
              <a:rPr lang="pl-PL" sz="600" dirty="0">
                <a:latin typeface="+mj-lt"/>
              </a:rPr>
              <a:t>J Prac Hepatol.</a:t>
            </a:r>
            <a:r>
              <a:rPr lang="en-US" sz="600" dirty="0">
                <a:latin typeface="+mj-lt"/>
              </a:rPr>
              <a:t> 2021;</a:t>
            </a:r>
            <a:r>
              <a:rPr lang="pl-PL" sz="600" dirty="0">
                <a:latin typeface="+mj-lt"/>
              </a:rPr>
              <a:t>24</a:t>
            </a:r>
            <a:r>
              <a:rPr lang="en-US" sz="600" dirty="0">
                <a:latin typeface="+mj-lt"/>
              </a:rPr>
              <a:t>(</a:t>
            </a:r>
            <a:r>
              <a:rPr lang="pl-PL" sz="600" dirty="0">
                <a:latin typeface="+mj-lt"/>
              </a:rPr>
              <a:t>2)</a:t>
            </a:r>
            <a:r>
              <a:rPr lang="en-US" sz="600" dirty="0">
                <a:latin typeface="+mj-lt"/>
              </a:rPr>
              <a:t>:</a:t>
            </a:r>
            <a:r>
              <a:rPr lang="pl-PL" sz="600" dirty="0">
                <a:latin typeface="+mj-lt"/>
              </a:rPr>
              <a:t>228–</a:t>
            </a:r>
            <a:r>
              <a:rPr lang="en-IN" sz="600" dirty="0">
                <a:latin typeface="+mj-lt"/>
              </a:rPr>
              <a:t>2</a:t>
            </a:r>
            <a:r>
              <a:rPr lang="pl-PL" sz="600" dirty="0">
                <a:latin typeface="+mj-lt"/>
              </a:rPr>
              <a:t>31</a:t>
            </a:r>
            <a:r>
              <a:rPr lang="en-US" sz="600" dirty="0">
                <a:latin typeface="+mj-lt"/>
              </a:rPr>
              <a:t>; 3) </a:t>
            </a:r>
            <a:r>
              <a:rPr lang="en-US" sz="600" dirty="0" err="1">
                <a:latin typeface="+mj-lt"/>
              </a:rPr>
              <a:t>Enjalbert</a:t>
            </a:r>
            <a:r>
              <a:rPr lang="en-US" sz="600" dirty="0">
                <a:latin typeface="+mj-lt"/>
              </a:rPr>
              <a:t> F et al. </a:t>
            </a:r>
            <a:r>
              <a:rPr lang="it-IT" sz="600" b="0" dirty="0">
                <a:solidFill>
                  <a:srgbClr val="212121"/>
                </a:solidFill>
                <a:effectLst/>
                <a:latin typeface="+mj-lt"/>
              </a:rPr>
              <a:t>J Toxicol </a:t>
            </a:r>
            <a:r>
              <a:rPr lang="it-IT" sz="600" b="0" dirty="0">
                <a:solidFill>
                  <a:srgbClr val="212121"/>
                </a:solidFill>
                <a:effectLst/>
              </a:rPr>
              <a:t>Clin Toxicol. 2002;40(6):715–757; 4) Grabhorn E et al. </a:t>
            </a:r>
            <a:r>
              <a:rPr lang="pt-BR" sz="600" b="0" dirty="0">
                <a:solidFill>
                  <a:srgbClr val="212121"/>
                </a:solidFill>
                <a:effectLst/>
              </a:rPr>
              <a:t>Pediatr Transpl. 2013;17(6);550–555; 5) Masoumeh A et al </a:t>
            </a:r>
            <a:r>
              <a:rPr lang="en-US" sz="600" b="0" dirty="0" err="1">
                <a:solidFill>
                  <a:srgbClr val="212121"/>
                </a:solidFill>
                <a:effectLst/>
              </a:rPr>
              <a:t>Inflamm</a:t>
            </a:r>
            <a:r>
              <a:rPr lang="en-US" sz="600" dirty="0">
                <a:solidFill>
                  <a:srgbClr val="212121"/>
                </a:solidFill>
              </a:rPr>
              <a:t> </a:t>
            </a:r>
            <a:r>
              <a:rPr lang="en-US" sz="600" b="0" dirty="0" err="1">
                <a:solidFill>
                  <a:srgbClr val="212121"/>
                </a:solidFill>
                <a:effectLst/>
              </a:rPr>
              <a:t>Cel</a:t>
            </a:r>
            <a:r>
              <a:rPr lang="en-US" sz="600" b="0" dirty="0">
                <a:solidFill>
                  <a:srgbClr val="212121"/>
                </a:solidFill>
                <a:effectLst/>
              </a:rPr>
              <a:t> Signal 2. 2015;e971</a:t>
            </a:r>
            <a:r>
              <a:rPr lang="en-US" sz="600" dirty="0">
                <a:solidFill>
                  <a:srgbClr val="212121"/>
                </a:solidFill>
              </a:rPr>
              <a:t>; 6) </a:t>
            </a:r>
            <a:r>
              <a:rPr lang="en-US" sz="600" dirty="0" err="1">
                <a:solidFill>
                  <a:srgbClr val="212121"/>
                </a:solidFill>
              </a:rPr>
              <a:t>Marjani</a:t>
            </a:r>
            <a:r>
              <a:rPr lang="en-US" sz="600" dirty="0">
                <a:solidFill>
                  <a:srgbClr val="212121"/>
                </a:solidFill>
              </a:rPr>
              <a:t> M et al. </a:t>
            </a:r>
            <a:r>
              <a:rPr lang="en-US" sz="600" b="0" dirty="0">
                <a:solidFill>
                  <a:srgbClr val="303030"/>
                </a:solidFill>
                <a:effectLst/>
                <a:ea typeface="Cambria" panose="02040503050406030204" pitchFamily="18" charset="0"/>
              </a:rPr>
              <a:t>Gastroenterol Hepatol Bed Bench. 2019;12(2):138–142; 7) Zhao et al. </a:t>
            </a:r>
            <a:r>
              <a:rPr lang="en-US" sz="600" b="0" dirty="0">
                <a:solidFill>
                  <a:srgbClr val="212121"/>
                </a:solidFill>
                <a:effectLst/>
              </a:rPr>
              <a:t>Gansu Med J. 2021;</a:t>
            </a:r>
            <a:r>
              <a:rPr lang="en-US" sz="600" b="0" i="0" dirty="0">
                <a:solidFill>
                  <a:srgbClr val="212121"/>
                </a:solidFill>
                <a:effectLst/>
              </a:rPr>
              <a:t>40(6):490–493.</a:t>
            </a:r>
            <a:endParaRPr lang="en-US" sz="600" dirty="0">
              <a:ea typeface="Cambria" panose="02040503050406030204" pitchFamily="18" charset="0"/>
            </a:endParaRPr>
          </a:p>
          <a:p>
            <a:r>
              <a:rPr lang="en-US" altLang="en-US" sz="600" dirty="0">
                <a:latin typeface="+mj-lt"/>
              </a:rPr>
              <a:t>DILI, drug-induced liver injury; </a:t>
            </a:r>
            <a:r>
              <a:rPr lang="en-US" sz="600" dirty="0"/>
              <a:t>LFT, liver function test; NSD, no significant difference; </a:t>
            </a: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PPC, p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olyenyl phosphatidylcholine; </a:t>
            </a:r>
            <a:r>
              <a:rPr lang="en-US" sz="600" dirty="0"/>
              <a:t>TB, tuberculosis.</a:t>
            </a:r>
            <a:endParaRPr lang="en-IN" sz="600" dirty="0">
              <a:latin typeface="+mn-lt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5A3CAE16-A2E7-B235-FD97-FD8AA3DF694D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PPC and Silymarin for Management of DILI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2828ECCE-B692-9EA9-5736-DC28E5DCC960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>
          <a:xfrm>
            <a:off x="8336226" y="4792985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z="800" smtClean="0"/>
              <a:pPr/>
              <a:t>25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10229022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255347" cy="410459"/>
          </a:xfrm>
        </p:spPr>
        <p:txBody>
          <a:bodyPr/>
          <a:lstStyle/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>
                <a:solidFill>
                  <a:schemeClr val="tx1"/>
                </a:solidFill>
                <a:latin typeface="+mn-lt"/>
              </a:rPr>
              <a:t>1) 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Liu Y et al. </a:t>
            </a:r>
            <a:r>
              <a:rPr lang="pl-PL" sz="600" dirty="0">
                <a:solidFill>
                  <a:schemeClr val="tx1"/>
                </a:solidFill>
                <a:latin typeface="+mn-lt"/>
              </a:rPr>
              <a:t>J Prac Hepatol.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 2021;</a:t>
            </a:r>
            <a:r>
              <a:rPr lang="pl-PL" sz="600" dirty="0">
                <a:solidFill>
                  <a:schemeClr val="tx1"/>
                </a:solidFill>
                <a:latin typeface="+mn-lt"/>
              </a:rPr>
              <a:t>24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(</a:t>
            </a:r>
            <a:r>
              <a:rPr lang="pl-PL" sz="600" dirty="0">
                <a:solidFill>
                  <a:schemeClr val="tx1"/>
                </a:solidFill>
                <a:latin typeface="+mn-lt"/>
              </a:rPr>
              <a:t>2)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:</a:t>
            </a:r>
            <a:r>
              <a:rPr lang="pl-PL" sz="600" dirty="0">
                <a:solidFill>
                  <a:schemeClr val="tx1"/>
                </a:solidFill>
                <a:latin typeface="+mn-lt"/>
              </a:rPr>
              <a:t>228–</a:t>
            </a:r>
            <a:r>
              <a:rPr lang="en-IN" sz="600" dirty="0">
                <a:solidFill>
                  <a:schemeClr val="tx1"/>
                </a:solidFill>
                <a:latin typeface="+mn-lt"/>
              </a:rPr>
              <a:t>2</a:t>
            </a:r>
            <a:r>
              <a:rPr lang="pl-PL" sz="600" dirty="0">
                <a:solidFill>
                  <a:schemeClr val="tx1"/>
                </a:solidFill>
                <a:latin typeface="+mn-lt"/>
              </a:rPr>
              <a:t>31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.</a:t>
            </a:r>
            <a:endParaRPr lang="en-IN" sz="600" dirty="0">
              <a:solidFill>
                <a:schemeClr val="tx1"/>
              </a:solidFill>
              <a:latin typeface="+mn-lt"/>
            </a:endParaRPr>
          </a:p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600" dirty="0">
                <a:solidFill>
                  <a:schemeClr val="tx1"/>
                </a:solidFill>
                <a:latin typeface="+mn-lt"/>
              </a:rPr>
              <a:t>ALT, alanine aminotransferase; AST, asparagine aminotransferase; </a:t>
            </a:r>
            <a:r>
              <a:rPr lang="en-US" sz="600" b="0" i="0" dirty="0">
                <a:solidFill>
                  <a:schemeClr val="tx1"/>
                </a:solidFill>
                <a:effectLst/>
                <a:latin typeface="+mn-lt"/>
              </a:rPr>
              <a:t>DILI, drug-induced liver injury; GSH-</a:t>
            </a:r>
            <a:r>
              <a:rPr lang="en-US" sz="600" b="0" i="0" dirty="0" err="1">
                <a:solidFill>
                  <a:schemeClr val="tx1"/>
                </a:solidFill>
                <a:effectLst/>
                <a:latin typeface="+mn-lt"/>
              </a:rPr>
              <a:t>Px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600" b="0" i="0" dirty="0">
                <a:solidFill>
                  <a:schemeClr val="tx1"/>
                </a:solidFill>
                <a:effectLst/>
                <a:latin typeface="+mn-lt"/>
              </a:rPr>
              <a:t>glutathione peroxidase; HO-1 heme oxygenase-1;</a:t>
            </a:r>
            <a:br>
              <a:rPr lang="en-US" sz="600" b="0" i="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IL, interleukin; PPC, p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olyenyl phosphatidylcholine</a:t>
            </a: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; SD, standard deviation; </a:t>
            </a:r>
            <a:r>
              <a:rPr lang="en-US" sz="600" b="0" i="0" dirty="0">
                <a:solidFill>
                  <a:schemeClr val="tx1"/>
                </a:solidFill>
                <a:effectLst/>
                <a:latin typeface="+mn-lt"/>
              </a:rPr>
              <a:t>SOD, superoxide dismutase; TNF-ɑ, tumor necrosis factor-</a:t>
            </a:r>
            <a:r>
              <a:rPr lang="el-GR" sz="600" b="0" i="0" dirty="0">
                <a:solidFill>
                  <a:schemeClr val="tx1"/>
                </a:solidFill>
                <a:effectLst/>
                <a:latin typeface="+mn-lt"/>
              </a:rPr>
              <a:t>α</a:t>
            </a:r>
            <a:r>
              <a:rPr lang="en-US" sz="600" b="0" i="0" dirty="0">
                <a:solidFill>
                  <a:schemeClr val="tx1"/>
                </a:solidFill>
                <a:effectLst/>
                <a:latin typeface="+mn-lt"/>
              </a:rPr>
              <a:t>. </a:t>
            </a:r>
            <a:endParaRPr lang="en-IN" sz="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83F452A9-3D6E-56AF-5B07-98E84C21C571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92990" y="1233238"/>
            <a:ext cx="5096399" cy="153233"/>
          </a:xfrm>
          <a:prstGeom prst="roundRect">
            <a:avLst/>
          </a:prstGeom>
          <a:noFill/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b="1" i="0">
                <a:solidFill>
                  <a:schemeClr val="accent1"/>
                </a:solidFill>
                <a:latin typeface="+mj-lt"/>
              </a:rPr>
              <a:t>Study design: </a:t>
            </a:r>
            <a:r>
              <a:rPr lang="en-IN" sz="900" i="0">
                <a:solidFill>
                  <a:schemeClr val="accent1"/>
                </a:solidFill>
                <a:latin typeface="+mj-lt"/>
              </a:rPr>
              <a:t>Retrospective controlled study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8FCC010-2B44-EFFE-EB44-2CE09316D964}"/>
              </a:ext>
            </a:extLst>
          </p:cNvPr>
          <p:cNvSpPr/>
          <p:nvPr/>
        </p:nvSpPr>
        <p:spPr>
          <a:xfrm>
            <a:off x="330200" y="1465150"/>
            <a:ext cx="8478838" cy="916099"/>
          </a:xfrm>
          <a:prstGeom prst="roundRect">
            <a:avLst>
              <a:gd name="adj" fmla="val 5942"/>
            </a:avLst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5995622-6ED2-E56A-F96D-B3A1209668CC}"/>
              </a:ext>
            </a:extLst>
          </p:cNvPr>
          <p:cNvSpPr txBox="1"/>
          <p:nvPr/>
        </p:nvSpPr>
        <p:spPr>
          <a:xfrm>
            <a:off x="330200" y="2512997"/>
            <a:ext cx="3423283" cy="1384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900" b="1" i="1">
                <a:solidFill>
                  <a:schemeClr val="accent2"/>
                </a:solidFill>
                <a:latin typeface="Georgia" panose="02040502050405020303" pitchFamily="18" charset="0"/>
              </a:rPr>
              <a:t>Results</a:t>
            </a:r>
          </a:p>
        </p:txBody>
      </p:sp>
      <p:graphicFrame>
        <p:nvGraphicFramePr>
          <p:cNvPr id="56" name="Table 17">
            <a:extLst>
              <a:ext uri="{FF2B5EF4-FFF2-40B4-BE49-F238E27FC236}">
                <a16:creationId xmlns:a16="http://schemas.microsoft.com/office/drawing/2014/main" id="{D67CF8D9-5EDA-7249-0471-C7831B3236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671574"/>
              </p:ext>
            </p:extLst>
          </p:nvPr>
        </p:nvGraphicFramePr>
        <p:xfrm>
          <a:off x="330201" y="2792091"/>
          <a:ext cx="4239417" cy="1564962"/>
        </p:xfrm>
        <a:graphic>
          <a:graphicData uri="http://schemas.openxmlformats.org/drawingml/2006/table">
            <a:tbl>
              <a:tblPr firstRow="1">
                <a:tableStyleId>{F800B559-55DF-4324-A70D-7A5FB1BD5379}</a:tableStyleId>
              </a:tblPr>
              <a:tblGrid>
                <a:gridCol w="1413139">
                  <a:extLst>
                    <a:ext uri="{9D8B030D-6E8A-4147-A177-3AD203B41FA5}">
                      <a16:colId xmlns:a16="http://schemas.microsoft.com/office/drawing/2014/main" val="1205483640"/>
                    </a:ext>
                  </a:extLst>
                </a:gridCol>
                <a:gridCol w="1413139">
                  <a:extLst>
                    <a:ext uri="{9D8B030D-6E8A-4147-A177-3AD203B41FA5}">
                      <a16:colId xmlns:a16="http://schemas.microsoft.com/office/drawing/2014/main" val="3209191493"/>
                    </a:ext>
                  </a:extLst>
                </a:gridCol>
                <a:gridCol w="1413139">
                  <a:extLst>
                    <a:ext uri="{9D8B030D-6E8A-4147-A177-3AD203B41FA5}">
                      <a16:colId xmlns:a16="http://schemas.microsoft.com/office/drawing/2014/main" val="88435092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lang="en-US" sz="700" b="1"/>
                        <a:t>Parameter </a:t>
                      </a:r>
                    </a:p>
                  </a:txBody>
                  <a:tcPr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PPC</a:t>
                      </a:r>
                    </a:p>
                  </a:txBody>
                  <a:tcPr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Control group</a:t>
                      </a:r>
                    </a:p>
                  </a:txBody>
                  <a:tcPr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4075184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 (U/L)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28.1 ± 20.5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59.4 ± 22.7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034254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>
                          <a:latin typeface="+mn-lt"/>
                        </a:rPr>
                        <a:t>AST (</a:t>
                      </a:r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U/L)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345.1 ± 17.3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45.1 ± 17.3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146800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 b="0" i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TNF-ɑ (</a:t>
                      </a:r>
                      <a:r>
                        <a:rPr lang="en-US" sz="7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</a:t>
                      </a:r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/mL)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7.4 ± 1.5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10.3 ± 1.8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280541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IL-1</a:t>
                      </a:r>
                      <a:r>
                        <a:rPr lang="el-GR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</a:t>
                      </a:r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(ng/mL)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13.7 ± 2.1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34.2 ± 4.8</a:t>
                      </a:r>
                      <a:endParaRPr lang="en-US" sz="70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989214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HO-1 (U/L)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294.1 ± 16.9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198.8 ± 17.2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167914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SOD (U/L)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544.2 ± 13.3 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421.0 ± 12.8</a:t>
                      </a:r>
                      <a:endParaRPr lang="en-US" sz="700">
                        <a:latin typeface="+mn-lt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59702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10EFCF25-305D-19C5-1D1E-246BE89B8013}"/>
              </a:ext>
            </a:extLst>
          </p:cNvPr>
          <p:cNvSpPr txBox="1"/>
          <p:nvPr/>
        </p:nvSpPr>
        <p:spPr>
          <a:xfrm>
            <a:off x="2357342" y="1584561"/>
            <a:ext cx="134298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>
                <a:latin typeface="+mj-lt"/>
              </a:rPr>
              <a:t>Mar 2018 – Mar 2019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C0679A-D785-EE25-7796-5EC06460BBEB}"/>
              </a:ext>
            </a:extLst>
          </p:cNvPr>
          <p:cNvSpPr txBox="1"/>
          <p:nvPr/>
        </p:nvSpPr>
        <p:spPr>
          <a:xfrm>
            <a:off x="4720577" y="1550161"/>
            <a:ext cx="3583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/>
              <a:t>Inclusion: </a:t>
            </a:r>
            <a:r>
              <a:rPr lang="en-US" sz="800"/>
              <a:t>P</a:t>
            </a:r>
            <a:r>
              <a:rPr lang="en-US" sz="800" b="0" i="0">
                <a:solidFill>
                  <a:srgbClr val="222222"/>
                </a:solidFill>
                <a:effectLst/>
              </a:rPr>
              <a:t>atients with DILI during anti-tuberculosis therapy for pulmonary tuberculosis </a:t>
            </a:r>
            <a:endParaRPr lang="en-US" sz="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94CE9-94F5-E1F1-95CB-CAAF82E5A2F1}"/>
              </a:ext>
            </a:extLst>
          </p:cNvPr>
          <p:cNvSpPr txBox="1"/>
          <p:nvPr/>
        </p:nvSpPr>
        <p:spPr>
          <a:xfrm>
            <a:off x="4720577" y="1967394"/>
            <a:ext cx="3749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/>
              <a:t>Endpoints: </a:t>
            </a:r>
            <a:r>
              <a:rPr lang="en-US" sz="800"/>
              <a:t>Serum IL-6, IL-1</a:t>
            </a:r>
            <a:r>
              <a:rPr lang="el-GR" sz="800"/>
              <a:t>β, </a:t>
            </a:r>
            <a:r>
              <a:rPr lang="en-US" sz="800"/>
              <a:t>TNF-ɑ, serum HO-1, GSH-</a:t>
            </a:r>
            <a:r>
              <a:rPr lang="en-US" sz="800" err="1"/>
              <a:t>Px</a:t>
            </a:r>
            <a:r>
              <a:rPr lang="en-US" sz="800"/>
              <a:t> and SOD levels </a:t>
            </a: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C8632E8-DCB5-7C3D-C8D4-37184D618831}"/>
              </a:ext>
            </a:extLst>
          </p:cNvPr>
          <p:cNvSpPr/>
          <p:nvPr/>
        </p:nvSpPr>
        <p:spPr>
          <a:xfrm rot="16200000">
            <a:off x="4513994" y="3487652"/>
            <a:ext cx="595834" cy="18266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703A3F-98B7-98AA-107C-78A9E3D5ED6F}"/>
              </a:ext>
            </a:extLst>
          </p:cNvPr>
          <p:cNvSpPr txBox="1"/>
          <p:nvPr/>
        </p:nvSpPr>
        <p:spPr>
          <a:xfrm>
            <a:off x="330200" y="4467648"/>
            <a:ext cx="3752850" cy="92333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US" sz="600"/>
              <a:t>Data are expressed as </a:t>
            </a:r>
            <a:r>
              <a:rPr lang="en-US" sz="600" err="1"/>
              <a:t>mean±SD</a:t>
            </a:r>
            <a:endParaRPr lang="en-US" sz="60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0C08E24-6036-8F8E-41C0-F98F6130A67B}"/>
              </a:ext>
            </a:extLst>
          </p:cNvPr>
          <p:cNvSpPr/>
          <p:nvPr/>
        </p:nvSpPr>
        <p:spPr>
          <a:xfrm>
            <a:off x="4890806" y="3235870"/>
            <a:ext cx="3918232" cy="686230"/>
          </a:xfrm>
          <a:prstGeom prst="roundRect">
            <a:avLst>
              <a:gd name="adj" fmla="val 4641"/>
            </a:avLst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r>
              <a:rPr lang="en-US" sz="800"/>
              <a:t>At the end of 12 weeks, PPC group experienced significantly (P&lt;0.05) higher serum HO-1 and SOD levels and lower oxidative stress response.</a:t>
            </a:r>
            <a:endParaRPr lang="en-GB" sz="80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8CCA46D-C84F-7799-A5B9-6908B3F4F79E}"/>
              </a:ext>
            </a:extLst>
          </p:cNvPr>
          <p:cNvGrpSpPr/>
          <p:nvPr/>
        </p:nvGrpSpPr>
        <p:grpSpPr>
          <a:xfrm>
            <a:off x="331621" y="1209982"/>
            <a:ext cx="210900" cy="209449"/>
            <a:chOff x="331621" y="1343332"/>
            <a:chExt cx="210900" cy="209449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F7EE21DC-F1A5-1AA0-56C6-C57E449BA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7667" y="1366588"/>
              <a:ext cx="138807" cy="138807"/>
            </a:xfrm>
            <a:prstGeom prst="rect">
              <a:avLst/>
            </a:prstGeom>
          </p:spPr>
        </p:pic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3CE4AD6-0B85-22CF-1C2F-836C3D0C9A9D}"/>
                </a:ext>
              </a:extLst>
            </p:cNvPr>
            <p:cNvSpPr/>
            <p:nvPr/>
          </p:nvSpPr>
          <p:spPr>
            <a:xfrm>
              <a:off x="331621" y="1343332"/>
              <a:ext cx="210900" cy="209449"/>
            </a:xfrm>
            <a:custGeom>
              <a:avLst/>
              <a:gdLst>
                <a:gd name="connsiteX0" fmla="*/ 209965 w 411418"/>
                <a:gd name="connsiteY0" fmla="*/ 408581 h 408586"/>
                <a:gd name="connsiteX1" fmla="*/ 0 w 411418"/>
                <a:gd name="connsiteY1" fmla="*/ 204290 h 408586"/>
                <a:gd name="connsiteX2" fmla="*/ 201453 w 411418"/>
                <a:gd name="connsiteY2" fmla="*/ 0 h 408586"/>
                <a:gd name="connsiteX3" fmla="*/ 411418 w 411418"/>
                <a:gd name="connsiteY3" fmla="*/ 204290 h 408586"/>
                <a:gd name="connsiteX4" fmla="*/ 355490 w 411418"/>
                <a:gd name="connsiteY4" fmla="*/ 353365 h 408586"/>
                <a:gd name="connsiteX5" fmla="*/ 209965 w 411418"/>
                <a:gd name="connsiteY5" fmla="*/ 408586 h 408586"/>
                <a:gd name="connsiteX6" fmla="*/ 201453 w 411418"/>
                <a:gd name="connsiteY6" fmla="*/ 11498 h 408586"/>
                <a:gd name="connsiteX7" fmla="*/ 62995 w 411418"/>
                <a:gd name="connsiteY7" fmla="*/ 62283 h 408586"/>
                <a:gd name="connsiteX8" fmla="*/ 11498 w 411418"/>
                <a:gd name="connsiteY8" fmla="*/ 204290 h 408586"/>
                <a:gd name="connsiteX9" fmla="*/ 64016 w 411418"/>
                <a:gd name="connsiteY9" fmla="*/ 345189 h 408586"/>
                <a:gd name="connsiteX10" fmla="*/ 209960 w 411418"/>
                <a:gd name="connsiteY10" fmla="*/ 397083 h 408586"/>
                <a:gd name="connsiteX11" fmla="*/ 399915 w 411418"/>
                <a:gd name="connsiteY11" fmla="*/ 204290 h 408586"/>
                <a:gd name="connsiteX12" fmla="*/ 346375 w 411418"/>
                <a:gd name="connsiteY12" fmla="*/ 62371 h 408586"/>
                <a:gd name="connsiteX13" fmla="*/ 201453 w 411418"/>
                <a:gd name="connsiteY13" fmla="*/ 11498 h 40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1418" h="408586">
                  <a:moveTo>
                    <a:pt x="209965" y="408581"/>
                  </a:moveTo>
                  <a:cubicBezTo>
                    <a:pt x="80451" y="408581"/>
                    <a:pt x="0" y="330301"/>
                    <a:pt x="0" y="204290"/>
                  </a:cubicBezTo>
                  <a:cubicBezTo>
                    <a:pt x="0" y="78280"/>
                    <a:pt x="77191" y="0"/>
                    <a:pt x="201453" y="0"/>
                  </a:cubicBezTo>
                  <a:cubicBezTo>
                    <a:pt x="325715" y="0"/>
                    <a:pt x="411418" y="78280"/>
                    <a:pt x="411418" y="204290"/>
                  </a:cubicBezTo>
                  <a:cubicBezTo>
                    <a:pt x="411418" y="265227"/>
                    <a:pt x="392079" y="316776"/>
                    <a:pt x="355490" y="353365"/>
                  </a:cubicBezTo>
                  <a:cubicBezTo>
                    <a:pt x="318901" y="389954"/>
                    <a:pt x="269045" y="408586"/>
                    <a:pt x="209965" y="408586"/>
                  </a:cubicBezTo>
                  <a:close/>
                  <a:moveTo>
                    <a:pt x="201453" y="11498"/>
                  </a:moveTo>
                  <a:cubicBezTo>
                    <a:pt x="144096" y="11498"/>
                    <a:pt x="96221" y="29058"/>
                    <a:pt x="62995" y="62283"/>
                  </a:cubicBezTo>
                  <a:cubicBezTo>
                    <a:pt x="29769" y="95509"/>
                    <a:pt x="11498" y="145082"/>
                    <a:pt x="11498" y="204290"/>
                  </a:cubicBezTo>
                  <a:cubicBezTo>
                    <a:pt x="11498" y="263499"/>
                    <a:pt x="29661" y="311525"/>
                    <a:pt x="64016" y="345189"/>
                  </a:cubicBezTo>
                  <a:cubicBezTo>
                    <a:pt x="98666" y="379136"/>
                    <a:pt x="149131" y="397083"/>
                    <a:pt x="209960" y="397083"/>
                  </a:cubicBezTo>
                  <a:cubicBezTo>
                    <a:pt x="325354" y="397083"/>
                    <a:pt x="399915" y="321408"/>
                    <a:pt x="399915" y="204290"/>
                  </a:cubicBezTo>
                  <a:cubicBezTo>
                    <a:pt x="399915" y="145071"/>
                    <a:pt x="381401" y="95994"/>
                    <a:pt x="346375" y="62371"/>
                  </a:cubicBezTo>
                  <a:cubicBezTo>
                    <a:pt x="311710" y="29094"/>
                    <a:pt x="261596" y="11498"/>
                    <a:pt x="201453" y="11498"/>
                  </a:cubicBezTo>
                  <a:close/>
                </a:path>
              </a:pathLst>
            </a:custGeom>
            <a:solidFill>
              <a:srgbClr val="7A00E6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pic>
        <p:nvPicPr>
          <p:cNvPr id="6" name="Graphic 5" descr="Group of people outline">
            <a:extLst>
              <a:ext uri="{FF2B5EF4-FFF2-40B4-BE49-F238E27FC236}">
                <a16:creationId xmlns:a16="http://schemas.microsoft.com/office/drawing/2014/main" id="{52F498D0-5533-3E04-1723-5803C39774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1954" y="1521900"/>
            <a:ext cx="396000" cy="340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18E7C1-CE94-F9B4-4536-F06D4748FDB2}"/>
              </a:ext>
            </a:extLst>
          </p:cNvPr>
          <p:cNvSpPr txBox="1"/>
          <p:nvPr/>
        </p:nvSpPr>
        <p:spPr>
          <a:xfrm>
            <a:off x="1073610" y="1584561"/>
            <a:ext cx="14137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>
                <a:latin typeface="+mj-lt"/>
              </a:rPr>
              <a:t>N=78</a:t>
            </a:r>
          </a:p>
        </p:txBody>
      </p:sp>
      <p:pic>
        <p:nvPicPr>
          <p:cNvPr id="14" name="Graphic 13" descr="Daily calendar outline">
            <a:extLst>
              <a:ext uri="{FF2B5EF4-FFF2-40B4-BE49-F238E27FC236}">
                <a16:creationId xmlns:a16="http://schemas.microsoft.com/office/drawing/2014/main" id="{A95D6F14-CED8-5602-9CA7-4B15E8DEA5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46330" y="1512283"/>
            <a:ext cx="375164" cy="36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A2E6E4-EFC3-D293-09F4-16031A2B5FA7}"/>
              </a:ext>
            </a:extLst>
          </p:cNvPr>
          <p:cNvSpPr txBox="1"/>
          <p:nvPr/>
        </p:nvSpPr>
        <p:spPr>
          <a:xfrm>
            <a:off x="991281" y="2034871"/>
            <a:ext cx="3342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800" dirty="0">
                <a:latin typeface="+mj-lt"/>
              </a:rPr>
              <a:t>Diammonium glycyrrhizinate vs. PPC orally for 12 weeks</a:t>
            </a:r>
          </a:p>
        </p:txBody>
      </p:sp>
      <p:pic>
        <p:nvPicPr>
          <p:cNvPr id="13" name="Graphic 12" descr="Medicine outline">
            <a:extLst>
              <a:ext uri="{FF2B5EF4-FFF2-40B4-BE49-F238E27FC236}">
                <a16:creationId xmlns:a16="http://schemas.microsoft.com/office/drawing/2014/main" id="{33FE8282-FC7C-4654-5E1B-999C4602A6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7486" y="1956361"/>
            <a:ext cx="396000" cy="372464"/>
          </a:xfrm>
          <a:prstGeom prst="rect">
            <a:avLst/>
          </a:prstGeom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28C0B6FB-046E-F226-4955-3AF0B7905A6F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IN" dirty="0"/>
              <a:t>Efficacy of PPC </a:t>
            </a:r>
            <a:r>
              <a:rPr lang="en-US" dirty="0"/>
              <a:t>in Anti-tuberculosis Agents-induced </a:t>
            </a:r>
            <a:br>
              <a:rPr lang="en-US" dirty="0"/>
            </a:br>
            <a:r>
              <a:rPr lang="en-US" dirty="0"/>
              <a:t>Liver Injury</a:t>
            </a:r>
            <a:r>
              <a:rPr lang="en-US" baseline="30000" dirty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0901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255347" cy="410459"/>
          </a:xfrm>
        </p:spPr>
        <p:txBody>
          <a:bodyPr/>
          <a:lstStyle/>
          <a:p>
            <a:pPr algn="l"/>
            <a:r>
              <a:rPr lang="en-US" sz="600" dirty="0"/>
              <a:t>1) Wu M, et al. Chin J Clin Oncol 1998;25:663‒665.</a:t>
            </a:r>
            <a:endParaRPr lang="de-DE" sz="600" dirty="0"/>
          </a:p>
          <a:p>
            <a:pPr algn="l"/>
            <a:r>
              <a:rPr lang="en-GB" sz="600" dirty="0">
                <a:cs typeface="Arial" panose="020B0604020202020204" pitchFamily="34" charset="0"/>
              </a:rPr>
              <a:t>ALT, alanine transaminase; DILI, drug-induced liver injury; </a:t>
            </a: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PPC, p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olyenyl phosphatidylcholine;</a:t>
            </a:r>
            <a:r>
              <a:rPr lang="en-GB" sz="600" dirty="0">
                <a:cs typeface="Arial" panose="020B0604020202020204" pitchFamily="34" charset="0"/>
              </a:rPr>
              <a:t> t.i.d., three times a day; WHO, World Health Organization.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A3A9BFB-FE9B-4499-3BF2-86284FB10AC5}"/>
              </a:ext>
            </a:extLst>
          </p:cNvPr>
          <p:cNvSpPr/>
          <p:nvPr/>
        </p:nvSpPr>
        <p:spPr>
          <a:xfrm>
            <a:off x="330200" y="1497487"/>
            <a:ext cx="1413786" cy="640080"/>
          </a:xfrm>
          <a:prstGeom prst="roundRect">
            <a:avLst>
              <a:gd name="adj" fmla="val 5942"/>
            </a:avLst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Graphic 11" descr="Group of people outline">
            <a:extLst>
              <a:ext uri="{FF2B5EF4-FFF2-40B4-BE49-F238E27FC236}">
                <a16:creationId xmlns:a16="http://schemas.microsoft.com/office/drawing/2014/main" id="{AF3E7501-59BD-F796-D2D4-9CCE15C8B8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7546" y="1612686"/>
            <a:ext cx="396000" cy="3407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D56C3D4-D78A-C106-2EB1-414529FB7726}"/>
              </a:ext>
            </a:extLst>
          </p:cNvPr>
          <p:cNvSpPr txBox="1"/>
          <p:nvPr/>
        </p:nvSpPr>
        <p:spPr>
          <a:xfrm>
            <a:off x="1003546" y="1653104"/>
            <a:ext cx="577604" cy="215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>
                <a:latin typeface="+mj-lt"/>
              </a:rPr>
              <a:t>N=150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B8F8603-FF8E-3002-729F-0B0DB97A1C57}"/>
              </a:ext>
            </a:extLst>
          </p:cNvPr>
          <p:cNvSpPr/>
          <p:nvPr/>
        </p:nvSpPr>
        <p:spPr>
          <a:xfrm>
            <a:off x="1931464" y="1505080"/>
            <a:ext cx="6877574" cy="640080"/>
          </a:xfrm>
          <a:prstGeom prst="roundRect">
            <a:avLst>
              <a:gd name="adj" fmla="val 5942"/>
            </a:avLst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82880" rtlCol="0" anchor="ctr"/>
          <a:lstStyle/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800" i="0" dirty="0">
                <a:latin typeface="+mj-lt"/>
              </a:rPr>
              <a:t>         Patients with solid malignant tumours received chemotherapeutic agents for 3 weeks in combination with: </a:t>
            </a:r>
          </a:p>
          <a:p>
            <a:pPr marL="736650" lvl="1" indent="-171450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800" i="0" dirty="0">
                <a:latin typeface="+mj-lt"/>
              </a:rPr>
              <a:t>Chemotherapy alone (n=55) (chemotherapy 231 episodes) </a:t>
            </a:r>
          </a:p>
          <a:p>
            <a:pPr marL="736650" lvl="1" indent="-171450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800" i="0" dirty="0">
                <a:latin typeface="+mj-lt"/>
              </a:rPr>
              <a:t>PPC, 600 mg, </a:t>
            </a:r>
            <a:r>
              <a:rPr lang="en-IN" sz="800" i="0" dirty="0" err="1">
                <a:latin typeface="+mj-lt"/>
              </a:rPr>
              <a:t>t.i.d</a:t>
            </a:r>
            <a:r>
              <a:rPr lang="en-IN" sz="800" i="0" dirty="0">
                <a:latin typeface="+mj-lt"/>
              </a:rPr>
              <a:t> + chemotherapy (n=70) (chemotherapy 202 episodes) </a:t>
            </a:r>
          </a:p>
        </p:txBody>
      </p:sp>
      <p:pic>
        <p:nvPicPr>
          <p:cNvPr id="20" name="Graphic 19" descr="Medicine outline">
            <a:extLst>
              <a:ext uri="{FF2B5EF4-FFF2-40B4-BE49-F238E27FC236}">
                <a16:creationId xmlns:a16="http://schemas.microsoft.com/office/drawing/2014/main" id="{28E2FECC-7542-9CA9-61B5-6266317C48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21332" y="1625637"/>
            <a:ext cx="435600" cy="409710"/>
          </a:xfrm>
          <a:prstGeom prst="rect">
            <a:avLst/>
          </a:prstGeom>
        </p:spPr>
      </p:pic>
      <p:sp>
        <p:nvSpPr>
          <p:cNvPr id="21" name="Subtitle 1">
            <a:extLst>
              <a:ext uri="{FF2B5EF4-FFF2-40B4-BE49-F238E27FC236}">
                <a16:creationId xmlns:a16="http://schemas.microsoft.com/office/drawing/2014/main" id="{7E6F184C-5452-FFBA-9F50-556E051E1ABD}"/>
              </a:ext>
            </a:extLst>
          </p:cNvPr>
          <p:cNvSpPr txBox="1">
            <a:spLocks/>
          </p:cNvSpPr>
          <p:nvPr/>
        </p:nvSpPr>
        <p:spPr>
          <a:xfrm>
            <a:off x="4496134" y="2258335"/>
            <a:ext cx="4122085" cy="386904"/>
          </a:xfrm>
          <a:prstGeom prst="roundRect">
            <a:avLst/>
          </a:prstGeom>
          <a:noFill/>
        </p:spPr>
        <p:txBody>
          <a:bodyPr vert="horz" wrap="square" lIns="0" tIns="36000" rIns="36000" bIns="36000" rtlCol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900" b="1" dirty="0">
                <a:solidFill>
                  <a:schemeClr val="accent2"/>
                </a:solidFill>
                <a:latin typeface="Georgia" panose="02040502050405020303" pitchFamily="18" charset="0"/>
                <a:cs typeface="+mn-cs"/>
              </a:rPr>
              <a:t>Percentage of patients with an increase in Grade 3/4 liver function (WHO) impairment during chemotherapy in combination with PPC</a:t>
            </a:r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996C2884-F537-2207-9B98-E4FE794611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3294854"/>
              </p:ext>
            </p:extLst>
          </p:nvPr>
        </p:nvGraphicFramePr>
        <p:xfrm>
          <a:off x="592990" y="2602860"/>
          <a:ext cx="3193537" cy="1669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B476B1B3-73B0-F685-C520-3EC61DCDA342}"/>
              </a:ext>
            </a:extLst>
          </p:cNvPr>
          <p:cNvSpPr txBox="1"/>
          <p:nvPr/>
        </p:nvSpPr>
        <p:spPr>
          <a:xfrm>
            <a:off x="184912" y="2267121"/>
            <a:ext cx="3825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900" b="1" i="1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Percentage of patients with an increase in serum ALT activities during chemotherapy in combination with PPC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9644BBA7-D929-1999-971E-9577360ACB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1023461"/>
              </p:ext>
            </p:extLst>
          </p:nvPr>
        </p:nvGraphicFramePr>
        <p:xfrm>
          <a:off x="4625341" y="2602860"/>
          <a:ext cx="3710885" cy="1669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D4CECB1-D5E9-0F13-E095-7041E036A355}"/>
              </a:ext>
            </a:extLst>
          </p:cNvPr>
          <p:cNvSpPr txBox="1"/>
          <p:nvPr/>
        </p:nvSpPr>
        <p:spPr>
          <a:xfrm>
            <a:off x="330200" y="4350538"/>
            <a:ext cx="8379460" cy="123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IN" sz="800" i="0" dirty="0">
                <a:latin typeface="+mj-lt"/>
              </a:rPr>
              <a:t>Lower incidence of liver dysfunction with PPC after chemotherapy (16.8% vs 44.2%, p&lt;0.0001) and lower hepatoxicity grade (2.5% vs 13.9%, p&lt;0.0001)</a:t>
            </a:r>
            <a:endParaRPr lang="en-US" sz="8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73B8E06-0BF1-DFC9-B21C-FC62DE5F93D1}"/>
              </a:ext>
            </a:extLst>
          </p:cNvPr>
          <p:cNvGrpSpPr/>
          <p:nvPr/>
        </p:nvGrpSpPr>
        <p:grpSpPr>
          <a:xfrm>
            <a:off x="331621" y="1209675"/>
            <a:ext cx="210900" cy="209449"/>
            <a:chOff x="331621" y="1343332"/>
            <a:chExt cx="210900" cy="209449"/>
          </a:xfrm>
        </p:grpSpPr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DAF77A69-DFB0-B1D6-DF72-9906C5582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67667" y="1366588"/>
              <a:ext cx="138807" cy="138807"/>
            </a:xfrm>
            <a:prstGeom prst="rect">
              <a:avLst/>
            </a:prstGeom>
          </p:spPr>
        </p:pic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2536A07-0C51-58A9-1693-6D09F99315C1}"/>
                </a:ext>
              </a:extLst>
            </p:cNvPr>
            <p:cNvSpPr/>
            <p:nvPr/>
          </p:nvSpPr>
          <p:spPr>
            <a:xfrm>
              <a:off x="331621" y="1343332"/>
              <a:ext cx="210900" cy="209449"/>
            </a:xfrm>
            <a:custGeom>
              <a:avLst/>
              <a:gdLst>
                <a:gd name="connsiteX0" fmla="*/ 209965 w 411418"/>
                <a:gd name="connsiteY0" fmla="*/ 408581 h 408586"/>
                <a:gd name="connsiteX1" fmla="*/ 0 w 411418"/>
                <a:gd name="connsiteY1" fmla="*/ 204290 h 408586"/>
                <a:gd name="connsiteX2" fmla="*/ 201453 w 411418"/>
                <a:gd name="connsiteY2" fmla="*/ 0 h 408586"/>
                <a:gd name="connsiteX3" fmla="*/ 411418 w 411418"/>
                <a:gd name="connsiteY3" fmla="*/ 204290 h 408586"/>
                <a:gd name="connsiteX4" fmla="*/ 355490 w 411418"/>
                <a:gd name="connsiteY4" fmla="*/ 353365 h 408586"/>
                <a:gd name="connsiteX5" fmla="*/ 209965 w 411418"/>
                <a:gd name="connsiteY5" fmla="*/ 408586 h 408586"/>
                <a:gd name="connsiteX6" fmla="*/ 201453 w 411418"/>
                <a:gd name="connsiteY6" fmla="*/ 11498 h 408586"/>
                <a:gd name="connsiteX7" fmla="*/ 62995 w 411418"/>
                <a:gd name="connsiteY7" fmla="*/ 62283 h 408586"/>
                <a:gd name="connsiteX8" fmla="*/ 11498 w 411418"/>
                <a:gd name="connsiteY8" fmla="*/ 204290 h 408586"/>
                <a:gd name="connsiteX9" fmla="*/ 64016 w 411418"/>
                <a:gd name="connsiteY9" fmla="*/ 345189 h 408586"/>
                <a:gd name="connsiteX10" fmla="*/ 209960 w 411418"/>
                <a:gd name="connsiteY10" fmla="*/ 397083 h 408586"/>
                <a:gd name="connsiteX11" fmla="*/ 399915 w 411418"/>
                <a:gd name="connsiteY11" fmla="*/ 204290 h 408586"/>
                <a:gd name="connsiteX12" fmla="*/ 346375 w 411418"/>
                <a:gd name="connsiteY12" fmla="*/ 62371 h 408586"/>
                <a:gd name="connsiteX13" fmla="*/ 201453 w 411418"/>
                <a:gd name="connsiteY13" fmla="*/ 11498 h 40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1418" h="408586">
                  <a:moveTo>
                    <a:pt x="209965" y="408581"/>
                  </a:moveTo>
                  <a:cubicBezTo>
                    <a:pt x="80451" y="408581"/>
                    <a:pt x="0" y="330301"/>
                    <a:pt x="0" y="204290"/>
                  </a:cubicBezTo>
                  <a:cubicBezTo>
                    <a:pt x="0" y="78280"/>
                    <a:pt x="77191" y="0"/>
                    <a:pt x="201453" y="0"/>
                  </a:cubicBezTo>
                  <a:cubicBezTo>
                    <a:pt x="325715" y="0"/>
                    <a:pt x="411418" y="78280"/>
                    <a:pt x="411418" y="204290"/>
                  </a:cubicBezTo>
                  <a:cubicBezTo>
                    <a:pt x="411418" y="265227"/>
                    <a:pt x="392079" y="316776"/>
                    <a:pt x="355490" y="353365"/>
                  </a:cubicBezTo>
                  <a:cubicBezTo>
                    <a:pt x="318901" y="389954"/>
                    <a:pt x="269045" y="408586"/>
                    <a:pt x="209965" y="408586"/>
                  </a:cubicBezTo>
                  <a:close/>
                  <a:moveTo>
                    <a:pt x="201453" y="11498"/>
                  </a:moveTo>
                  <a:cubicBezTo>
                    <a:pt x="144096" y="11498"/>
                    <a:pt x="96221" y="29058"/>
                    <a:pt x="62995" y="62283"/>
                  </a:cubicBezTo>
                  <a:cubicBezTo>
                    <a:pt x="29769" y="95509"/>
                    <a:pt x="11498" y="145082"/>
                    <a:pt x="11498" y="204290"/>
                  </a:cubicBezTo>
                  <a:cubicBezTo>
                    <a:pt x="11498" y="263499"/>
                    <a:pt x="29661" y="311525"/>
                    <a:pt x="64016" y="345189"/>
                  </a:cubicBezTo>
                  <a:cubicBezTo>
                    <a:pt x="98666" y="379136"/>
                    <a:pt x="149131" y="397083"/>
                    <a:pt x="209960" y="397083"/>
                  </a:cubicBezTo>
                  <a:cubicBezTo>
                    <a:pt x="325354" y="397083"/>
                    <a:pt x="399915" y="321408"/>
                    <a:pt x="399915" y="204290"/>
                  </a:cubicBezTo>
                  <a:cubicBezTo>
                    <a:pt x="399915" y="145071"/>
                    <a:pt x="381401" y="95994"/>
                    <a:pt x="346375" y="62371"/>
                  </a:cubicBezTo>
                  <a:cubicBezTo>
                    <a:pt x="311710" y="29094"/>
                    <a:pt x="261596" y="11498"/>
                    <a:pt x="201453" y="11498"/>
                  </a:cubicBezTo>
                  <a:close/>
                </a:path>
              </a:pathLst>
            </a:custGeom>
            <a:solidFill>
              <a:srgbClr val="7A00E6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6" name="Subtitle 1">
            <a:extLst>
              <a:ext uri="{FF2B5EF4-FFF2-40B4-BE49-F238E27FC236}">
                <a16:creationId xmlns:a16="http://schemas.microsoft.com/office/drawing/2014/main" id="{50B49B50-0323-2508-1E72-09111E367E70}"/>
              </a:ext>
            </a:extLst>
          </p:cNvPr>
          <p:cNvSpPr txBox="1">
            <a:spLocks/>
          </p:cNvSpPr>
          <p:nvPr/>
        </p:nvSpPr>
        <p:spPr>
          <a:xfrm>
            <a:off x="592990" y="1227474"/>
            <a:ext cx="5096399" cy="153233"/>
          </a:xfrm>
          <a:prstGeom prst="round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b="1" i="0" dirty="0">
                <a:solidFill>
                  <a:schemeClr val="accent1"/>
                </a:solidFill>
                <a:latin typeface="+mj-lt"/>
              </a:rPr>
              <a:t>Study design: </a:t>
            </a:r>
            <a:r>
              <a:rPr lang="en-IN" sz="900" i="0" dirty="0">
                <a:solidFill>
                  <a:schemeClr val="accent1"/>
                </a:solidFill>
                <a:latin typeface="+mj-lt"/>
              </a:rPr>
              <a:t>Open-label, controlled study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8FA1E278-6F95-F995-6078-AE1FCED25F12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IN" dirty="0"/>
              <a:t>Efficacy of PPC </a:t>
            </a:r>
            <a:r>
              <a:rPr lang="en-US" dirty="0"/>
              <a:t>in </a:t>
            </a:r>
            <a:r>
              <a:rPr lang="en-US" altLang="zh-CN" dirty="0"/>
              <a:t>Chemotherapeutic Agents-induced </a:t>
            </a:r>
            <a:br>
              <a:rPr lang="en-US" altLang="zh-CN" dirty="0"/>
            </a:br>
            <a:r>
              <a:rPr lang="en-US" altLang="zh-CN" dirty="0"/>
              <a:t>Liver Injury</a:t>
            </a:r>
            <a:r>
              <a:rPr lang="en-US" altLang="zh-CN" baseline="30000" dirty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0931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Top Corners Rounded 31">
            <a:extLst>
              <a:ext uri="{FF2B5EF4-FFF2-40B4-BE49-F238E27FC236}">
                <a16:creationId xmlns:a16="http://schemas.microsoft.com/office/drawing/2014/main" id="{B9765F7A-E1D7-5A8B-F09F-48A3DC0D83FE}"/>
              </a:ext>
            </a:extLst>
          </p:cNvPr>
          <p:cNvSpPr/>
          <p:nvPr/>
        </p:nvSpPr>
        <p:spPr>
          <a:xfrm rot="16200000">
            <a:off x="4400907" y="-2793943"/>
            <a:ext cx="401092" cy="8396064"/>
          </a:xfrm>
          <a:prstGeom prst="round2SameRect">
            <a:avLst>
              <a:gd name="adj1" fmla="val 0"/>
              <a:gd name="adj2" fmla="val 33377"/>
            </a:avLst>
          </a:pr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255347" cy="410459"/>
          </a:xfrm>
        </p:spPr>
        <p:txBody>
          <a:bodyPr/>
          <a:lstStyle/>
          <a:p>
            <a:pPr marL="0" indent="0" algn="l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600" dirty="0">
                <a:solidFill>
                  <a:schemeClr val="tx1"/>
                </a:solidFill>
                <a:latin typeface="+mn-lt"/>
              </a:rPr>
              <a:t>EPL, essential phospholipid; MAFLD, metabolic dysfunction-associated fatty liver disease; </a:t>
            </a:r>
            <a:r>
              <a:rPr lang="en-US" sz="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PPC, p</a:t>
            </a:r>
            <a:r>
              <a:rPr lang="en-US" sz="600" dirty="0">
                <a:solidFill>
                  <a:schemeClr val="tx1"/>
                </a:solidFill>
                <a:latin typeface="+mn-lt"/>
              </a:rPr>
              <a:t>olyenyl phosphatidylcholine.</a:t>
            </a:r>
            <a:endParaRPr lang="en-IN" sz="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A9913FC2-3B9D-EE10-7B1D-37E04583C80D}"/>
              </a:ext>
            </a:extLst>
          </p:cNvPr>
          <p:cNvSpPr txBox="1">
            <a:spLocks/>
          </p:cNvSpPr>
          <p:nvPr/>
        </p:nvSpPr>
        <p:spPr>
          <a:xfrm>
            <a:off x="725294" y="1334840"/>
            <a:ext cx="8074191" cy="138499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i="0">
                <a:latin typeface="+mj-lt"/>
              </a:rPr>
              <a:t>PPC </a:t>
            </a:r>
            <a:r>
              <a:rPr lang="en-IN" sz="900" i="0" dirty="0">
                <a:latin typeface="+mj-lt"/>
              </a:rPr>
              <a:t>has a promising role in the management of patients with MAFLD and its extrahepatic manifestations.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5DE403B-BAAF-68C1-63AD-CDCB247F7C35}"/>
              </a:ext>
            </a:extLst>
          </p:cNvPr>
          <p:cNvSpPr/>
          <p:nvPr/>
        </p:nvSpPr>
        <p:spPr>
          <a:xfrm>
            <a:off x="344515" y="1264873"/>
            <a:ext cx="282137" cy="278553"/>
          </a:xfrm>
          <a:custGeom>
            <a:avLst/>
            <a:gdLst>
              <a:gd name="connsiteX0" fmla="*/ 0 w 588225"/>
              <a:gd name="connsiteY0" fmla="*/ 29077 h 278553"/>
              <a:gd name="connsiteX1" fmla="*/ 0 w 588225"/>
              <a:gd name="connsiteY1" fmla="*/ 243978 h 278553"/>
              <a:gd name="connsiteX2" fmla="*/ 58903 w 588225"/>
              <a:gd name="connsiteY2" fmla="*/ 278553 h 278553"/>
              <a:gd name="connsiteX3" fmla="*/ 514193 w 588225"/>
              <a:gd name="connsiteY3" fmla="*/ 278553 h 278553"/>
              <a:gd name="connsiteX4" fmla="*/ 588225 w 588225"/>
              <a:gd name="connsiteY4" fmla="*/ 233227 h 278553"/>
              <a:gd name="connsiteX5" fmla="*/ 588225 w 588225"/>
              <a:gd name="connsiteY5" fmla="*/ 44715 h 278553"/>
              <a:gd name="connsiteX6" fmla="*/ 514193 w 588225"/>
              <a:gd name="connsiteY6" fmla="*/ 0 h 278553"/>
              <a:gd name="connsiteX7" fmla="*/ 58903 w 588225"/>
              <a:gd name="connsiteY7" fmla="*/ 0 h 278553"/>
              <a:gd name="connsiteX8" fmla="*/ 0 w 588225"/>
              <a:gd name="connsiteY8" fmla="*/ 29077 h 278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8225" h="278553">
                <a:moveTo>
                  <a:pt x="0" y="29077"/>
                </a:moveTo>
                <a:lnTo>
                  <a:pt x="0" y="243978"/>
                </a:lnTo>
                <a:lnTo>
                  <a:pt x="58903" y="278553"/>
                </a:lnTo>
                <a:lnTo>
                  <a:pt x="514193" y="278553"/>
                </a:lnTo>
                <a:cubicBezTo>
                  <a:pt x="555143" y="278553"/>
                  <a:pt x="588225" y="257906"/>
                  <a:pt x="588225" y="233227"/>
                </a:cubicBezTo>
                <a:lnTo>
                  <a:pt x="588225" y="44715"/>
                </a:lnTo>
                <a:cubicBezTo>
                  <a:pt x="588225" y="19914"/>
                  <a:pt x="554941" y="0"/>
                  <a:pt x="514193" y="0"/>
                </a:cubicBezTo>
                <a:lnTo>
                  <a:pt x="58903" y="0"/>
                </a:lnTo>
                <a:lnTo>
                  <a:pt x="0" y="29077"/>
                </a:ln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26" name="Graphic 10">
            <a:extLst>
              <a:ext uri="{FF2B5EF4-FFF2-40B4-BE49-F238E27FC236}">
                <a16:creationId xmlns:a16="http://schemas.microsoft.com/office/drawing/2014/main" id="{1A034A65-C7AE-632F-3B25-21DB6FE37338}"/>
              </a:ext>
            </a:extLst>
          </p:cNvPr>
          <p:cNvGrpSpPr/>
          <p:nvPr/>
        </p:nvGrpSpPr>
        <p:grpSpPr>
          <a:xfrm>
            <a:off x="331201" y="1203543"/>
            <a:ext cx="72216" cy="401214"/>
            <a:chOff x="331201" y="1343025"/>
            <a:chExt cx="72216" cy="401214"/>
          </a:xfrm>
        </p:grpSpPr>
        <p:grpSp>
          <p:nvGrpSpPr>
            <p:cNvPr id="27" name="Graphic 10">
              <a:extLst>
                <a:ext uri="{FF2B5EF4-FFF2-40B4-BE49-F238E27FC236}">
                  <a16:creationId xmlns:a16="http://schemas.microsoft.com/office/drawing/2014/main" id="{C05B8777-911C-CE2E-6908-E41AF9642438}"/>
                </a:ext>
              </a:extLst>
            </p:cNvPr>
            <p:cNvGrpSpPr/>
            <p:nvPr/>
          </p:nvGrpSpPr>
          <p:grpSpPr>
            <a:xfrm>
              <a:off x="331201" y="1373690"/>
              <a:ext cx="72216" cy="370548"/>
              <a:chOff x="331201" y="1373690"/>
              <a:chExt cx="72216" cy="370548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8A5C13D5-6485-159F-5C76-CE22D4FEB4B2}"/>
                  </a:ext>
                </a:extLst>
              </p:cNvPr>
              <p:cNvSpPr/>
              <p:nvPr/>
            </p:nvSpPr>
            <p:spPr>
              <a:xfrm>
                <a:off x="331201" y="1373690"/>
                <a:ext cx="72216" cy="339883"/>
              </a:xfrm>
              <a:custGeom>
                <a:avLst/>
                <a:gdLst>
                  <a:gd name="connsiteX0" fmla="*/ 0 w 72216"/>
                  <a:gd name="connsiteY0" fmla="*/ 0 h 339883"/>
                  <a:gd name="connsiteX1" fmla="*/ 0 w 72216"/>
                  <a:gd name="connsiteY1" fmla="*/ 339884 h 339883"/>
                  <a:gd name="connsiteX2" fmla="*/ 72217 w 72216"/>
                  <a:gd name="connsiteY2" fmla="*/ 309218 h 339883"/>
                  <a:gd name="connsiteX3" fmla="*/ 72217 w 72216"/>
                  <a:gd name="connsiteY3" fmla="*/ 30543 h 339883"/>
                  <a:gd name="connsiteX4" fmla="*/ 0 w 72216"/>
                  <a:gd name="connsiteY4" fmla="*/ 0 h 339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216" h="339883">
                    <a:moveTo>
                      <a:pt x="0" y="0"/>
                    </a:moveTo>
                    <a:lnTo>
                      <a:pt x="0" y="339884"/>
                    </a:lnTo>
                    <a:lnTo>
                      <a:pt x="72217" y="309218"/>
                    </a:lnTo>
                    <a:lnTo>
                      <a:pt x="72217" y="305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5D9FE9C-9266-FB02-01D3-205276252751}"/>
                  </a:ext>
                </a:extLst>
              </p:cNvPr>
              <p:cNvSpPr/>
              <p:nvPr/>
            </p:nvSpPr>
            <p:spPr>
              <a:xfrm>
                <a:off x="331201" y="1682908"/>
                <a:ext cx="72216" cy="61330"/>
              </a:xfrm>
              <a:custGeom>
                <a:avLst/>
                <a:gdLst>
                  <a:gd name="connsiteX0" fmla="*/ 0 w 72216"/>
                  <a:gd name="connsiteY0" fmla="*/ 30665 h 61330"/>
                  <a:gd name="connsiteX1" fmla="*/ 0 w 72216"/>
                  <a:gd name="connsiteY1" fmla="*/ 30665 h 61330"/>
                  <a:gd name="connsiteX2" fmla="*/ 51439 w 72216"/>
                  <a:gd name="connsiteY2" fmla="*/ 61331 h 61330"/>
                  <a:gd name="connsiteX3" fmla="*/ 72217 w 72216"/>
                  <a:gd name="connsiteY3" fmla="*/ 61331 h 61330"/>
                  <a:gd name="connsiteX4" fmla="*/ 72217 w 72216"/>
                  <a:gd name="connsiteY4" fmla="*/ 0 h 61330"/>
                  <a:gd name="connsiteX5" fmla="*/ 51439 w 72216"/>
                  <a:gd name="connsiteY5" fmla="*/ 0 h 61330"/>
                  <a:gd name="connsiteX6" fmla="*/ 0 w 72216"/>
                  <a:gd name="connsiteY6" fmla="*/ 30665 h 6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16" h="61330">
                    <a:moveTo>
                      <a:pt x="0" y="30665"/>
                    </a:moveTo>
                    <a:lnTo>
                      <a:pt x="0" y="30665"/>
                    </a:lnTo>
                    <a:cubicBezTo>
                      <a:pt x="0" y="47892"/>
                      <a:pt x="22996" y="61331"/>
                      <a:pt x="51439" y="61331"/>
                    </a:cubicBezTo>
                    <a:lnTo>
                      <a:pt x="72217" y="61331"/>
                    </a:lnTo>
                    <a:lnTo>
                      <a:pt x="72217" y="0"/>
                    </a:lnTo>
                    <a:lnTo>
                      <a:pt x="51439" y="0"/>
                    </a:lnTo>
                    <a:cubicBezTo>
                      <a:pt x="22996" y="0"/>
                      <a:pt x="0" y="13439"/>
                      <a:pt x="0" y="3066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0F27D1A-9F6D-D1A8-35C6-2DCBFC708C69}"/>
                </a:ext>
              </a:extLst>
            </p:cNvPr>
            <p:cNvSpPr/>
            <p:nvPr/>
          </p:nvSpPr>
          <p:spPr>
            <a:xfrm>
              <a:off x="331201" y="1343025"/>
              <a:ext cx="72216" cy="61208"/>
            </a:xfrm>
            <a:custGeom>
              <a:avLst/>
              <a:gdLst>
                <a:gd name="connsiteX0" fmla="*/ 0 w 72216"/>
                <a:gd name="connsiteY0" fmla="*/ 30665 h 61208"/>
                <a:gd name="connsiteX1" fmla="*/ 0 w 72216"/>
                <a:gd name="connsiteY1" fmla="*/ 30665 h 61208"/>
                <a:gd name="connsiteX2" fmla="*/ 51439 w 72216"/>
                <a:gd name="connsiteY2" fmla="*/ 0 h 61208"/>
                <a:gd name="connsiteX3" fmla="*/ 72217 w 72216"/>
                <a:gd name="connsiteY3" fmla="*/ 0 h 61208"/>
                <a:gd name="connsiteX4" fmla="*/ 72217 w 72216"/>
                <a:gd name="connsiteY4" fmla="*/ 61208 h 61208"/>
                <a:gd name="connsiteX5" fmla="*/ 51439 w 72216"/>
                <a:gd name="connsiteY5" fmla="*/ 61208 h 61208"/>
                <a:gd name="connsiteX6" fmla="*/ 0 w 72216"/>
                <a:gd name="connsiteY6" fmla="*/ 30543 h 61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216" h="61208">
                  <a:moveTo>
                    <a:pt x="0" y="30665"/>
                  </a:moveTo>
                  <a:lnTo>
                    <a:pt x="0" y="30665"/>
                  </a:lnTo>
                  <a:cubicBezTo>
                    <a:pt x="0" y="13439"/>
                    <a:pt x="22996" y="0"/>
                    <a:pt x="51439" y="0"/>
                  </a:cubicBezTo>
                  <a:lnTo>
                    <a:pt x="72217" y="0"/>
                  </a:lnTo>
                  <a:lnTo>
                    <a:pt x="72217" y="61208"/>
                  </a:lnTo>
                  <a:lnTo>
                    <a:pt x="51439" y="61208"/>
                  </a:lnTo>
                  <a:cubicBezTo>
                    <a:pt x="22996" y="61208"/>
                    <a:pt x="0" y="47769"/>
                    <a:pt x="0" y="30543"/>
                  </a:cubicBez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33" name="Rectangle: Top Corners Rounded 32">
            <a:extLst>
              <a:ext uri="{FF2B5EF4-FFF2-40B4-BE49-F238E27FC236}">
                <a16:creationId xmlns:a16="http://schemas.microsoft.com/office/drawing/2014/main" id="{E83B854D-7271-1816-4FB9-734BF2C94941}"/>
              </a:ext>
            </a:extLst>
          </p:cNvPr>
          <p:cNvSpPr/>
          <p:nvPr/>
        </p:nvSpPr>
        <p:spPr>
          <a:xfrm rot="16200000">
            <a:off x="4400907" y="-2324184"/>
            <a:ext cx="401092" cy="8396064"/>
          </a:xfrm>
          <a:prstGeom prst="round2SameRect">
            <a:avLst>
              <a:gd name="adj1" fmla="val 0"/>
              <a:gd name="adj2" fmla="val 33377"/>
            </a:avLst>
          </a:pr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4" name="Subtitle 1">
            <a:extLst>
              <a:ext uri="{FF2B5EF4-FFF2-40B4-BE49-F238E27FC236}">
                <a16:creationId xmlns:a16="http://schemas.microsoft.com/office/drawing/2014/main" id="{2C3E3762-CFB2-8E80-7013-46E5044762E2}"/>
              </a:ext>
            </a:extLst>
          </p:cNvPr>
          <p:cNvSpPr txBox="1">
            <a:spLocks/>
          </p:cNvSpPr>
          <p:nvPr/>
        </p:nvSpPr>
        <p:spPr>
          <a:xfrm>
            <a:off x="725294" y="1803995"/>
            <a:ext cx="8074191" cy="138499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i="0" dirty="0">
                <a:latin typeface="+mj-lt"/>
              </a:rPr>
              <a:t>PPC adjunctive therapy is effective in improving liver function markers of MAFLD in patients with associated metabolic comorbidities.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A546236-3BFA-152E-95B0-1EFFB25C0E05}"/>
              </a:ext>
            </a:extLst>
          </p:cNvPr>
          <p:cNvSpPr/>
          <p:nvPr/>
        </p:nvSpPr>
        <p:spPr>
          <a:xfrm>
            <a:off x="344515" y="1734028"/>
            <a:ext cx="282137" cy="278553"/>
          </a:xfrm>
          <a:custGeom>
            <a:avLst/>
            <a:gdLst>
              <a:gd name="connsiteX0" fmla="*/ 0 w 588225"/>
              <a:gd name="connsiteY0" fmla="*/ 29077 h 278553"/>
              <a:gd name="connsiteX1" fmla="*/ 0 w 588225"/>
              <a:gd name="connsiteY1" fmla="*/ 243978 h 278553"/>
              <a:gd name="connsiteX2" fmla="*/ 58903 w 588225"/>
              <a:gd name="connsiteY2" fmla="*/ 278553 h 278553"/>
              <a:gd name="connsiteX3" fmla="*/ 514193 w 588225"/>
              <a:gd name="connsiteY3" fmla="*/ 278553 h 278553"/>
              <a:gd name="connsiteX4" fmla="*/ 588225 w 588225"/>
              <a:gd name="connsiteY4" fmla="*/ 233227 h 278553"/>
              <a:gd name="connsiteX5" fmla="*/ 588225 w 588225"/>
              <a:gd name="connsiteY5" fmla="*/ 44715 h 278553"/>
              <a:gd name="connsiteX6" fmla="*/ 514193 w 588225"/>
              <a:gd name="connsiteY6" fmla="*/ 0 h 278553"/>
              <a:gd name="connsiteX7" fmla="*/ 58903 w 588225"/>
              <a:gd name="connsiteY7" fmla="*/ 0 h 278553"/>
              <a:gd name="connsiteX8" fmla="*/ 0 w 588225"/>
              <a:gd name="connsiteY8" fmla="*/ 29077 h 278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8225" h="278553">
                <a:moveTo>
                  <a:pt x="0" y="29077"/>
                </a:moveTo>
                <a:lnTo>
                  <a:pt x="0" y="243978"/>
                </a:lnTo>
                <a:lnTo>
                  <a:pt x="58903" y="278553"/>
                </a:lnTo>
                <a:lnTo>
                  <a:pt x="514193" y="278553"/>
                </a:lnTo>
                <a:cubicBezTo>
                  <a:pt x="555143" y="278553"/>
                  <a:pt x="588225" y="257906"/>
                  <a:pt x="588225" y="233227"/>
                </a:cubicBezTo>
                <a:lnTo>
                  <a:pt x="588225" y="44715"/>
                </a:lnTo>
                <a:cubicBezTo>
                  <a:pt x="588225" y="19914"/>
                  <a:pt x="554941" y="0"/>
                  <a:pt x="514193" y="0"/>
                </a:cubicBezTo>
                <a:lnTo>
                  <a:pt x="58903" y="0"/>
                </a:lnTo>
                <a:lnTo>
                  <a:pt x="0" y="29077"/>
                </a:ln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36" name="Graphic 10">
            <a:extLst>
              <a:ext uri="{FF2B5EF4-FFF2-40B4-BE49-F238E27FC236}">
                <a16:creationId xmlns:a16="http://schemas.microsoft.com/office/drawing/2014/main" id="{4BB463FE-137F-70CD-B693-F9EBC3609974}"/>
              </a:ext>
            </a:extLst>
          </p:cNvPr>
          <p:cNvGrpSpPr/>
          <p:nvPr/>
        </p:nvGrpSpPr>
        <p:grpSpPr>
          <a:xfrm>
            <a:off x="331201" y="1672698"/>
            <a:ext cx="72216" cy="401214"/>
            <a:chOff x="331201" y="1343025"/>
            <a:chExt cx="72216" cy="401214"/>
          </a:xfrm>
        </p:grpSpPr>
        <p:grpSp>
          <p:nvGrpSpPr>
            <p:cNvPr id="37" name="Graphic 10">
              <a:extLst>
                <a:ext uri="{FF2B5EF4-FFF2-40B4-BE49-F238E27FC236}">
                  <a16:creationId xmlns:a16="http://schemas.microsoft.com/office/drawing/2014/main" id="{AEFA471A-705F-30D5-E1D6-B190392E8D08}"/>
                </a:ext>
              </a:extLst>
            </p:cNvPr>
            <p:cNvGrpSpPr/>
            <p:nvPr/>
          </p:nvGrpSpPr>
          <p:grpSpPr>
            <a:xfrm>
              <a:off x="331201" y="1373690"/>
              <a:ext cx="72216" cy="370548"/>
              <a:chOff x="331201" y="1373690"/>
              <a:chExt cx="72216" cy="370548"/>
            </a:xfrm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74CA1100-C3E2-8556-2C39-A935B341DD8D}"/>
                  </a:ext>
                </a:extLst>
              </p:cNvPr>
              <p:cNvSpPr/>
              <p:nvPr/>
            </p:nvSpPr>
            <p:spPr>
              <a:xfrm>
                <a:off x="331201" y="1373690"/>
                <a:ext cx="72216" cy="339883"/>
              </a:xfrm>
              <a:custGeom>
                <a:avLst/>
                <a:gdLst>
                  <a:gd name="connsiteX0" fmla="*/ 0 w 72216"/>
                  <a:gd name="connsiteY0" fmla="*/ 0 h 339883"/>
                  <a:gd name="connsiteX1" fmla="*/ 0 w 72216"/>
                  <a:gd name="connsiteY1" fmla="*/ 339884 h 339883"/>
                  <a:gd name="connsiteX2" fmla="*/ 72217 w 72216"/>
                  <a:gd name="connsiteY2" fmla="*/ 309218 h 339883"/>
                  <a:gd name="connsiteX3" fmla="*/ 72217 w 72216"/>
                  <a:gd name="connsiteY3" fmla="*/ 30543 h 339883"/>
                  <a:gd name="connsiteX4" fmla="*/ 0 w 72216"/>
                  <a:gd name="connsiteY4" fmla="*/ 0 h 339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216" h="339883">
                    <a:moveTo>
                      <a:pt x="0" y="0"/>
                    </a:moveTo>
                    <a:lnTo>
                      <a:pt x="0" y="339884"/>
                    </a:lnTo>
                    <a:lnTo>
                      <a:pt x="72217" y="309218"/>
                    </a:lnTo>
                    <a:lnTo>
                      <a:pt x="72217" y="305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FE8FBA3B-94E3-6C42-54BD-AA52C1B3C8FC}"/>
                  </a:ext>
                </a:extLst>
              </p:cNvPr>
              <p:cNvSpPr/>
              <p:nvPr/>
            </p:nvSpPr>
            <p:spPr>
              <a:xfrm>
                <a:off x="331201" y="1682908"/>
                <a:ext cx="72216" cy="61330"/>
              </a:xfrm>
              <a:custGeom>
                <a:avLst/>
                <a:gdLst>
                  <a:gd name="connsiteX0" fmla="*/ 0 w 72216"/>
                  <a:gd name="connsiteY0" fmla="*/ 30665 h 61330"/>
                  <a:gd name="connsiteX1" fmla="*/ 0 w 72216"/>
                  <a:gd name="connsiteY1" fmla="*/ 30665 h 61330"/>
                  <a:gd name="connsiteX2" fmla="*/ 51439 w 72216"/>
                  <a:gd name="connsiteY2" fmla="*/ 61331 h 61330"/>
                  <a:gd name="connsiteX3" fmla="*/ 72217 w 72216"/>
                  <a:gd name="connsiteY3" fmla="*/ 61331 h 61330"/>
                  <a:gd name="connsiteX4" fmla="*/ 72217 w 72216"/>
                  <a:gd name="connsiteY4" fmla="*/ 0 h 61330"/>
                  <a:gd name="connsiteX5" fmla="*/ 51439 w 72216"/>
                  <a:gd name="connsiteY5" fmla="*/ 0 h 61330"/>
                  <a:gd name="connsiteX6" fmla="*/ 0 w 72216"/>
                  <a:gd name="connsiteY6" fmla="*/ 30665 h 6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16" h="61330">
                    <a:moveTo>
                      <a:pt x="0" y="30665"/>
                    </a:moveTo>
                    <a:lnTo>
                      <a:pt x="0" y="30665"/>
                    </a:lnTo>
                    <a:cubicBezTo>
                      <a:pt x="0" y="47892"/>
                      <a:pt x="22996" y="61331"/>
                      <a:pt x="51439" y="61331"/>
                    </a:cubicBezTo>
                    <a:lnTo>
                      <a:pt x="72217" y="61331"/>
                    </a:lnTo>
                    <a:lnTo>
                      <a:pt x="72217" y="0"/>
                    </a:lnTo>
                    <a:lnTo>
                      <a:pt x="51439" y="0"/>
                    </a:lnTo>
                    <a:cubicBezTo>
                      <a:pt x="22996" y="0"/>
                      <a:pt x="0" y="13439"/>
                      <a:pt x="0" y="3066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77D4F7-982A-73B3-8CC4-399395FE63DE}"/>
                </a:ext>
              </a:extLst>
            </p:cNvPr>
            <p:cNvSpPr/>
            <p:nvPr/>
          </p:nvSpPr>
          <p:spPr>
            <a:xfrm>
              <a:off x="331201" y="1343025"/>
              <a:ext cx="72216" cy="61208"/>
            </a:xfrm>
            <a:custGeom>
              <a:avLst/>
              <a:gdLst>
                <a:gd name="connsiteX0" fmla="*/ 0 w 72216"/>
                <a:gd name="connsiteY0" fmla="*/ 30665 h 61208"/>
                <a:gd name="connsiteX1" fmla="*/ 0 w 72216"/>
                <a:gd name="connsiteY1" fmla="*/ 30665 h 61208"/>
                <a:gd name="connsiteX2" fmla="*/ 51439 w 72216"/>
                <a:gd name="connsiteY2" fmla="*/ 0 h 61208"/>
                <a:gd name="connsiteX3" fmla="*/ 72217 w 72216"/>
                <a:gd name="connsiteY3" fmla="*/ 0 h 61208"/>
                <a:gd name="connsiteX4" fmla="*/ 72217 w 72216"/>
                <a:gd name="connsiteY4" fmla="*/ 61208 h 61208"/>
                <a:gd name="connsiteX5" fmla="*/ 51439 w 72216"/>
                <a:gd name="connsiteY5" fmla="*/ 61208 h 61208"/>
                <a:gd name="connsiteX6" fmla="*/ 0 w 72216"/>
                <a:gd name="connsiteY6" fmla="*/ 30543 h 61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216" h="61208">
                  <a:moveTo>
                    <a:pt x="0" y="30665"/>
                  </a:moveTo>
                  <a:lnTo>
                    <a:pt x="0" y="30665"/>
                  </a:lnTo>
                  <a:cubicBezTo>
                    <a:pt x="0" y="13439"/>
                    <a:pt x="22996" y="0"/>
                    <a:pt x="51439" y="0"/>
                  </a:cubicBezTo>
                  <a:lnTo>
                    <a:pt x="72217" y="0"/>
                  </a:lnTo>
                  <a:lnTo>
                    <a:pt x="72217" y="61208"/>
                  </a:lnTo>
                  <a:lnTo>
                    <a:pt x="51439" y="61208"/>
                  </a:lnTo>
                  <a:cubicBezTo>
                    <a:pt x="22996" y="61208"/>
                    <a:pt x="0" y="47769"/>
                    <a:pt x="0" y="30543"/>
                  </a:cubicBez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41" name="Rectangle: Top Corners Rounded 40">
            <a:extLst>
              <a:ext uri="{FF2B5EF4-FFF2-40B4-BE49-F238E27FC236}">
                <a16:creationId xmlns:a16="http://schemas.microsoft.com/office/drawing/2014/main" id="{C2D1137F-197D-B662-02E0-E2EC837F92B1}"/>
              </a:ext>
            </a:extLst>
          </p:cNvPr>
          <p:cNvSpPr/>
          <p:nvPr/>
        </p:nvSpPr>
        <p:spPr>
          <a:xfrm rot="16200000">
            <a:off x="4400907" y="-1854425"/>
            <a:ext cx="401092" cy="8396064"/>
          </a:xfrm>
          <a:prstGeom prst="round2SameRect">
            <a:avLst>
              <a:gd name="adj1" fmla="val 0"/>
              <a:gd name="adj2" fmla="val 33377"/>
            </a:avLst>
          </a:pr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2" name="Subtitle 1">
            <a:extLst>
              <a:ext uri="{FF2B5EF4-FFF2-40B4-BE49-F238E27FC236}">
                <a16:creationId xmlns:a16="http://schemas.microsoft.com/office/drawing/2014/main" id="{4E35D7D8-F603-F939-07C8-02BF1166D541}"/>
              </a:ext>
            </a:extLst>
          </p:cNvPr>
          <p:cNvSpPr txBox="1">
            <a:spLocks/>
          </p:cNvSpPr>
          <p:nvPr/>
        </p:nvSpPr>
        <p:spPr>
          <a:xfrm>
            <a:off x="725294" y="2262707"/>
            <a:ext cx="8074191" cy="138499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i="0" dirty="0">
                <a:latin typeface="+mj-lt"/>
              </a:rPr>
              <a:t>PPC might have a positive impact on serum lipid profile.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7AE8EE7-84E5-5C6E-0083-656BA6C41440}"/>
              </a:ext>
            </a:extLst>
          </p:cNvPr>
          <p:cNvSpPr/>
          <p:nvPr/>
        </p:nvSpPr>
        <p:spPr>
          <a:xfrm>
            <a:off x="344515" y="2192740"/>
            <a:ext cx="282137" cy="278553"/>
          </a:xfrm>
          <a:custGeom>
            <a:avLst/>
            <a:gdLst>
              <a:gd name="connsiteX0" fmla="*/ 0 w 588225"/>
              <a:gd name="connsiteY0" fmla="*/ 29077 h 278553"/>
              <a:gd name="connsiteX1" fmla="*/ 0 w 588225"/>
              <a:gd name="connsiteY1" fmla="*/ 243978 h 278553"/>
              <a:gd name="connsiteX2" fmla="*/ 58903 w 588225"/>
              <a:gd name="connsiteY2" fmla="*/ 278553 h 278553"/>
              <a:gd name="connsiteX3" fmla="*/ 514193 w 588225"/>
              <a:gd name="connsiteY3" fmla="*/ 278553 h 278553"/>
              <a:gd name="connsiteX4" fmla="*/ 588225 w 588225"/>
              <a:gd name="connsiteY4" fmla="*/ 233227 h 278553"/>
              <a:gd name="connsiteX5" fmla="*/ 588225 w 588225"/>
              <a:gd name="connsiteY5" fmla="*/ 44715 h 278553"/>
              <a:gd name="connsiteX6" fmla="*/ 514193 w 588225"/>
              <a:gd name="connsiteY6" fmla="*/ 0 h 278553"/>
              <a:gd name="connsiteX7" fmla="*/ 58903 w 588225"/>
              <a:gd name="connsiteY7" fmla="*/ 0 h 278553"/>
              <a:gd name="connsiteX8" fmla="*/ 0 w 588225"/>
              <a:gd name="connsiteY8" fmla="*/ 29077 h 278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8225" h="278553">
                <a:moveTo>
                  <a:pt x="0" y="29077"/>
                </a:moveTo>
                <a:lnTo>
                  <a:pt x="0" y="243978"/>
                </a:lnTo>
                <a:lnTo>
                  <a:pt x="58903" y="278553"/>
                </a:lnTo>
                <a:lnTo>
                  <a:pt x="514193" y="278553"/>
                </a:lnTo>
                <a:cubicBezTo>
                  <a:pt x="555143" y="278553"/>
                  <a:pt x="588225" y="257906"/>
                  <a:pt x="588225" y="233227"/>
                </a:cubicBezTo>
                <a:lnTo>
                  <a:pt x="588225" y="44715"/>
                </a:lnTo>
                <a:cubicBezTo>
                  <a:pt x="588225" y="19914"/>
                  <a:pt x="554941" y="0"/>
                  <a:pt x="514193" y="0"/>
                </a:cubicBezTo>
                <a:lnTo>
                  <a:pt x="58903" y="0"/>
                </a:lnTo>
                <a:lnTo>
                  <a:pt x="0" y="29077"/>
                </a:ln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44" name="Graphic 10">
            <a:extLst>
              <a:ext uri="{FF2B5EF4-FFF2-40B4-BE49-F238E27FC236}">
                <a16:creationId xmlns:a16="http://schemas.microsoft.com/office/drawing/2014/main" id="{A47A7A82-B53C-4352-386A-3E7033287FA7}"/>
              </a:ext>
            </a:extLst>
          </p:cNvPr>
          <p:cNvGrpSpPr/>
          <p:nvPr/>
        </p:nvGrpSpPr>
        <p:grpSpPr>
          <a:xfrm>
            <a:off x="331201" y="2131410"/>
            <a:ext cx="72216" cy="401214"/>
            <a:chOff x="331201" y="1343025"/>
            <a:chExt cx="72216" cy="401214"/>
          </a:xfrm>
        </p:grpSpPr>
        <p:grpSp>
          <p:nvGrpSpPr>
            <p:cNvPr id="45" name="Graphic 10">
              <a:extLst>
                <a:ext uri="{FF2B5EF4-FFF2-40B4-BE49-F238E27FC236}">
                  <a16:creationId xmlns:a16="http://schemas.microsoft.com/office/drawing/2014/main" id="{F1CB7940-FCCD-185E-8888-FDE710A8B039}"/>
                </a:ext>
              </a:extLst>
            </p:cNvPr>
            <p:cNvGrpSpPr/>
            <p:nvPr/>
          </p:nvGrpSpPr>
          <p:grpSpPr>
            <a:xfrm>
              <a:off x="331201" y="1373690"/>
              <a:ext cx="72216" cy="370548"/>
              <a:chOff x="331201" y="1373690"/>
              <a:chExt cx="72216" cy="370548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BD781739-4E14-AB5A-F3C0-BF985E86E11C}"/>
                  </a:ext>
                </a:extLst>
              </p:cNvPr>
              <p:cNvSpPr/>
              <p:nvPr/>
            </p:nvSpPr>
            <p:spPr>
              <a:xfrm>
                <a:off x="331201" y="1373690"/>
                <a:ext cx="72216" cy="339883"/>
              </a:xfrm>
              <a:custGeom>
                <a:avLst/>
                <a:gdLst>
                  <a:gd name="connsiteX0" fmla="*/ 0 w 72216"/>
                  <a:gd name="connsiteY0" fmla="*/ 0 h 339883"/>
                  <a:gd name="connsiteX1" fmla="*/ 0 w 72216"/>
                  <a:gd name="connsiteY1" fmla="*/ 339884 h 339883"/>
                  <a:gd name="connsiteX2" fmla="*/ 72217 w 72216"/>
                  <a:gd name="connsiteY2" fmla="*/ 309218 h 339883"/>
                  <a:gd name="connsiteX3" fmla="*/ 72217 w 72216"/>
                  <a:gd name="connsiteY3" fmla="*/ 30543 h 339883"/>
                  <a:gd name="connsiteX4" fmla="*/ 0 w 72216"/>
                  <a:gd name="connsiteY4" fmla="*/ 0 h 339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216" h="339883">
                    <a:moveTo>
                      <a:pt x="0" y="0"/>
                    </a:moveTo>
                    <a:lnTo>
                      <a:pt x="0" y="339884"/>
                    </a:lnTo>
                    <a:lnTo>
                      <a:pt x="72217" y="309218"/>
                    </a:lnTo>
                    <a:lnTo>
                      <a:pt x="72217" y="305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6A2E0365-DDF8-85A4-D93C-B483B158CD68}"/>
                  </a:ext>
                </a:extLst>
              </p:cNvPr>
              <p:cNvSpPr/>
              <p:nvPr/>
            </p:nvSpPr>
            <p:spPr>
              <a:xfrm>
                <a:off x="331201" y="1682908"/>
                <a:ext cx="72216" cy="61330"/>
              </a:xfrm>
              <a:custGeom>
                <a:avLst/>
                <a:gdLst>
                  <a:gd name="connsiteX0" fmla="*/ 0 w 72216"/>
                  <a:gd name="connsiteY0" fmla="*/ 30665 h 61330"/>
                  <a:gd name="connsiteX1" fmla="*/ 0 w 72216"/>
                  <a:gd name="connsiteY1" fmla="*/ 30665 h 61330"/>
                  <a:gd name="connsiteX2" fmla="*/ 51439 w 72216"/>
                  <a:gd name="connsiteY2" fmla="*/ 61331 h 61330"/>
                  <a:gd name="connsiteX3" fmla="*/ 72217 w 72216"/>
                  <a:gd name="connsiteY3" fmla="*/ 61331 h 61330"/>
                  <a:gd name="connsiteX4" fmla="*/ 72217 w 72216"/>
                  <a:gd name="connsiteY4" fmla="*/ 0 h 61330"/>
                  <a:gd name="connsiteX5" fmla="*/ 51439 w 72216"/>
                  <a:gd name="connsiteY5" fmla="*/ 0 h 61330"/>
                  <a:gd name="connsiteX6" fmla="*/ 0 w 72216"/>
                  <a:gd name="connsiteY6" fmla="*/ 30665 h 6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16" h="61330">
                    <a:moveTo>
                      <a:pt x="0" y="30665"/>
                    </a:moveTo>
                    <a:lnTo>
                      <a:pt x="0" y="30665"/>
                    </a:lnTo>
                    <a:cubicBezTo>
                      <a:pt x="0" y="47892"/>
                      <a:pt x="22996" y="61331"/>
                      <a:pt x="51439" y="61331"/>
                    </a:cubicBezTo>
                    <a:lnTo>
                      <a:pt x="72217" y="61331"/>
                    </a:lnTo>
                    <a:lnTo>
                      <a:pt x="72217" y="0"/>
                    </a:lnTo>
                    <a:lnTo>
                      <a:pt x="51439" y="0"/>
                    </a:lnTo>
                    <a:cubicBezTo>
                      <a:pt x="22996" y="0"/>
                      <a:pt x="0" y="13439"/>
                      <a:pt x="0" y="3066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521B70E-EA32-A885-D510-3F2DA93D76C2}"/>
                </a:ext>
              </a:extLst>
            </p:cNvPr>
            <p:cNvSpPr/>
            <p:nvPr/>
          </p:nvSpPr>
          <p:spPr>
            <a:xfrm>
              <a:off x="331201" y="1343025"/>
              <a:ext cx="72216" cy="61208"/>
            </a:xfrm>
            <a:custGeom>
              <a:avLst/>
              <a:gdLst>
                <a:gd name="connsiteX0" fmla="*/ 0 w 72216"/>
                <a:gd name="connsiteY0" fmla="*/ 30665 h 61208"/>
                <a:gd name="connsiteX1" fmla="*/ 0 w 72216"/>
                <a:gd name="connsiteY1" fmla="*/ 30665 h 61208"/>
                <a:gd name="connsiteX2" fmla="*/ 51439 w 72216"/>
                <a:gd name="connsiteY2" fmla="*/ 0 h 61208"/>
                <a:gd name="connsiteX3" fmla="*/ 72217 w 72216"/>
                <a:gd name="connsiteY3" fmla="*/ 0 h 61208"/>
                <a:gd name="connsiteX4" fmla="*/ 72217 w 72216"/>
                <a:gd name="connsiteY4" fmla="*/ 61208 h 61208"/>
                <a:gd name="connsiteX5" fmla="*/ 51439 w 72216"/>
                <a:gd name="connsiteY5" fmla="*/ 61208 h 61208"/>
                <a:gd name="connsiteX6" fmla="*/ 0 w 72216"/>
                <a:gd name="connsiteY6" fmla="*/ 30543 h 61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216" h="61208">
                  <a:moveTo>
                    <a:pt x="0" y="30665"/>
                  </a:moveTo>
                  <a:lnTo>
                    <a:pt x="0" y="30665"/>
                  </a:lnTo>
                  <a:cubicBezTo>
                    <a:pt x="0" y="13439"/>
                    <a:pt x="22996" y="0"/>
                    <a:pt x="51439" y="0"/>
                  </a:cubicBezTo>
                  <a:lnTo>
                    <a:pt x="72217" y="0"/>
                  </a:lnTo>
                  <a:lnTo>
                    <a:pt x="72217" y="61208"/>
                  </a:lnTo>
                  <a:lnTo>
                    <a:pt x="51439" y="61208"/>
                  </a:lnTo>
                  <a:cubicBezTo>
                    <a:pt x="22996" y="61208"/>
                    <a:pt x="0" y="47769"/>
                    <a:pt x="0" y="30543"/>
                  </a:cubicBez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49" name="Rectangle: Top Corners Rounded 48">
            <a:extLst>
              <a:ext uri="{FF2B5EF4-FFF2-40B4-BE49-F238E27FC236}">
                <a16:creationId xmlns:a16="http://schemas.microsoft.com/office/drawing/2014/main" id="{8662B2FF-3532-8109-8DF5-6DFB18EF62DD}"/>
              </a:ext>
            </a:extLst>
          </p:cNvPr>
          <p:cNvSpPr/>
          <p:nvPr/>
        </p:nvSpPr>
        <p:spPr>
          <a:xfrm rot="16200000">
            <a:off x="4400907" y="-1384666"/>
            <a:ext cx="401092" cy="8396064"/>
          </a:xfrm>
          <a:prstGeom prst="round2SameRect">
            <a:avLst>
              <a:gd name="adj1" fmla="val 0"/>
              <a:gd name="adj2" fmla="val 33377"/>
            </a:avLst>
          </a:pr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51" name="Subtitle 1">
            <a:extLst>
              <a:ext uri="{FF2B5EF4-FFF2-40B4-BE49-F238E27FC236}">
                <a16:creationId xmlns:a16="http://schemas.microsoft.com/office/drawing/2014/main" id="{73CB55EF-961D-E685-A079-620F2B0326B7}"/>
              </a:ext>
            </a:extLst>
          </p:cNvPr>
          <p:cNvSpPr txBox="1">
            <a:spLocks/>
          </p:cNvSpPr>
          <p:nvPr/>
        </p:nvSpPr>
        <p:spPr>
          <a:xfrm>
            <a:off x="725294" y="2729385"/>
            <a:ext cx="8074191" cy="138499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i="0">
                <a:latin typeface="+mj-lt"/>
              </a:rPr>
              <a:t>Liver transaminases can be useful markers for monitoring the progression of MAFLD over time.</a:t>
            </a: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D85FB1F-E9FE-0550-2048-E287EB80F3D6}"/>
              </a:ext>
            </a:extLst>
          </p:cNvPr>
          <p:cNvSpPr/>
          <p:nvPr/>
        </p:nvSpPr>
        <p:spPr>
          <a:xfrm>
            <a:off x="344515" y="2659418"/>
            <a:ext cx="282137" cy="278553"/>
          </a:xfrm>
          <a:custGeom>
            <a:avLst/>
            <a:gdLst>
              <a:gd name="connsiteX0" fmla="*/ 0 w 588225"/>
              <a:gd name="connsiteY0" fmla="*/ 29077 h 278553"/>
              <a:gd name="connsiteX1" fmla="*/ 0 w 588225"/>
              <a:gd name="connsiteY1" fmla="*/ 243978 h 278553"/>
              <a:gd name="connsiteX2" fmla="*/ 58903 w 588225"/>
              <a:gd name="connsiteY2" fmla="*/ 278553 h 278553"/>
              <a:gd name="connsiteX3" fmla="*/ 514193 w 588225"/>
              <a:gd name="connsiteY3" fmla="*/ 278553 h 278553"/>
              <a:gd name="connsiteX4" fmla="*/ 588225 w 588225"/>
              <a:gd name="connsiteY4" fmla="*/ 233227 h 278553"/>
              <a:gd name="connsiteX5" fmla="*/ 588225 w 588225"/>
              <a:gd name="connsiteY5" fmla="*/ 44715 h 278553"/>
              <a:gd name="connsiteX6" fmla="*/ 514193 w 588225"/>
              <a:gd name="connsiteY6" fmla="*/ 0 h 278553"/>
              <a:gd name="connsiteX7" fmla="*/ 58903 w 588225"/>
              <a:gd name="connsiteY7" fmla="*/ 0 h 278553"/>
              <a:gd name="connsiteX8" fmla="*/ 0 w 588225"/>
              <a:gd name="connsiteY8" fmla="*/ 29077 h 278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8225" h="278553">
                <a:moveTo>
                  <a:pt x="0" y="29077"/>
                </a:moveTo>
                <a:lnTo>
                  <a:pt x="0" y="243978"/>
                </a:lnTo>
                <a:lnTo>
                  <a:pt x="58903" y="278553"/>
                </a:lnTo>
                <a:lnTo>
                  <a:pt x="514193" y="278553"/>
                </a:lnTo>
                <a:cubicBezTo>
                  <a:pt x="555143" y="278553"/>
                  <a:pt x="588225" y="257906"/>
                  <a:pt x="588225" y="233227"/>
                </a:cubicBezTo>
                <a:lnTo>
                  <a:pt x="588225" y="44715"/>
                </a:lnTo>
                <a:cubicBezTo>
                  <a:pt x="588225" y="19914"/>
                  <a:pt x="554941" y="0"/>
                  <a:pt x="514193" y="0"/>
                </a:cubicBezTo>
                <a:lnTo>
                  <a:pt x="58903" y="0"/>
                </a:lnTo>
                <a:lnTo>
                  <a:pt x="0" y="29077"/>
                </a:ln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53" name="Graphic 10">
            <a:extLst>
              <a:ext uri="{FF2B5EF4-FFF2-40B4-BE49-F238E27FC236}">
                <a16:creationId xmlns:a16="http://schemas.microsoft.com/office/drawing/2014/main" id="{F9AE7214-D625-C0D7-5A90-F9747B2C4076}"/>
              </a:ext>
            </a:extLst>
          </p:cNvPr>
          <p:cNvGrpSpPr/>
          <p:nvPr/>
        </p:nvGrpSpPr>
        <p:grpSpPr>
          <a:xfrm>
            <a:off x="331201" y="2598088"/>
            <a:ext cx="72216" cy="401214"/>
            <a:chOff x="331201" y="1343025"/>
            <a:chExt cx="72216" cy="401214"/>
          </a:xfrm>
        </p:grpSpPr>
        <p:grpSp>
          <p:nvGrpSpPr>
            <p:cNvPr id="54" name="Graphic 10">
              <a:extLst>
                <a:ext uri="{FF2B5EF4-FFF2-40B4-BE49-F238E27FC236}">
                  <a16:creationId xmlns:a16="http://schemas.microsoft.com/office/drawing/2014/main" id="{7A573391-59A2-5D52-9086-DCDAD317AE4F}"/>
                </a:ext>
              </a:extLst>
            </p:cNvPr>
            <p:cNvGrpSpPr/>
            <p:nvPr/>
          </p:nvGrpSpPr>
          <p:grpSpPr>
            <a:xfrm>
              <a:off x="331201" y="1373690"/>
              <a:ext cx="72216" cy="370548"/>
              <a:chOff x="331201" y="1373690"/>
              <a:chExt cx="72216" cy="370548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1AAF421-24CF-3120-F215-0F28B76F308E}"/>
                  </a:ext>
                </a:extLst>
              </p:cNvPr>
              <p:cNvSpPr/>
              <p:nvPr/>
            </p:nvSpPr>
            <p:spPr>
              <a:xfrm>
                <a:off x="331201" y="1373690"/>
                <a:ext cx="72216" cy="339883"/>
              </a:xfrm>
              <a:custGeom>
                <a:avLst/>
                <a:gdLst>
                  <a:gd name="connsiteX0" fmla="*/ 0 w 72216"/>
                  <a:gd name="connsiteY0" fmla="*/ 0 h 339883"/>
                  <a:gd name="connsiteX1" fmla="*/ 0 w 72216"/>
                  <a:gd name="connsiteY1" fmla="*/ 339884 h 339883"/>
                  <a:gd name="connsiteX2" fmla="*/ 72217 w 72216"/>
                  <a:gd name="connsiteY2" fmla="*/ 309218 h 339883"/>
                  <a:gd name="connsiteX3" fmla="*/ 72217 w 72216"/>
                  <a:gd name="connsiteY3" fmla="*/ 30543 h 339883"/>
                  <a:gd name="connsiteX4" fmla="*/ 0 w 72216"/>
                  <a:gd name="connsiteY4" fmla="*/ 0 h 339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216" h="339883">
                    <a:moveTo>
                      <a:pt x="0" y="0"/>
                    </a:moveTo>
                    <a:lnTo>
                      <a:pt x="0" y="339884"/>
                    </a:lnTo>
                    <a:lnTo>
                      <a:pt x="72217" y="309218"/>
                    </a:lnTo>
                    <a:lnTo>
                      <a:pt x="72217" y="305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21B5668-1C7C-9C51-5C4F-497CB5DBD098}"/>
                  </a:ext>
                </a:extLst>
              </p:cNvPr>
              <p:cNvSpPr/>
              <p:nvPr/>
            </p:nvSpPr>
            <p:spPr>
              <a:xfrm>
                <a:off x="331201" y="1682908"/>
                <a:ext cx="72216" cy="61330"/>
              </a:xfrm>
              <a:custGeom>
                <a:avLst/>
                <a:gdLst>
                  <a:gd name="connsiteX0" fmla="*/ 0 w 72216"/>
                  <a:gd name="connsiteY0" fmla="*/ 30665 h 61330"/>
                  <a:gd name="connsiteX1" fmla="*/ 0 w 72216"/>
                  <a:gd name="connsiteY1" fmla="*/ 30665 h 61330"/>
                  <a:gd name="connsiteX2" fmla="*/ 51439 w 72216"/>
                  <a:gd name="connsiteY2" fmla="*/ 61331 h 61330"/>
                  <a:gd name="connsiteX3" fmla="*/ 72217 w 72216"/>
                  <a:gd name="connsiteY3" fmla="*/ 61331 h 61330"/>
                  <a:gd name="connsiteX4" fmla="*/ 72217 w 72216"/>
                  <a:gd name="connsiteY4" fmla="*/ 0 h 61330"/>
                  <a:gd name="connsiteX5" fmla="*/ 51439 w 72216"/>
                  <a:gd name="connsiteY5" fmla="*/ 0 h 61330"/>
                  <a:gd name="connsiteX6" fmla="*/ 0 w 72216"/>
                  <a:gd name="connsiteY6" fmla="*/ 30665 h 6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16" h="61330">
                    <a:moveTo>
                      <a:pt x="0" y="30665"/>
                    </a:moveTo>
                    <a:lnTo>
                      <a:pt x="0" y="30665"/>
                    </a:lnTo>
                    <a:cubicBezTo>
                      <a:pt x="0" y="47892"/>
                      <a:pt x="22996" y="61331"/>
                      <a:pt x="51439" y="61331"/>
                    </a:cubicBezTo>
                    <a:lnTo>
                      <a:pt x="72217" y="61331"/>
                    </a:lnTo>
                    <a:lnTo>
                      <a:pt x="72217" y="0"/>
                    </a:lnTo>
                    <a:lnTo>
                      <a:pt x="51439" y="0"/>
                    </a:lnTo>
                    <a:cubicBezTo>
                      <a:pt x="22996" y="0"/>
                      <a:pt x="0" y="13439"/>
                      <a:pt x="0" y="3066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48A954D-1CB0-0F0C-1872-4F72463F17BD}"/>
                </a:ext>
              </a:extLst>
            </p:cNvPr>
            <p:cNvSpPr/>
            <p:nvPr/>
          </p:nvSpPr>
          <p:spPr>
            <a:xfrm>
              <a:off x="331201" y="1343025"/>
              <a:ext cx="72216" cy="61208"/>
            </a:xfrm>
            <a:custGeom>
              <a:avLst/>
              <a:gdLst>
                <a:gd name="connsiteX0" fmla="*/ 0 w 72216"/>
                <a:gd name="connsiteY0" fmla="*/ 30665 h 61208"/>
                <a:gd name="connsiteX1" fmla="*/ 0 w 72216"/>
                <a:gd name="connsiteY1" fmla="*/ 30665 h 61208"/>
                <a:gd name="connsiteX2" fmla="*/ 51439 w 72216"/>
                <a:gd name="connsiteY2" fmla="*/ 0 h 61208"/>
                <a:gd name="connsiteX3" fmla="*/ 72217 w 72216"/>
                <a:gd name="connsiteY3" fmla="*/ 0 h 61208"/>
                <a:gd name="connsiteX4" fmla="*/ 72217 w 72216"/>
                <a:gd name="connsiteY4" fmla="*/ 61208 h 61208"/>
                <a:gd name="connsiteX5" fmla="*/ 51439 w 72216"/>
                <a:gd name="connsiteY5" fmla="*/ 61208 h 61208"/>
                <a:gd name="connsiteX6" fmla="*/ 0 w 72216"/>
                <a:gd name="connsiteY6" fmla="*/ 30543 h 61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216" h="61208">
                  <a:moveTo>
                    <a:pt x="0" y="30665"/>
                  </a:moveTo>
                  <a:lnTo>
                    <a:pt x="0" y="30665"/>
                  </a:lnTo>
                  <a:cubicBezTo>
                    <a:pt x="0" y="13439"/>
                    <a:pt x="22996" y="0"/>
                    <a:pt x="51439" y="0"/>
                  </a:cubicBezTo>
                  <a:lnTo>
                    <a:pt x="72217" y="0"/>
                  </a:lnTo>
                  <a:lnTo>
                    <a:pt x="72217" y="61208"/>
                  </a:lnTo>
                  <a:lnTo>
                    <a:pt x="51439" y="61208"/>
                  </a:lnTo>
                  <a:cubicBezTo>
                    <a:pt x="22996" y="61208"/>
                    <a:pt x="0" y="47769"/>
                    <a:pt x="0" y="30543"/>
                  </a:cubicBez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58" name="Rectangle: Top Corners Rounded 57">
            <a:extLst>
              <a:ext uri="{FF2B5EF4-FFF2-40B4-BE49-F238E27FC236}">
                <a16:creationId xmlns:a16="http://schemas.microsoft.com/office/drawing/2014/main" id="{A2811EC3-DCA7-7A66-F6EE-EE5838571C60}"/>
              </a:ext>
            </a:extLst>
          </p:cNvPr>
          <p:cNvSpPr/>
          <p:nvPr/>
        </p:nvSpPr>
        <p:spPr>
          <a:xfrm rot="16200000">
            <a:off x="4400907" y="-914907"/>
            <a:ext cx="401092" cy="8396064"/>
          </a:xfrm>
          <a:prstGeom prst="round2SameRect">
            <a:avLst>
              <a:gd name="adj1" fmla="val 0"/>
              <a:gd name="adj2" fmla="val 33377"/>
            </a:avLst>
          </a:pr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59" name="Subtitle 1">
            <a:extLst>
              <a:ext uri="{FF2B5EF4-FFF2-40B4-BE49-F238E27FC236}">
                <a16:creationId xmlns:a16="http://schemas.microsoft.com/office/drawing/2014/main" id="{C371396C-E49D-0AEE-3E06-43C2253C9CD5}"/>
              </a:ext>
            </a:extLst>
          </p:cNvPr>
          <p:cNvSpPr txBox="1">
            <a:spLocks/>
          </p:cNvSpPr>
          <p:nvPr/>
        </p:nvSpPr>
        <p:spPr>
          <a:xfrm>
            <a:off x="725294" y="3136386"/>
            <a:ext cx="8074191" cy="276999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i="0">
                <a:latin typeface="+mj-lt"/>
              </a:rPr>
              <a:t>PPC adjunctive therapy can effectively improve the ultrasonographic features of MAFLD in routine clinical practice in patients with metabolic comorbidities.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8F831B45-EF28-FF65-B2D8-01BE24261B6C}"/>
              </a:ext>
            </a:extLst>
          </p:cNvPr>
          <p:cNvSpPr/>
          <p:nvPr/>
        </p:nvSpPr>
        <p:spPr>
          <a:xfrm>
            <a:off x="344515" y="3128236"/>
            <a:ext cx="282137" cy="278553"/>
          </a:xfrm>
          <a:custGeom>
            <a:avLst/>
            <a:gdLst>
              <a:gd name="connsiteX0" fmla="*/ 0 w 588225"/>
              <a:gd name="connsiteY0" fmla="*/ 29077 h 278553"/>
              <a:gd name="connsiteX1" fmla="*/ 0 w 588225"/>
              <a:gd name="connsiteY1" fmla="*/ 243978 h 278553"/>
              <a:gd name="connsiteX2" fmla="*/ 58903 w 588225"/>
              <a:gd name="connsiteY2" fmla="*/ 278553 h 278553"/>
              <a:gd name="connsiteX3" fmla="*/ 514193 w 588225"/>
              <a:gd name="connsiteY3" fmla="*/ 278553 h 278553"/>
              <a:gd name="connsiteX4" fmla="*/ 588225 w 588225"/>
              <a:gd name="connsiteY4" fmla="*/ 233227 h 278553"/>
              <a:gd name="connsiteX5" fmla="*/ 588225 w 588225"/>
              <a:gd name="connsiteY5" fmla="*/ 44715 h 278553"/>
              <a:gd name="connsiteX6" fmla="*/ 514193 w 588225"/>
              <a:gd name="connsiteY6" fmla="*/ 0 h 278553"/>
              <a:gd name="connsiteX7" fmla="*/ 58903 w 588225"/>
              <a:gd name="connsiteY7" fmla="*/ 0 h 278553"/>
              <a:gd name="connsiteX8" fmla="*/ 0 w 588225"/>
              <a:gd name="connsiteY8" fmla="*/ 29077 h 278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8225" h="278553">
                <a:moveTo>
                  <a:pt x="0" y="29077"/>
                </a:moveTo>
                <a:lnTo>
                  <a:pt x="0" y="243978"/>
                </a:lnTo>
                <a:lnTo>
                  <a:pt x="58903" y="278553"/>
                </a:lnTo>
                <a:lnTo>
                  <a:pt x="514193" y="278553"/>
                </a:lnTo>
                <a:cubicBezTo>
                  <a:pt x="555143" y="278553"/>
                  <a:pt x="588225" y="257906"/>
                  <a:pt x="588225" y="233227"/>
                </a:cubicBezTo>
                <a:lnTo>
                  <a:pt x="588225" y="44715"/>
                </a:lnTo>
                <a:cubicBezTo>
                  <a:pt x="588225" y="19914"/>
                  <a:pt x="554941" y="0"/>
                  <a:pt x="514193" y="0"/>
                </a:cubicBezTo>
                <a:lnTo>
                  <a:pt x="58903" y="0"/>
                </a:lnTo>
                <a:lnTo>
                  <a:pt x="0" y="29077"/>
                </a:ln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61" name="Graphic 10">
            <a:extLst>
              <a:ext uri="{FF2B5EF4-FFF2-40B4-BE49-F238E27FC236}">
                <a16:creationId xmlns:a16="http://schemas.microsoft.com/office/drawing/2014/main" id="{7DA9651B-8165-2668-A185-439E22E6FCAE}"/>
              </a:ext>
            </a:extLst>
          </p:cNvPr>
          <p:cNvGrpSpPr/>
          <p:nvPr/>
        </p:nvGrpSpPr>
        <p:grpSpPr>
          <a:xfrm>
            <a:off x="331201" y="3066906"/>
            <a:ext cx="72216" cy="401214"/>
            <a:chOff x="331201" y="1343025"/>
            <a:chExt cx="72216" cy="401214"/>
          </a:xfrm>
        </p:grpSpPr>
        <p:grpSp>
          <p:nvGrpSpPr>
            <p:cNvPr id="62" name="Graphic 10">
              <a:extLst>
                <a:ext uri="{FF2B5EF4-FFF2-40B4-BE49-F238E27FC236}">
                  <a16:creationId xmlns:a16="http://schemas.microsoft.com/office/drawing/2014/main" id="{11548487-C0BA-896D-2936-D062140E04E1}"/>
                </a:ext>
              </a:extLst>
            </p:cNvPr>
            <p:cNvGrpSpPr/>
            <p:nvPr/>
          </p:nvGrpSpPr>
          <p:grpSpPr>
            <a:xfrm>
              <a:off x="331201" y="1373690"/>
              <a:ext cx="72216" cy="370548"/>
              <a:chOff x="331201" y="1373690"/>
              <a:chExt cx="72216" cy="370548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1A7F56B6-8CDE-706F-E103-33734CC5ED07}"/>
                  </a:ext>
                </a:extLst>
              </p:cNvPr>
              <p:cNvSpPr/>
              <p:nvPr/>
            </p:nvSpPr>
            <p:spPr>
              <a:xfrm>
                <a:off x="331201" y="1373690"/>
                <a:ext cx="72216" cy="339883"/>
              </a:xfrm>
              <a:custGeom>
                <a:avLst/>
                <a:gdLst>
                  <a:gd name="connsiteX0" fmla="*/ 0 w 72216"/>
                  <a:gd name="connsiteY0" fmla="*/ 0 h 339883"/>
                  <a:gd name="connsiteX1" fmla="*/ 0 w 72216"/>
                  <a:gd name="connsiteY1" fmla="*/ 339884 h 339883"/>
                  <a:gd name="connsiteX2" fmla="*/ 72217 w 72216"/>
                  <a:gd name="connsiteY2" fmla="*/ 309218 h 339883"/>
                  <a:gd name="connsiteX3" fmla="*/ 72217 w 72216"/>
                  <a:gd name="connsiteY3" fmla="*/ 30543 h 339883"/>
                  <a:gd name="connsiteX4" fmla="*/ 0 w 72216"/>
                  <a:gd name="connsiteY4" fmla="*/ 0 h 339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216" h="339883">
                    <a:moveTo>
                      <a:pt x="0" y="0"/>
                    </a:moveTo>
                    <a:lnTo>
                      <a:pt x="0" y="339884"/>
                    </a:lnTo>
                    <a:lnTo>
                      <a:pt x="72217" y="309218"/>
                    </a:lnTo>
                    <a:lnTo>
                      <a:pt x="72217" y="305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F71570C6-24F1-1025-81BB-6B5211598928}"/>
                  </a:ext>
                </a:extLst>
              </p:cNvPr>
              <p:cNvSpPr/>
              <p:nvPr/>
            </p:nvSpPr>
            <p:spPr>
              <a:xfrm>
                <a:off x="331201" y="1682908"/>
                <a:ext cx="72216" cy="61330"/>
              </a:xfrm>
              <a:custGeom>
                <a:avLst/>
                <a:gdLst>
                  <a:gd name="connsiteX0" fmla="*/ 0 w 72216"/>
                  <a:gd name="connsiteY0" fmla="*/ 30665 h 61330"/>
                  <a:gd name="connsiteX1" fmla="*/ 0 w 72216"/>
                  <a:gd name="connsiteY1" fmla="*/ 30665 h 61330"/>
                  <a:gd name="connsiteX2" fmla="*/ 51439 w 72216"/>
                  <a:gd name="connsiteY2" fmla="*/ 61331 h 61330"/>
                  <a:gd name="connsiteX3" fmla="*/ 72217 w 72216"/>
                  <a:gd name="connsiteY3" fmla="*/ 61331 h 61330"/>
                  <a:gd name="connsiteX4" fmla="*/ 72217 w 72216"/>
                  <a:gd name="connsiteY4" fmla="*/ 0 h 61330"/>
                  <a:gd name="connsiteX5" fmla="*/ 51439 w 72216"/>
                  <a:gd name="connsiteY5" fmla="*/ 0 h 61330"/>
                  <a:gd name="connsiteX6" fmla="*/ 0 w 72216"/>
                  <a:gd name="connsiteY6" fmla="*/ 30665 h 6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16" h="61330">
                    <a:moveTo>
                      <a:pt x="0" y="30665"/>
                    </a:moveTo>
                    <a:lnTo>
                      <a:pt x="0" y="30665"/>
                    </a:lnTo>
                    <a:cubicBezTo>
                      <a:pt x="0" y="47892"/>
                      <a:pt x="22996" y="61331"/>
                      <a:pt x="51439" y="61331"/>
                    </a:cubicBezTo>
                    <a:lnTo>
                      <a:pt x="72217" y="61331"/>
                    </a:lnTo>
                    <a:lnTo>
                      <a:pt x="72217" y="0"/>
                    </a:lnTo>
                    <a:lnTo>
                      <a:pt x="51439" y="0"/>
                    </a:lnTo>
                    <a:cubicBezTo>
                      <a:pt x="22996" y="0"/>
                      <a:pt x="0" y="13439"/>
                      <a:pt x="0" y="3066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BDE5D18-21E3-0A62-9C4B-8F726CF5E1F7}"/>
                </a:ext>
              </a:extLst>
            </p:cNvPr>
            <p:cNvSpPr/>
            <p:nvPr/>
          </p:nvSpPr>
          <p:spPr>
            <a:xfrm>
              <a:off x="331201" y="1343025"/>
              <a:ext cx="72216" cy="61208"/>
            </a:xfrm>
            <a:custGeom>
              <a:avLst/>
              <a:gdLst>
                <a:gd name="connsiteX0" fmla="*/ 0 w 72216"/>
                <a:gd name="connsiteY0" fmla="*/ 30665 h 61208"/>
                <a:gd name="connsiteX1" fmla="*/ 0 w 72216"/>
                <a:gd name="connsiteY1" fmla="*/ 30665 h 61208"/>
                <a:gd name="connsiteX2" fmla="*/ 51439 w 72216"/>
                <a:gd name="connsiteY2" fmla="*/ 0 h 61208"/>
                <a:gd name="connsiteX3" fmla="*/ 72217 w 72216"/>
                <a:gd name="connsiteY3" fmla="*/ 0 h 61208"/>
                <a:gd name="connsiteX4" fmla="*/ 72217 w 72216"/>
                <a:gd name="connsiteY4" fmla="*/ 61208 h 61208"/>
                <a:gd name="connsiteX5" fmla="*/ 51439 w 72216"/>
                <a:gd name="connsiteY5" fmla="*/ 61208 h 61208"/>
                <a:gd name="connsiteX6" fmla="*/ 0 w 72216"/>
                <a:gd name="connsiteY6" fmla="*/ 30543 h 61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216" h="61208">
                  <a:moveTo>
                    <a:pt x="0" y="30665"/>
                  </a:moveTo>
                  <a:lnTo>
                    <a:pt x="0" y="30665"/>
                  </a:lnTo>
                  <a:cubicBezTo>
                    <a:pt x="0" y="13439"/>
                    <a:pt x="22996" y="0"/>
                    <a:pt x="51439" y="0"/>
                  </a:cubicBezTo>
                  <a:lnTo>
                    <a:pt x="72217" y="0"/>
                  </a:lnTo>
                  <a:lnTo>
                    <a:pt x="72217" y="61208"/>
                  </a:lnTo>
                  <a:lnTo>
                    <a:pt x="51439" y="61208"/>
                  </a:lnTo>
                  <a:cubicBezTo>
                    <a:pt x="22996" y="61208"/>
                    <a:pt x="0" y="47769"/>
                    <a:pt x="0" y="30543"/>
                  </a:cubicBez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66" name="Rectangle: Top Corners Rounded 65">
            <a:extLst>
              <a:ext uri="{FF2B5EF4-FFF2-40B4-BE49-F238E27FC236}">
                <a16:creationId xmlns:a16="http://schemas.microsoft.com/office/drawing/2014/main" id="{960444C0-F017-DA7E-4B7B-EB21A42D8006}"/>
              </a:ext>
            </a:extLst>
          </p:cNvPr>
          <p:cNvSpPr/>
          <p:nvPr/>
        </p:nvSpPr>
        <p:spPr>
          <a:xfrm rot="16200000">
            <a:off x="4400907" y="-445148"/>
            <a:ext cx="401092" cy="8396064"/>
          </a:xfrm>
          <a:prstGeom prst="round2SameRect">
            <a:avLst>
              <a:gd name="adj1" fmla="val 0"/>
              <a:gd name="adj2" fmla="val 33377"/>
            </a:avLst>
          </a:pr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67" name="Subtitle 1">
            <a:extLst>
              <a:ext uri="{FF2B5EF4-FFF2-40B4-BE49-F238E27FC236}">
                <a16:creationId xmlns:a16="http://schemas.microsoft.com/office/drawing/2014/main" id="{00BC4F81-682B-4A14-1506-8F6CEAE67B13}"/>
              </a:ext>
            </a:extLst>
          </p:cNvPr>
          <p:cNvSpPr txBox="1">
            <a:spLocks/>
          </p:cNvSpPr>
          <p:nvPr/>
        </p:nvSpPr>
        <p:spPr>
          <a:xfrm>
            <a:off x="725294" y="3667190"/>
            <a:ext cx="8074191" cy="138499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 kern="1200" dirty="0">
                <a:solidFill>
                  <a:schemeClr val="dk1"/>
                </a:solidFill>
                <a:effectLst/>
                <a:latin typeface="+mj-lt"/>
                <a:ea typeface="+mn-ea"/>
                <a:cs typeface="+mn-cs"/>
              </a:rPr>
              <a:t>Long-term intake of EPLs can be beneficial to patients with metabolic comorbidities.</a:t>
            </a:r>
            <a:endParaRPr lang="en-GB" sz="9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16007575-007D-0EEB-6316-19D924CC1F59}"/>
              </a:ext>
            </a:extLst>
          </p:cNvPr>
          <p:cNvSpPr/>
          <p:nvPr/>
        </p:nvSpPr>
        <p:spPr>
          <a:xfrm>
            <a:off x="344515" y="3597223"/>
            <a:ext cx="282137" cy="278553"/>
          </a:xfrm>
          <a:custGeom>
            <a:avLst/>
            <a:gdLst>
              <a:gd name="connsiteX0" fmla="*/ 0 w 588225"/>
              <a:gd name="connsiteY0" fmla="*/ 29077 h 278553"/>
              <a:gd name="connsiteX1" fmla="*/ 0 w 588225"/>
              <a:gd name="connsiteY1" fmla="*/ 243978 h 278553"/>
              <a:gd name="connsiteX2" fmla="*/ 58903 w 588225"/>
              <a:gd name="connsiteY2" fmla="*/ 278553 h 278553"/>
              <a:gd name="connsiteX3" fmla="*/ 514193 w 588225"/>
              <a:gd name="connsiteY3" fmla="*/ 278553 h 278553"/>
              <a:gd name="connsiteX4" fmla="*/ 588225 w 588225"/>
              <a:gd name="connsiteY4" fmla="*/ 233227 h 278553"/>
              <a:gd name="connsiteX5" fmla="*/ 588225 w 588225"/>
              <a:gd name="connsiteY5" fmla="*/ 44715 h 278553"/>
              <a:gd name="connsiteX6" fmla="*/ 514193 w 588225"/>
              <a:gd name="connsiteY6" fmla="*/ 0 h 278553"/>
              <a:gd name="connsiteX7" fmla="*/ 58903 w 588225"/>
              <a:gd name="connsiteY7" fmla="*/ 0 h 278553"/>
              <a:gd name="connsiteX8" fmla="*/ 0 w 588225"/>
              <a:gd name="connsiteY8" fmla="*/ 29077 h 278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8225" h="278553">
                <a:moveTo>
                  <a:pt x="0" y="29077"/>
                </a:moveTo>
                <a:lnTo>
                  <a:pt x="0" y="243978"/>
                </a:lnTo>
                <a:lnTo>
                  <a:pt x="58903" y="278553"/>
                </a:lnTo>
                <a:lnTo>
                  <a:pt x="514193" y="278553"/>
                </a:lnTo>
                <a:cubicBezTo>
                  <a:pt x="555143" y="278553"/>
                  <a:pt x="588225" y="257906"/>
                  <a:pt x="588225" y="233227"/>
                </a:cubicBezTo>
                <a:lnTo>
                  <a:pt x="588225" y="44715"/>
                </a:lnTo>
                <a:cubicBezTo>
                  <a:pt x="588225" y="19914"/>
                  <a:pt x="554941" y="0"/>
                  <a:pt x="514193" y="0"/>
                </a:cubicBezTo>
                <a:lnTo>
                  <a:pt x="58903" y="0"/>
                </a:lnTo>
                <a:lnTo>
                  <a:pt x="0" y="29077"/>
                </a:ln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69" name="Graphic 10">
            <a:extLst>
              <a:ext uri="{FF2B5EF4-FFF2-40B4-BE49-F238E27FC236}">
                <a16:creationId xmlns:a16="http://schemas.microsoft.com/office/drawing/2014/main" id="{178E2C22-DF33-0701-8810-90D8A6E59AFF}"/>
              </a:ext>
            </a:extLst>
          </p:cNvPr>
          <p:cNvGrpSpPr/>
          <p:nvPr/>
        </p:nvGrpSpPr>
        <p:grpSpPr>
          <a:xfrm>
            <a:off x="331201" y="3535893"/>
            <a:ext cx="72216" cy="401214"/>
            <a:chOff x="331201" y="1343025"/>
            <a:chExt cx="72216" cy="401214"/>
          </a:xfrm>
        </p:grpSpPr>
        <p:grpSp>
          <p:nvGrpSpPr>
            <p:cNvPr id="70" name="Graphic 10">
              <a:extLst>
                <a:ext uri="{FF2B5EF4-FFF2-40B4-BE49-F238E27FC236}">
                  <a16:creationId xmlns:a16="http://schemas.microsoft.com/office/drawing/2014/main" id="{E518FE10-A8ED-CADD-9F02-75006B5383FF}"/>
                </a:ext>
              </a:extLst>
            </p:cNvPr>
            <p:cNvGrpSpPr/>
            <p:nvPr/>
          </p:nvGrpSpPr>
          <p:grpSpPr>
            <a:xfrm>
              <a:off x="331201" y="1373690"/>
              <a:ext cx="72216" cy="370548"/>
              <a:chOff x="331201" y="1373690"/>
              <a:chExt cx="72216" cy="370548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2CD05A32-4E36-0D64-1403-4077D60FFDE2}"/>
                  </a:ext>
                </a:extLst>
              </p:cNvPr>
              <p:cNvSpPr/>
              <p:nvPr/>
            </p:nvSpPr>
            <p:spPr>
              <a:xfrm>
                <a:off x="331201" y="1373690"/>
                <a:ext cx="72216" cy="339883"/>
              </a:xfrm>
              <a:custGeom>
                <a:avLst/>
                <a:gdLst>
                  <a:gd name="connsiteX0" fmla="*/ 0 w 72216"/>
                  <a:gd name="connsiteY0" fmla="*/ 0 h 339883"/>
                  <a:gd name="connsiteX1" fmla="*/ 0 w 72216"/>
                  <a:gd name="connsiteY1" fmla="*/ 339884 h 339883"/>
                  <a:gd name="connsiteX2" fmla="*/ 72217 w 72216"/>
                  <a:gd name="connsiteY2" fmla="*/ 309218 h 339883"/>
                  <a:gd name="connsiteX3" fmla="*/ 72217 w 72216"/>
                  <a:gd name="connsiteY3" fmla="*/ 30543 h 339883"/>
                  <a:gd name="connsiteX4" fmla="*/ 0 w 72216"/>
                  <a:gd name="connsiteY4" fmla="*/ 0 h 339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216" h="339883">
                    <a:moveTo>
                      <a:pt x="0" y="0"/>
                    </a:moveTo>
                    <a:lnTo>
                      <a:pt x="0" y="339884"/>
                    </a:lnTo>
                    <a:lnTo>
                      <a:pt x="72217" y="309218"/>
                    </a:lnTo>
                    <a:lnTo>
                      <a:pt x="72217" y="305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50BA07A7-5279-038F-9559-086C578D3428}"/>
                  </a:ext>
                </a:extLst>
              </p:cNvPr>
              <p:cNvSpPr/>
              <p:nvPr/>
            </p:nvSpPr>
            <p:spPr>
              <a:xfrm>
                <a:off x="331201" y="1682908"/>
                <a:ext cx="72216" cy="61330"/>
              </a:xfrm>
              <a:custGeom>
                <a:avLst/>
                <a:gdLst>
                  <a:gd name="connsiteX0" fmla="*/ 0 w 72216"/>
                  <a:gd name="connsiteY0" fmla="*/ 30665 h 61330"/>
                  <a:gd name="connsiteX1" fmla="*/ 0 w 72216"/>
                  <a:gd name="connsiteY1" fmla="*/ 30665 h 61330"/>
                  <a:gd name="connsiteX2" fmla="*/ 51439 w 72216"/>
                  <a:gd name="connsiteY2" fmla="*/ 61331 h 61330"/>
                  <a:gd name="connsiteX3" fmla="*/ 72217 w 72216"/>
                  <a:gd name="connsiteY3" fmla="*/ 61331 h 61330"/>
                  <a:gd name="connsiteX4" fmla="*/ 72217 w 72216"/>
                  <a:gd name="connsiteY4" fmla="*/ 0 h 61330"/>
                  <a:gd name="connsiteX5" fmla="*/ 51439 w 72216"/>
                  <a:gd name="connsiteY5" fmla="*/ 0 h 61330"/>
                  <a:gd name="connsiteX6" fmla="*/ 0 w 72216"/>
                  <a:gd name="connsiteY6" fmla="*/ 30665 h 6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16" h="61330">
                    <a:moveTo>
                      <a:pt x="0" y="30665"/>
                    </a:moveTo>
                    <a:lnTo>
                      <a:pt x="0" y="30665"/>
                    </a:lnTo>
                    <a:cubicBezTo>
                      <a:pt x="0" y="47892"/>
                      <a:pt x="22996" y="61331"/>
                      <a:pt x="51439" y="61331"/>
                    </a:cubicBezTo>
                    <a:lnTo>
                      <a:pt x="72217" y="61331"/>
                    </a:lnTo>
                    <a:lnTo>
                      <a:pt x="72217" y="0"/>
                    </a:lnTo>
                    <a:lnTo>
                      <a:pt x="51439" y="0"/>
                    </a:lnTo>
                    <a:cubicBezTo>
                      <a:pt x="22996" y="0"/>
                      <a:pt x="0" y="13439"/>
                      <a:pt x="0" y="3066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5D061D8D-08B6-FC32-5C4C-DA400CD42789}"/>
                </a:ext>
              </a:extLst>
            </p:cNvPr>
            <p:cNvSpPr/>
            <p:nvPr/>
          </p:nvSpPr>
          <p:spPr>
            <a:xfrm>
              <a:off x="331201" y="1343025"/>
              <a:ext cx="72216" cy="61208"/>
            </a:xfrm>
            <a:custGeom>
              <a:avLst/>
              <a:gdLst>
                <a:gd name="connsiteX0" fmla="*/ 0 w 72216"/>
                <a:gd name="connsiteY0" fmla="*/ 30665 h 61208"/>
                <a:gd name="connsiteX1" fmla="*/ 0 w 72216"/>
                <a:gd name="connsiteY1" fmla="*/ 30665 h 61208"/>
                <a:gd name="connsiteX2" fmla="*/ 51439 w 72216"/>
                <a:gd name="connsiteY2" fmla="*/ 0 h 61208"/>
                <a:gd name="connsiteX3" fmla="*/ 72217 w 72216"/>
                <a:gd name="connsiteY3" fmla="*/ 0 h 61208"/>
                <a:gd name="connsiteX4" fmla="*/ 72217 w 72216"/>
                <a:gd name="connsiteY4" fmla="*/ 61208 h 61208"/>
                <a:gd name="connsiteX5" fmla="*/ 51439 w 72216"/>
                <a:gd name="connsiteY5" fmla="*/ 61208 h 61208"/>
                <a:gd name="connsiteX6" fmla="*/ 0 w 72216"/>
                <a:gd name="connsiteY6" fmla="*/ 30543 h 61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216" h="61208">
                  <a:moveTo>
                    <a:pt x="0" y="30665"/>
                  </a:moveTo>
                  <a:lnTo>
                    <a:pt x="0" y="30665"/>
                  </a:lnTo>
                  <a:cubicBezTo>
                    <a:pt x="0" y="13439"/>
                    <a:pt x="22996" y="0"/>
                    <a:pt x="51439" y="0"/>
                  </a:cubicBezTo>
                  <a:lnTo>
                    <a:pt x="72217" y="0"/>
                  </a:lnTo>
                  <a:lnTo>
                    <a:pt x="72217" y="61208"/>
                  </a:lnTo>
                  <a:lnTo>
                    <a:pt x="51439" y="61208"/>
                  </a:lnTo>
                  <a:cubicBezTo>
                    <a:pt x="22996" y="61208"/>
                    <a:pt x="0" y="47769"/>
                    <a:pt x="0" y="30543"/>
                  </a:cubicBez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82" name="Rectangle: Top Corners Rounded 81">
            <a:extLst>
              <a:ext uri="{FF2B5EF4-FFF2-40B4-BE49-F238E27FC236}">
                <a16:creationId xmlns:a16="http://schemas.microsoft.com/office/drawing/2014/main" id="{E21F462F-7A1A-D780-E106-0CF18F8563F7}"/>
              </a:ext>
            </a:extLst>
          </p:cNvPr>
          <p:cNvSpPr/>
          <p:nvPr/>
        </p:nvSpPr>
        <p:spPr>
          <a:xfrm rot="16200000">
            <a:off x="4400907" y="24612"/>
            <a:ext cx="401092" cy="8396064"/>
          </a:xfrm>
          <a:prstGeom prst="round2SameRect">
            <a:avLst>
              <a:gd name="adj1" fmla="val 0"/>
              <a:gd name="adj2" fmla="val 33377"/>
            </a:avLst>
          </a:pr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3" name="Subtitle 1">
            <a:extLst>
              <a:ext uri="{FF2B5EF4-FFF2-40B4-BE49-F238E27FC236}">
                <a16:creationId xmlns:a16="http://schemas.microsoft.com/office/drawing/2014/main" id="{122B058E-C9F0-4C2C-C0A3-161DE22690B3}"/>
              </a:ext>
            </a:extLst>
          </p:cNvPr>
          <p:cNvSpPr txBox="1">
            <a:spLocks/>
          </p:cNvSpPr>
          <p:nvPr/>
        </p:nvSpPr>
        <p:spPr>
          <a:xfrm>
            <a:off x="725294" y="4153395"/>
            <a:ext cx="8074191" cy="138499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accent2"/>
              </a:buClr>
            </a:pPr>
            <a:r>
              <a:rPr lang="en-IN" sz="900" i="0">
                <a:latin typeface="+mj-lt"/>
              </a:rPr>
              <a:t>PPC is one of the potential hepatoprotective drugs for DILI.</a:t>
            </a: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F256D2CB-FCB2-86C3-768F-92C99D8494E5}"/>
              </a:ext>
            </a:extLst>
          </p:cNvPr>
          <p:cNvSpPr/>
          <p:nvPr/>
        </p:nvSpPr>
        <p:spPr>
          <a:xfrm>
            <a:off x="344515" y="4083428"/>
            <a:ext cx="282137" cy="278553"/>
          </a:xfrm>
          <a:custGeom>
            <a:avLst/>
            <a:gdLst>
              <a:gd name="connsiteX0" fmla="*/ 0 w 588225"/>
              <a:gd name="connsiteY0" fmla="*/ 29077 h 278553"/>
              <a:gd name="connsiteX1" fmla="*/ 0 w 588225"/>
              <a:gd name="connsiteY1" fmla="*/ 243978 h 278553"/>
              <a:gd name="connsiteX2" fmla="*/ 58903 w 588225"/>
              <a:gd name="connsiteY2" fmla="*/ 278553 h 278553"/>
              <a:gd name="connsiteX3" fmla="*/ 514193 w 588225"/>
              <a:gd name="connsiteY3" fmla="*/ 278553 h 278553"/>
              <a:gd name="connsiteX4" fmla="*/ 588225 w 588225"/>
              <a:gd name="connsiteY4" fmla="*/ 233227 h 278553"/>
              <a:gd name="connsiteX5" fmla="*/ 588225 w 588225"/>
              <a:gd name="connsiteY5" fmla="*/ 44715 h 278553"/>
              <a:gd name="connsiteX6" fmla="*/ 514193 w 588225"/>
              <a:gd name="connsiteY6" fmla="*/ 0 h 278553"/>
              <a:gd name="connsiteX7" fmla="*/ 58903 w 588225"/>
              <a:gd name="connsiteY7" fmla="*/ 0 h 278553"/>
              <a:gd name="connsiteX8" fmla="*/ 0 w 588225"/>
              <a:gd name="connsiteY8" fmla="*/ 29077 h 278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8225" h="278553">
                <a:moveTo>
                  <a:pt x="0" y="29077"/>
                </a:moveTo>
                <a:lnTo>
                  <a:pt x="0" y="243978"/>
                </a:lnTo>
                <a:lnTo>
                  <a:pt x="58903" y="278553"/>
                </a:lnTo>
                <a:lnTo>
                  <a:pt x="514193" y="278553"/>
                </a:lnTo>
                <a:cubicBezTo>
                  <a:pt x="555143" y="278553"/>
                  <a:pt x="588225" y="257906"/>
                  <a:pt x="588225" y="233227"/>
                </a:cubicBezTo>
                <a:lnTo>
                  <a:pt x="588225" y="44715"/>
                </a:lnTo>
                <a:cubicBezTo>
                  <a:pt x="588225" y="19914"/>
                  <a:pt x="554941" y="0"/>
                  <a:pt x="514193" y="0"/>
                </a:cubicBezTo>
                <a:lnTo>
                  <a:pt x="58903" y="0"/>
                </a:lnTo>
                <a:lnTo>
                  <a:pt x="0" y="29077"/>
                </a:ln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85" name="Graphic 10">
            <a:extLst>
              <a:ext uri="{FF2B5EF4-FFF2-40B4-BE49-F238E27FC236}">
                <a16:creationId xmlns:a16="http://schemas.microsoft.com/office/drawing/2014/main" id="{59EFE6C9-131C-007A-9F54-4302E9155223}"/>
              </a:ext>
            </a:extLst>
          </p:cNvPr>
          <p:cNvGrpSpPr/>
          <p:nvPr/>
        </p:nvGrpSpPr>
        <p:grpSpPr>
          <a:xfrm>
            <a:off x="331201" y="4022098"/>
            <a:ext cx="72216" cy="401214"/>
            <a:chOff x="331201" y="1343025"/>
            <a:chExt cx="72216" cy="401214"/>
          </a:xfrm>
        </p:grpSpPr>
        <p:grpSp>
          <p:nvGrpSpPr>
            <p:cNvPr id="86" name="Graphic 10">
              <a:extLst>
                <a:ext uri="{FF2B5EF4-FFF2-40B4-BE49-F238E27FC236}">
                  <a16:creationId xmlns:a16="http://schemas.microsoft.com/office/drawing/2014/main" id="{6658893C-0CD3-B0AF-B25D-735D1FD11FE2}"/>
                </a:ext>
              </a:extLst>
            </p:cNvPr>
            <p:cNvGrpSpPr/>
            <p:nvPr/>
          </p:nvGrpSpPr>
          <p:grpSpPr>
            <a:xfrm>
              <a:off x="331201" y="1373690"/>
              <a:ext cx="72216" cy="370548"/>
              <a:chOff x="331201" y="1373690"/>
              <a:chExt cx="72216" cy="370548"/>
            </a:xfrm>
          </p:grpSpPr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5F83E75-A8B4-D5D1-44E5-840783317E24}"/>
                  </a:ext>
                </a:extLst>
              </p:cNvPr>
              <p:cNvSpPr/>
              <p:nvPr/>
            </p:nvSpPr>
            <p:spPr>
              <a:xfrm>
                <a:off x="331201" y="1373690"/>
                <a:ext cx="72216" cy="339883"/>
              </a:xfrm>
              <a:custGeom>
                <a:avLst/>
                <a:gdLst>
                  <a:gd name="connsiteX0" fmla="*/ 0 w 72216"/>
                  <a:gd name="connsiteY0" fmla="*/ 0 h 339883"/>
                  <a:gd name="connsiteX1" fmla="*/ 0 w 72216"/>
                  <a:gd name="connsiteY1" fmla="*/ 339884 h 339883"/>
                  <a:gd name="connsiteX2" fmla="*/ 72217 w 72216"/>
                  <a:gd name="connsiteY2" fmla="*/ 309218 h 339883"/>
                  <a:gd name="connsiteX3" fmla="*/ 72217 w 72216"/>
                  <a:gd name="connsiteY3" fmla="*/ 30543 h 339883"/>
                  <a:gd name="connsiteX4" fmla="*/ 0 w 72216"/>
                  <a:gd name="connsiteY4" fmla="*/ 0 h 339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216" h="339883">
                    <a:moveTo>
                      <a:pt x="0" y="0"/>
                    </a:moveTo>
                    <a:lnTo>
                      <a:pt x="0" y="339884"/>
                    </a:lnTo>
                    <a:lnTo>
                      <a:pt x="72217" y="309218"/>
                    </a:lnTo>
                    <a:lnTo>
                      <a:pt x="72217" y="305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3B4B21DF-76E8-4C03-A67D-47741C2578E9}"/>
                  </a:ext>
                </a:extLst>
              </p:cNvPr>
              <p:cNvSpPr/>
              <p:nvPr/>
            </p:nvSpPr>
            <p:spPr>
              <a:xfrm>
                <a:off x="331201" y="1682908"/>
                <a:ext cx="72216" cy="61330"/>
              </a:xfrm>
              <a:custGeom>
                <a:avLst/>
                <a:gdLst>
                  <a:gd name="connsiteX0" fmla="*/ 0 w 72216"/>
                  <a:gd name="connsiteY0" fmla="*/ 30665 h 61330"/>
                  <a:gd name="connsiteX1" fmla="*/ 0 w 72216"/>
                  <a:gd name="connsiteY1" fmla="*/ 30665 h 61330"/>
                  <a:gd name="connsiteX2" fmla="*/ 51439 w 72216"/>
                  <a:gd name="connsiteY2" fmla="*/ 61331 h 61330"/>
                  <a:gd name="connsiteX3" fmla="*/ 72217 w 72216"/>
                  <a:gd name="connsiteY3" fmla="*/ 61331 h 61330"/>
                  <a:gd name="connsiteX4" fmla="*/ 72217 w 72216"/>
                  <a:gd name="connsiteY4" fmla="*/ 0 h 61330"/>
                  <a:gd name="connsiteX5" fmla="*/ 51439 w 72216"/>
                  <a:gd name="connsiteY5" fmla="*/ 0 h 61330"/>
                  <a:gd name="connsiteX6" fmla="*/ 0 w 72216"/>
                  <a:gd name="connsiteY6" fmla="*/ 30665 h 6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16" h="61330">
                    <a:moveTo>
                      <a:pt x="0" y="30665"/>
                    </a:moveTo>
                    <a:lnTo>
                      <a:pt x="0" y="30665"/>
                    </a:lnTo>
                    <a:cubicBezTo>
                      <a:pt x="0" y="47892"/>
                      <a:pt x="22996" y="61331"/>
                      <a:pt x="51439" y="61331"/>
                    </a:cubicBezTo>
                    <a:lnTo>
                      <a:pt x="72217" y="61331"/>
                    </a:lnTo>
                    <a:lnTo>
                      <a:pt x="72217" y="0"/>
                    </a:lnTo>
                    <a:lnTo>
                      <a:pt x="51439" y="0"/>
                    </a:lnTo>
                    <a:cubicBezTo>
                      <a:pt x="22996" y="0"/>
                      <a:pt x="0" y="13439"/>
                      <a:pt x="0" y="3066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E0D3407-3395-E67F-70F8-4FC3946AD5BE}"/>
                </a:ext>
              </a:extLst>
            </p:cNvPr>
            <p:cNvSpPr/>
            <p:nvPr/>
          </p:nvSpPr>
          <p:spPr>
            <a:xfrm>
              <a:off x="331201" y="1343025"/>
              <a:ext cx="72216" cy="61208"/>
            </a:xfrm>
            <a:custGeom>
              <a:avLst/>
              <a:gdLst>
                <a:gd name="connsiteX0" fmla="*/ 0 w 72216"/>
                <a:gd name="connsiteY0" fmla="*/ 30665 h 61208"/>
                <a:gd name="connsiteX1" fmla="*/ 0 w 72216"/>
                <a:gd name="connsiteY1" fmla="*/ 30665 h 61208"/>
                <a:gd name="connsiteX2" fmla="*/ 51439 w 72216"/>
                <a:gd name="connsiteY2" fmla="*/ 0 h 61208"/>
                <a:gd name="connsiteX3" fmla="*/ 72217 w 72216"/>
                <a:gd name="connsiteY3" fmla="*/ 0 h 61208"/>
                <a:gd name="connsiteX4" fmla="*/ 72217 w 72216"/>
                <a:gd name="connsiteY4" fmla="*/ 61208 h 61208"/>
                <a:gd name="connsiteX5" fmla="*/ 51439 w 72216"/>
                <a:gd name="connsiteY5" fmla="*/ 61208 h 61208"/>
                <a:gd name="connsiteX6" fmla="*/ 0 w 72216"/>
                <a:gd name="connsiteY6" fmla="*/ 30543 h 61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216" h="61208">
                  <a:moveTo>
                    <a:pt x="0" y="30665"/>
                  </a:moveTo>
                  <a:lnTo>
                    <a:pt x="0" y="30665"/>
                  </a:lnTo>
                  <a:cubicBezTo>
                    <a:pt x="0" y="13439"/>
                    <a:pt x="22996" y="0"/>
                    <a:pt x="51439" y="0"/>
                  </a:cubicBezTo>
                  <a:lnTo>
                    <a:pt x="72217" y="0"/>
                  </a:lnTo>
                  <a:lnTo>
                    <a:pt x="72217" y="61208"/>
                  </a:lnTo>
                  <a:lnTo>
                    <a:pt x="51439" y="61208"/>
                  </a:lnTo>
                  <a:cubicBezTo>
                    <a:pt x="22996" y="61208"/>
                    <a:pt x="0" y="47769"/>
                    <a:pt x="0" y="30543"/>
                  </a:cubicBez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90" name="Subtitle 1">
            <a:extLst>
              <a:ext uri="{FF2B5EF4-FFF2-40B4-BE49-F238E27FC236}">
                <a16:creationId xmlns:a16="http://schemas.microsoft.com/office/drawing/2014/main" id="{178B866E-AC5D-CC02-0D16-262684C6D5E7}"/>
              </a:ext>
            </a:extLst>
          </p:cNvPr>
          <p:cNvSpPr txBox="1">
            <a:spLocks/>
          </p:cNvSpPr>
          <p:nvPr/>
        </p:nvSpPr>
        <p:spPr>
          <a:xfrm>
            <a:off x="357718" y="1319744"/>
            <a:ext cx="241663" cy="153888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1000" b="1" i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91" name="Subtitle 1">
            <a:extLst>
              <a:ext uri="{FF2B5EF4-FFF2-40B4-BE49-F238E27FC236}">
                <a16:creationId xmlns:a16="http://schemas.microsoft.com/office/drawing/2014/main" id="{3E01E5E0-0AB0-58ED-21F6-3B96FA609F93}"/>
              </a:ext>
            </a:extLst>
          </p:cNvPr>
          <p:cNvSpPr txBox="1">
            <a:spLocks/>
          </p:cNvSpPr>
          <p:nvPr/>
        </p:nvSpPr>
        <p:spPr>
          <a:xfrm>
            <a:off x="357718" y="1791751"/>
            <a:ext cx="241663" cy="153888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1000" b="1" i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92" name="Subtitle 1">
            <a:extLst>
              <a:ext uri="{FF2B5EF4-FFF2-40B4-BE49-F238E27FC236}">
                <a16:creationId xmlns:a16="http://schemas.microsoft.com/office/drawing/2014/main" id="{10206C56-70F1-AF2A-EBDA-D651630D767E}"/>
              </a:ext>
            </a:extLst>
          </p:cNvPr>
          <p:cNvSpPr txBox="1">
            <a:spLocks/>
          </p:cNvSpPr>
          <p:nvPr/>
        </p:nvSpPr>
        <p:spPr>
          <a:xfrm>
            <a:off x="357718" y="2261801"/>
            <a:ext cx="241663" cy="153888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1000" b="1" i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93" name="Subtitle 1">
            <a:extLst>
              <a:ext uri="{FF2B5EF4-FFF2-40B4-BE49-F238E27FC236}">
                <a16:creationId xmlns:a16="http://schemas.microsoft.com/office/drawing/2014/main" id="{8DD70219-755E-7067-E1D1-286392F3D244}"/>
              </a:ext>
            </a:extLst>
          </p:cNvPr>
          <p:cNvSpPr txBox="1">
            <a:spLocks/>
          </p:cNvSpPr>
          <p:nvPr/>
        </p:nvSpPr>
        <p:spPr>
          <a:xfrm>
            <a:off x="357718" y="2717141"/>
            <a:ext cx="241663" cy="153888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1000" b="1" i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sp>
        <p:nvSpPr>
          <p:cNvPr id="94" name="Subtitle 1">
            <a:extLst>
              <a:ext uri="{FF2B5EF4-FFF2-40B4-BE49-F238E27FC236}">
                <a16:creationId xmlns:a16="http://schemas.microsoft.com/office/drawing/2014/main" id="{47901BA5-51F9-882C-D601-3846BA04C475}"/>
              </a:ext>
            </a:extLst>
          </p:cNvPr>
          <p:cNvSpPr txBox="1">
            <a:spLocks/>
          </p:cNvSpPr>
          <p:nvPr/>
        </p:nvSpPr>
        <p:spPr>
          <a:xfrm>
            <a:off x="357718" y="3197425"/>
            <a:ext cx="241663" cy="153888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1000" b="1" i="0">
                <a:solidFill>
                  <a:schemeClr val="bg1"/>
                </a:solidFill>
                <a:latin typeface="+mj-lt"/>
              </a:rPr>
              <a:t>5</a:t>
            </a:r>
          </a:p>
        </p:txBody>
      </p:sp>
      <p:sp>
        <p:nvSpPr>
          <p:cNvPr id="95" name="Subtitle 1">
            <a:extLst>
              <a:ext uri="{FF2B5EF4-FFF2-40B4-BE49-F238E27FC236}">
                <a16:creationId xmlns:a16="http://schemas.microsoft.com/office/drawing/2014/main" id="{E5FC616A-B9A0-A355-BD18-CC7AA1CCA587}"/>
              </a:ext>
            </a:extLst>
          </p:cNvPr>
          <p:cNvSpPr txBox="1">
            <a:spLocks/>
          </p:cNvSpPr>
          <p:nvPr/>
        </p:nvSpPr>
        <p:spPr>
          <a:xfrm>
            <a:off x="357718" y="3662701"/>
            <a:ext cx="241663" cy="153888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1000" b="1" i="0">
                <a:solidFill>
                  <a:schemeClr val="bg1"/>
                </a:solidFill>
                <a:latin typeface="+mj-lt"/>
              </a:rPr>
              <a:t>6</a:t>
            </a:r>
          </a:p>
        </p:txBody>
      </p:sp>
      <p:sp>
        <p:nvSpPr>
          <p:cNvPr id="96" name="Subtitle 1">
            <a:extLst>
              <a:ext uri="{FF2B5EF4-FFF2-40B4-BE49-F238E27FC236}">
                <a16:creationId xmlns:a16="http://schemas.microsoft.com/office/drawing/2014/main" id="{343C8DE8-4409-59E5-445D-0C02EE68AAEA}"/>
              </a:ext>
            </a:extLst>
          </p:cNvPr>
          <p:cNvSpPr txBox="1">
            <a:spLocks/>
          </p:cNvSpPr>
          <p:nvPr/>
        </p:nvSpPr>
        <p:spPr>
          <a:xfrm>
            <a:off x="357718" y="4138006"/>
            <a:ext cx="241663" cy="153888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i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685800" rtl="0" eaLnBrk="1" latinLnBrk="0" hangingPunct="1">
              <a:lnSpc>
                <a:spcPct val="125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lang="en-US" sz="1000" b="0" i="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300"/>
              </a:spcBef>
              <a:buClr>
                <a:schemeClr val="accent2"/>
              </a:buClr>
            </a:pPr>
            <a:r>
              <a:rPr lang="en-IN" sz="1000" b="1" i="0">
                <a:solidFill>
                  <a:schemeClr val="bg1"/>
                </a:solidFill>
                <a:latin typeface="+mj-lt"/>
              </a:rPr>
              <a:t>7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DEFCB8F5-F9D3-927A-586F-8B26B17FD8B4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IN"/>
              <a:t>Summary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245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DD44B78E-889F-48D8-72E7-813ADEFCEAE6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28FC286-167A-8FE7-8B8D-75EBABD1D6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/>
              <a:t>Thank you</a:t>
            </a:r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679549C9-F3AA-0417-06BE-08A6BEA20F91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39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C0BA69-D2F0-ADC0-6CC5-6959ED2F20B7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IN"/>
              <a:t> 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308E6F6-9468-917E-F3FB-038A897945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N"/>
              <a:t> 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>
          <a:xfrm>
            <a:off x="8336226" y="4792985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z="800" smtClean="0"/>
              <a:pPr/>
              <a:t>3</a:t>
            </a:fld>
            <a:endParaRPr lang="en-US" sz="8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602AE63-B389-2637-479F-C4504BAF2F76}"/>
              </a:ext>
            </a:extLst>
          </p:cNvPr>
          <p:cNvGrpSpPr/>
          <p:nvPr/>
        </p:nvGrpSpPr>
        <p:grpSpPr>
          <a:xfrm>
            <a:off x="334959" y="1638623"/>
            <a:ext cx="8474079" cy="1866254"/>
            <a:chOff x="334959" y="1755973"/>
            <a:chExt cx="8474079" cy="1866254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05809713-94A9-FCFA-3C31-D5C935237524}"/>
                </a:ext>
              </a:extLst>
            </p:cNvPr>
            <p:cNvSpPr/>
            <p:nvPr/>
          </p:nvSpPr>
          <p:spPr>
            <a:xfrm>
              <a:off x="1748936" y="1755973"/>
              <a:ext cx="7060102" cy="1866254"/>
            </a:xfrm>
            <a:prstGeom prst="roundRect">
              <a:avLst>
                <a:gd name="adj" fmla="val 5162"/>
              </a:avLst>
            </a:prstGeom>
            <a:solidFill>
              <a:schemeClr val="bg1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396000" bIns="72000" rtlCol="0" anchor="ctr"/>
            <a:lstStyle/>
            <a:p>
              <a:pPr marL="360000" defTabSz="914378">
                <a:lnSpc>
                  <a:spcPct val="120000"/>
                </a:lnSpc>
                <a:spcBef>
                  <a:spcPts val="900"/>
                </a:spcBef>
                <a:defRPr/>
              </a:pPr>
              <a:r>
                <a:rPr lang="en-IN" sz="14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 member of advisory boards for Sanofi (UAE, Global), Abbott, Janssen, Lunatus, Synergy, Takeda, Novo Nordisk, </a:t>
              </a:r>
              <a:r>
                <a:rPr lang="en-IN" sz="1400" dirty="0" err="1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Julphar</a:t>
              </a:r>
              <a:r>
                <a:rPr lang="en-IN" sz="14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. A lecturer for Sanofi (UAE, Global), Abbott, Janssen, Lunatus, Synergy, Dr Falk, Takeda, </a:t>
              </a:r>
              <a:r>
                <a:rPr lang="en-IN" sz="1400" dirty="0" err="1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Spimaco</a:t>
              </a:r>
              <a:r>
                <a:rPr lang="en-IN" sz="14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, </a:t>
              </a:r>
              <a:r>
                <a:rPr lang="en-IN" sz="1400" dirty="0" err="1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Julphar</a:t>
              </a:r>
              <a:r>
                <a:rPr lang="en-IN" sz="14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, Tabuk, Novo Nordisk</a:t>
              </a:r>
              <a:endParaRPr lang="en-US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5F007FA2-C6B4-82B3-7382-B4CCFB95B8E8}"/>
                </a:ext>
              </a:extLst>
            </p:cNvPr>
            <p:cNvSpPr/>
            <p:nvPr/>
          </p:nvSpPr>
          <p:spPr>
            <a:xfrm rot="5400000">
              <a:off x="1215537" y="2577972"/>
              <a:ext cx="1066798" cy="222253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B07A999-3775-5279-6556-E8E33F95FEBC}"/>
                </a:ext>
              </a:extLst>
            </p:cNvPr>
            <p:cNvSpPr/>
            <p:nvPr/>
          </p:nvSpPr>
          <p:spPr>
            <a:xfrm rot="5400000">
              <a:off x="339087" y="2229851"/>
              <a:ext cx="879132" cy="887388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FDF1709-09D6-4FF7-2E0B-67A7006987BB}"/>
                </a:ext>
              </a:extLst>
            </p:cNvPr>
            <p:cNvSpPr/>
            <p:nvPr/>
          </p:nvSpPr>
          <p:spPr>
            <a:xfrm rot="5400000">
              <a:off x="446314" y="2340466"/>
              <a:ext cx="664678" cy="670920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grpSp>
          <p:nvGrpSpPr>
            <p:cNvPr id="41" name="Graphic 5">
              <a:extLst>
                <a:ext uri="{FF2B5EF4-FFF2-40B4-BE49-F238E27FC236}">
                  <a16:creationId xmlns:a16="http://schemas.microsoft.com/office/drawing/2014/main" id="{AEA487A8-B95A-D4C6-F5C4-56F1CF8BB10A}"/>
                </a:ext>
              </a:extLst>
            </p:cNvPr>
            <p:cNvGrpSpPr/>
            <p:nvPr/>
          </p:nvGrpSpPr>
          <p:grpSpPr>
            <a:xfrm>
              <a:off x="546777" y="2489787"/>
              <a:ext cx="506487" cy="394904"/>
              <a:chOff x="4448640" y="107125"/>
              <a:chExt cx="249581" cy="194597"/>
            </a:xfrm>
            <a:solidFill>
              <a:schemeClr val="bg1"/>
            </a:solidFill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87E00E6D-9F12-6DE0-7D0B-2BC24E144ED7}"/>
                  </a:ext>
                </a:extLst>
              </p:cNvPr>
              <p:cNvSpPr/>
              <p:nvPr/>
            </p:nvSpPr>
            <p:spPr>
              <a:xfrm>
                <a:off x="4654834" y="182882"/>
                <a:ext cx="43387" cy="11647"/>
              </a:xfrm>
              <a:custGeom>
                <a:avLst/>
                <a:gdLst>
                  <a:gd name="connsiteX0" fmla="*/ 5752 w 43387"/>
                  <a:gd name="connsiteY0" fmla="*/ 11648 h 11647"/>
                  <a:gd name="connsiteX1" fmla="*/ 0 w 43387"/>
                  <a:gd name="connsiteY1" fmla="*/ 5927 h 11647"/>
                  <a:gd name="connsiteX2" fmla="*/ 5721 w 43387"/>
                  <a:gd name="connsiteY2" fmla="*/ 150 h 11647"/>
                  <a:gd name="connsiteX3" fmla="*/ 37610 w 43387"/>
                  <a:gd name="connsiteY3" fmla="*/ 0 h 11647"/>
                  <a:gd name="connsiteX4" fmla="*/ 37636 w 43387"/>
                  <a:gd name="connsiteY4" fmla="*/ 0 h 11647"/>
                  <a:gd name="connsiteX5" fmla="*/ 43388 w 43387"/>
                  <a:gd name="connsiteY5" fmla="*/ 5721 h 11647"/>
                  <a:gd name="connsiteX6" fmla="*/ 37667 w 43387"/>
                  <a:gd name="connsiteY6" fmla="*/ 11498 h 11647"/>
                  <a:gd name="connsiteX7" fmla="*/ 5777 w 43387"/>
                  <a:gd name="connsiteY7" fmla="*/ 11648 h 11647"/>
                  <a:gd name="connsiteX8" fmla="*/ 5752 w 43387"/>
                  <a:gd name="connsiteY8" fmla="*/ 11648 h 1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387" h="11647">
                    <a:moveTo>
                      <a:pt x="5752" y="11648"/>
                    </a:moveTo>
                    <a:cubicBezTo>
                      <a:pt x="2590" y="11648"/>
                      <a:pt x="15" y="9089"/>
                      <a:pt x="0" y="5927"/>
                    </a:cubicBezTo>
                    <a:cubicBezTo>
                      <a:pt x="-16" y="2749"/>
                      <a:pt x="2548" y="165"/>
                      <a:pt x="5721" y="150"/>
                    </a:cubicBezTo>
                    <a:lnTo>
                      <a:pt x="37610" y="0"/>
                    </a:lnTo>
                    <a:lnTo>
                      <a:pt x="37636" y="0"/>
                    </a:lnTo>
                    <a:cubicBezTo>
                      <a:pt x="40798" y="0"/>
                      <a:pt x="43372" y="2559"/>
                      <a:pt x="43388" y="5721"/>
                    </a:cubicBezTo>
                    <a:cubicBezTo>
                      <a:pt x="43403" y="8898"/>
                      <a:pt x="40840" y="11483"/>
                      <a:pt x="37667" y="11498"/>
                    </a:cubicBezTo>
                    <a:lnTo>
                      <a:pt x="5777" y="11648"/>
                    </a:lnTo>
                    <a:lnTo>
                      <a:pt x="5752" y="11648"/>
                    </a:lnTo>
                    <a:close/>
                  </a:path>
                </a:pathLst>
              </a:custGeom>
              <a:grpFill/>
              <a:ln w="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3B58BB3F-3B85-D271-CDD4-B6E0E2402B57}"/>
                  </a:ext>
                </a:extLst>
              </p:cNvPr>
              <p:cNvSpPr/>
              <p:nvPr/>
            </p:nvSpPr>
            <p:spPr>
              <a:xfrm>
                <a:off x="4640947" y="223445"/>
                <a:ext cx="34160" cy="33946"/>
              </a:xfrm>
              <a:custGeom>
                <a:avLst/>
                <a:gdLst>
                  <a:gd name="connsiteX0" fmla="*/ 28408 w 34160"/>
                  <a:gd name="connsiteY0" fmla="*/ 33947 h 33946"/>
                  <a:gd name="connsiteX1" fmla="*/ 24359 w 34160"/>
                  <a:gd name="connsiteY1" fmla="*/ 32280 h 33946"/>
                  <a:gd name="connsiteX2" fmla="*/ 1703 w 34160"/>
                  <a:gd name="connsiteY2" fmla="*/ 9836 h 33946"/>
                  <a:gd name="connsiteX3" fmla="*/ 1667 w 34160"/>
                  <a:gd name="connsiteY3" fmla="*/ 1701 h 33946"/>
                  <a:gd name="connsiteX4" fmla="*/ 9802 w 34160"/>
                  <a:gd name="connsiteY4" fmla="*/ 1665 h 33946"/>
                  <a:gd name="connsiteX5" fmla="*/ 32458 w 34160"/>
                  <a:gd name="connsiteY5" fmla="*/ 24109 h 33946"/>
                  <a:gd name="connsiteX6" fmla="*/ 32494 w 34160"/>
                  <a:gd name="connsiteY6" fmla="*/ 32244 h 33946"/>
                  <a:gd name="connsiteX7" fmla="*/ 28408 w 34160"/>
                  <a:gd name="connsiteY7" fmla="*/ 33947 h 3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160" h="33946">
                    <a:moveTo>
                      <a:pt x="28408" y="33947"/>
                    </a:moveTo>
                    <a:cubicBezTo>
                      <a:pt x="26943" y="33947"/>
                      <a:pt x="25483" y="33395"/>
                      <a:pt x="24359" y="32280"/>
                    </a:cubicBezTo>
                    <a:lnTo>
                      <a:pt x="1703" y="9836"/>
                    </a:lnTo>
                    <a:cubicBezTo>
                      <a:pt x="-556" y="7597"/>
                      <a:pt x="-567" y="3960"/>
                      <a:pt x="1667" y="1701"/>
                    </a:cubicBezTo>
                    <a:cubicBezTo>
                      <a:pt x="3906" y="-553"/>
                      <a:pt x="7542" y="-569"/>
                      <a:pt x="9802" y="1665"/>
                    </a:cubicBezTo>
                    <a:lnTo>
                      <a:pt x="32458" y="24109"/>
                    </a:lnTo>
                    <a:cubicBezTo>
                      <a:pt x="34717" y="26348"/>
                      <a:pt x="34727" y="29985"/>
                      <a:pt x="32494" y="32244"/>
                    </a:cubicBezTo>
                    <a:cubicBezTo>
                      <a:pt x="31369" y="33379"/>
                      <a:pt x="29889" y="33947"/>
                      <a:pt x="28408" y="33947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9D5BF9CF-DBE8-F0C2-EACF-6BB9852ABE96}"/>
                  </a:ext>
                </a:extLst>
              </p:cNvPr>
              <p:cNvSpPr/>
              <p:nvPr/>
            </p:nvSpPr>
            <p:spPr>
              <a:xfrm>
                <a:off x="4641174" y="119856"/>
                <a:ext cx="33949" cy="34160"/>
              </a:xfrm>
              <a:custGeom>
                <a:avLst/>
                <a:gdLst>
                  <a:gd name="connsiteX0" fmla="*/ 5752 w 33949"/>
                  <a:gd name="connsiteY0" fmla="*/ 34160 h 34160"/>
                  <a:gd name="connsiteX1" fmla="*/ 1703 w 33949"/>
                  <a:gd name="connsiteY1" fmla="*/ 32494 h 34160"/>
                  <a:gd name="connsiteX2" fmla="*/ 1667 w 33949"/>
                  <a:gd name="connsiteY2" fmla="*/ 24359 h 34160"/>
                  <a:gd name="connsiteX3" fmla="*/ 24111 w 33949"/>
                  <a:gd name="connsiteY3" fmla="*/ 1703 h 34160"/>
                  <a:gd name="connsiteX4" fmla="*/ 32246 w 33949"/>
                  <a:gd name="connsiteY4" fmla="*/ 1667 h 34160"/>
                  <a:gd name="connsiteX5" fmla="*/ 32282 w 33949"/>
                  <a:gd name="connsiteY5" fmla="*/ 9802 h 34160"/>
                  <a:gd name="connsiteX6" fmla="*/ 9838 w 33949"/>
                  <a:gd name="connsiteY6" fmla="*/ 32458 h 34160"/>
                  <a:gd name="connsiteX7" fmla="*/ 5752 w 33949"/>
                  <a:gd name="connsiteY7" fmla="*/ 34160 h 3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949" h="34160">
                    <a:moveTo>
                      <a:pt x="5752" y="34160"/>
                    </a:moveTo>
                    <a:cubicBezTo>
                      <a:pt x="4287" y="34160"/>
                      <a:pt x="2828" y="33608"/>
                      <a:pt x="1703" y="32494"/>
                    </a:cubicBezTo>
                    <a:cubicBezTo>
                      <a:pt x="-556" y="30255"/>
                      <a:pt x="-567" y="26618"/>
                      <a:pt x="1667" y="24359"/>
                    </a:cubicBezTo>
                    <a:lnTo>
                      <a:pt x="24111" y="1703"/>
                    </a:lnTo>
                    <a:cubicBezTo>
                      <a:pt x="26350" y="-551"/>
                      <a:pt x="29987" y="-572"/>
                      <a:pt x="32246" y="1667"/>
                    </a:cubicBezTo>
                    <a:cubicBezTo>
                      <a:pt x="34506" y="3906"/>
                      <a:pt x="34516" y="7542"/>
                      <a:pt x="32282" y="9802"/>
                    </a:cubicBezTo>
                    <a:lnTo>
                      <a:pt x="9838" y="32458"/>
                    </a:lnTo>
                    <a:cubicBezTo>
                      <a:pt x="8713" y="33593"/>
                      <a:pt x="7233" y="34160"/>
                      <a:pt x="5752" y="34160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525DAA4F-2450-2FEC-D72D-2A29C1CC0670}"/>
                  </a:ext>
                </a:extLst>
              </p:cNvPr>
              <p:cNvSpPr/>
              <p:nvPr/>
            </p:nvSpPr>
            <p:spPr>
              <a:xfrm>
                <a:off x="4448640" y="107125"/>
                <a:ext cx="185694" cy="194597"/>
              </a:xfrm>
              <a:custGeom>
                <a:avLst/>
                <a:gdLst>
                  <a:gd name="connsiteX0" fmla="*/ 160856 w 185694"/>
                  <a:gd name="connsiteY0" fmla="*/ 57202 h 194597"/>
                  <a:gd name="connsiteX1" fmla="*/ 155791 w 185694"/>
                  <a:gd name="connsiteY1" fmla="*/ 57202 h 194597"/>
                  <a:gd name="connsiteX2" fmla="*/ 155523 w 185694"/>
                  <a:gd name="connsiteY2" fmla="*/ 0 h 194597"/>
                  <a:gd name="connsiteX3" fmla="*/ 63893 w 185694"/>
                  <a:gd name="connsiteY3" fmla="*/ 38740 h 194597"/>
                  <a:gd name="connsiteX4" fmla="*/ 0 w 185694"/>
                  <a:gd name="connsiteY4" fmla="*/ 39039 h 194597"/>
                  <a:gd name="connsiteX5" fmla="*/ 413 w 185694"/>
                  <a:gd name="connsiteY5" fmla="*/ 126439 h 194597"/>
                  <a:gd name="connsiteX6" fmla="*/ 14103 w 185694"/>
                  <a:gd name="connsiteY6" fmla="*/ 126377 h 194597"/>
                  <a:gd name="connsiteX7" fmla="*/ 14320 w 185694"/>
                  <a:gd name="connsiteY7" fmla="*/ 172994 h 194597"/>
                  <a:gd name="connsiteX8" fmla="*/ 36022 w 185694"/>
                  <a:gd name="connsiteY8" fmla="*/ 194598 h 194597"/>
                  <a:gd name="connsiteX9" fmla="*/ 36125 w 185694"/>
                  <a:gd name="connsiteY9" fmla="*/ 194598 h 194597"/>
                  <a:gd name="connsiteX10" fmla="*/ 57723 w 185694"/>
                  <a:gd name="connsiteY10" fmla="*/ 172793 h 194597"/>
                  <a:gd name="connsiteX11" fmla="*/ 57506 w 185694"/>
                  <a:gd name="connsiteY11" fmla="*/ 126176 h 194597"/>
                  <a:gd name="connsiteX12" fmla="*/ 64295 w 185694"/>
                  <a:gd name="connsiteY12" fmla="*/ 126145 h 194597"/>
                  <a:gd name="connsiteX13" fmla="*/ 156291 w 185694"/>
                  <a:gd name="connsiteY13" fmla="*/ 164034 h 194597"/>
                  <a:gd name="connsiteX14" fmla="*/ 156023 w 185694"/>
                  <a:gd name="connsiteY14" fmla="*/ 106883 h 194597"/>
                  <a:gd name="connsiteX15" fmla="*/ 160856 w 185694"/>
                  <a:gd name="connsiteY15" fmla="*/ 106883 h 194597"/>
                  <a:gd name="connsiteX16" fmla="*/ 185694 w 185694"/>
                  <a:gd name="connsiteY16" fmla="*/ 82045 h 194597"/>
                  <a:gd name="connsiteX17" fmla="*/ 160856 w 185694"/>
                  <a:gd name="connsiteY17" fmla="*/ 57207 h 194597"/>
                  <a:gd name="connsiteX18" fmla="*/ 36068 w 185694"/>
                  <a:gd name="connsiteY18" fmla="*/ 183094 h 194597"/>
                  <a:gd name="connsiteX19" fmla="*/ 36022 w 185694"/>
                  <a:gd name="connsiteY19" fmla="*/ 183094 h 194597"/>
                  <a:gd name="connsiteX20" fmla="*/ 25818 w 185694"/>
                  <a:gd name="connsiteY20" fmla="*/ 172937 h 194597"/>
                  <a:gd name="connsiteX21" fmla="*/ 25602 w 185694"/>
                  <a:gd name="connsiteY21" fmla="*/ 126320 h 194597"/>
                  <a:gd name="connsiteX22" fmla="*/ 26004 w 185694"/>
                  <a:gd name="connsiteY22" fmla="*/ 126320 h 194597"/>
                  <a:gd name="connsiteX23" fmla="*/ 46003 w 185694"/>
                  <a:gd name="connsiteY23" fmla="*/ 126228 h 194597"/>
                  <a:gd name="connsiteX24" fmla="*/ 46220 w 185694"/>
                  <a:gd name="connsiteY24" fmla="*/ 172845 h 194597"/>
                  <a:gd name="connsiteX25" fmla="*/ 36068 w 185694"/>
                  <a:gd name="connsiteY25" fmla="*/ 183094 h 194597"/>
                  <a:gd name="connsiteX26" fmla="*/ 11859 w 185694"/>
                  <a:gd name="connsiteY26" fmla="*/ 114884 h 194597"/>
                  <a:gd name="connsiteX27" fmla="*/ 11560 w 185694"/>
                  <a:gd name="connsiteY27" fmla="*/ 50486 h 194597"/>
                  <a:gd name="connsiteX28" fmla="*/ 59348 w 185694"/>
                  <a:gd name="connsiteY28" fmla="*/ 50264 h 194597"/>
                  <a:gd name="connsiteX29" fmla="*/ 59647 w 185694"/>
                  <a:gd name="connsiteY29" fmla="*/ 114662 h 194597"/>
                  <a:gd name="connsiteX30" fmla="*/ 11864 w 185694"/>
                  <a:gd name="connsiteY30" fmla="*/ 114884 h 194597"/>
                  <a:gd name="connsiteX31" fmla="*/ 71156 w 185694"/>
                  <a:gd name="connsiteY31" fmla="*/ 116530 h 194597"/>
                  <a:gd name="connsiteX32" fmla="*/ 70836 w 185694"/>
                  <a:gd name="connsiteY32" fmla="*/ 48288 h 194597"/>
                  <a:gd name="connsiteX33" fmla="*/ 144102 w 185694"/>
                  <a:gd name="connsiteY33" fmla="*/ 17312 h 194597"/>
                  <a:gd name="connsiteX34" fmla="*/ 144705 w 185694"/>
                  <a:gd name="connsiteY34" fmla="*/ 146820 h 194597"/>
                  <a:gd name="connsiteX35" fmla="*/ 71151 w 185694"/>
                  <a:gd name="connsiteY35" fmla="*/ 116524 h 194597"/>
                  <a:gd name="connsiteX36" fmla="*/ 160856 w 185694"/>
                  <a:gd name="connsiteY36" fmla="*/ 95380 h 194597"/>
                  <a:gd name="connsiteX37" fmla="*/ 155966 w 185694"/>
                  <a:gd name="connsiteY37" fmla="*/ 95380 h 194597"/>
                  <a:gd name="connsiteX38" fmla="*/ 155842 w 185694"/>
                  <a:gd name="connsiteY38" fmla="*/ 68700 h 194597"/>
                  <a:gd name="connsiteX39" fmla="*/ 160856 w 185694"/>
                  <a:gd name="connsiteY39" fmla="*/ 68700 h 194597"/>
                  <a:gd name="connsiteX40" fmla="*/ 174196 w 185694"/>
                  <a:gd name="connsiteY40" fmla="*/ 82040 h 194597"/>
                  <a:gd name="connsiteX41" fmla="*/ 160856 w 185694"/>
                  <a:gd name="connsiteY41" fmla="*/ 95380 h 19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85694" h="194597">
                    <a:moveTo>
                      <a:pt x="160856" y="57202"/>
                    </a:moveTo>
                    <a:lnTo>
                      <a:pt x="155791" y="57202"/>
                    </a:lnTo>
                    <a:lnTo>
                      <a:pt x="155523" y="0"/>
                    </a:lnTo>
                    <a:lnTo>
                      <a:pt x="63893" y="38740"/>
                    </a:lnTo>
                    <a:lnTo>
                      <a:pt x="0" y="39039"/>
                    </a:lnTo>
                    <a:lnTo>
                      <a:pt x="413" y="126439"/>
                    </a:lnTo>
                    <a:lnTo>
                      <a:pt x="14103" y="126377"/>
                    </a:lnTo>
                    <a:lnTo>
                      <a:pt x="14320" y="172994"/>
                    </a:lnTo>
                    <a:cubicBezTo>
                      <a:pt x="14377" y="184926"/>
                      <a:pt x="24105" y="194598"/>
                      <a:pt x="36022" y="194598"/>
                    </a:cubicBezTo>
                    <a:lnTo>
                      <a:pt x="36125" y="194598"/>
                    </a:lnTo>
                    <a:cubicBezTo>
                      <a:pt x="48087" y="194541"/>
                      <a:pt x="57780" y="184761"/>
                      <a:pt x="57723" y="172793"/>
                    </a:cubicBezTo>
                    <a:lnTo>
                      <a:pt x="57506" y="126176"/>
                    </a:lnTo>
                    <a:lnTo>
                      <a:pt x="64295" y="126145"/>
                    </a:lnTo>
                    <a:lnTo>
                      <a:pt x="156291" y="164034"/>
                    </a:lnTo>
                    <a:lnTo>
                      <a:pt x="156023" y="106883"/>
                    </a:lnTo>
                    <a:lnTo>
                      <a:pt x="160856" y="106883"/>
                    </a:lnTo>
                    <a:cubicBezTo>
                      <a:pt x="174552" y="106883"/>
                      <a:pt x="185694" y="95741"/>
                      <a:pt x="185694" y="82045"/>
                    </a:cubicBezTo>
                    <a:cubicBezTo>
                      <a:pt x="185694" y="68350"/>
                      <a:pt x="174552" y="57207"/>
                      <a:pt x="160856" y="57207"/>
                    </a:cubicBezTo>
                    <a:close/>
                    <a:moveTo>
                      <a:pt x="36068" y="183094"/>
                    </a:moveTo>
                    <a:lnTo>
                      <a:pt x="36022" y="183094"/>
                    </a:lnTo>
                    <a:cubicBezTo>
                      <a:pt x="30420" y="183094"/>
                      <a:pt x="25844" y="178550"/>
                      <a:pt x="25818" y="172937"/>
                    </a:cubicBezTo>
                    <a:lnTo>
                      <a:pt x="25602" y="126320"/>
                    </a:lnTo>
                    <a:lnTo>
                      <a:pt x="26004" y="126320"/>
                    </a:lnTo>
                    <a:cubicBezTo>
                      <a:pt x="26004" y="126320"/>
                      <a:pt x="46003" y="126228"/>
                      <a:pt x="46003" y="126228"/>
                    </a:cubicBezTo>
                    <a:lnTo>
                      <a:pt x="46220" y="172845"/>
                    </a:lnTo>
                    <a:cubicBezTo>
                      <a:pt x="46246" y="178472"/>
                      <a:pt x="41691" y="183069"/>
                      <a:pt x="36068" y="183094"/>
                    </a:cubicBezTo>
                    <a:close/>
                    <a:moveTo>
                      <a:pt x="11859" y="114884"/>
                    </a:moveTo>
                    <a:lnTo>
                      <a:pt x="11560" y="50486"/>
                    </a:lnTo>
                    <a:lnTo>
                      <a:pt x="59348" y="50264"/>
                    </a:lnTo>
                    <a:lnTo>
                      <a:pt x="59647" y="114662"/>
                    </a:lnTo>
                    <a:lnTo>
                      <a:pt x="11864" y="114884"/>
                    </a:lnTo>
                    <a:close/>
                    <a:moveTo>
                      <a:pt x="71156" y="116530"/>
                    </a:moveTo>
                    <a:lnTo>
                      <a:pt x="70836" y="48288"/>
                    </a:lnTo>
                    <a:lnTo>
                      <a:pt x="144102" y="17312"/>
                    </a:lnTo>
                    <a:lnTo>
                      <a:pt x="144705" y="146820"/>
                    </a:lnTo>
                    <a:lnTo>
                      <a:pt x="71151" y="116524"/>
                    </a:lnTo>
                    <a:close/>
                    <a:moveTo>
                      <a:pt x="160856" y="95380"/>
                    </a:moveTo>
                    <a:lnTo>
                      <a:pt x="155966" y="95380"/>
                    </a:lnTo>
                    <a:lnTo>
                      <a:pt x="155842" y="68700"/>
                    </a:lnTo>
                    <a:lnTo>
                      <a:pt x="160856" y="68700"/>
                    </a:lnTo>
                    <a:cubicBezTo>
                      <a:pt x="168212" y="68700"/>
                      <a:pt x="174196" y="74684"/>
                      <a:pt x="174196" y="82040"/>
                    </a:cubicBezTo>
                    <a:cubicBezTo>
                      <a:pt x="174196" y="89396"/>
                      <a:pt x="168212" y="95380"/>
                      <a:pt x="160856" y="95380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D09EA41-5C5B-137C-EB66-C6BE4735A002}"/>
                </a:ext>
              </a:extLst>
            </p:cNvPr>
            <p:cNvSpPr/>
            <p:nvPr/>
          </p:nvSpPr>
          <p:spPr>
            <a:xfrm rot="5400000">
              <a:off x="1549669" y="2597548"/>
              <a:ext cx="177740" cy="1777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35C4D0D-CE9A-3972-A3D1-A65753E1B3C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222349" y="2687239"/>
              <a:ext cx="415460" cy="1588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3">
            <a:extLst>
              <a:ext uri="{FF2B5EF4-FFF2-40B4-BE49-F238E27FC236}">
                <a16:creationId xmlns:a16="http://schemas.microsoft.com/office/drawing/2014/main" id="{4552F27F-7726-CDF8-49CD-D5C398A7E2A3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IN" dirty="0"/>
              <a:t>Disclosures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582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Oval 142">
            <a:extLst>
              <a:ext uri="{FF2B5EF4-FFF2-40B4-BE49-F238E27FC236}">
                <a16:creationId xmlns:a16="http://schemas.microsoft.com/office/drawing/2014/main" id="{17E07FE8-2919-89D4-B9C9-DA5F19278C86}"/>
              </a:ext>
            </a:extLst>
          </p:cNvPr>
          <p:cNvSpPr/>
          <p:nvPr/>
        </p:nvSpPr>
        <p:spPr>
          <a:xfrm>
            <a:off x="3345679" y="1553471"/>
            <a:ext cx="1371600" cy="1371600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182880" rIns="0" rtlCol="0" anchor="ctr"/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NAFLD</a:t>
            </a:r>
            <a:r>
              <a:rPr lang="en-US" sz="1000" b="1" dirty="0">
                <a:solidFill>
                  <a:schemeClr val="bg1"/>
                </a:solidFill>
              </a:rPr>
              <a:t>*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algn="ctr"/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29623200-0714-07D9-828E-54B571A15B80}"/>
              </a:ext>
            </a:extLst>
          </p:cNvPr>
          <p:cNvSpPr/>
          <p:nvPr/>
        </p:nvSpPr>
        <p:spPr>
          <a:xfrm>
            <a:off x="4659854" y="1553471"/>
            <a:ext cx="1371600" cy="1371600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182880" rIns="0" rtlCol="0" anchor="ctr"/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MAFLD</a:t>
            </a:r>
            <a:r>
              <a:rPr lang="en-US" sz="1000" b="1" dirty="0">
                <a:solidFill>
                  <a:schemeClr val="bg1"/>
                </a:solidFill>
              </a:rPr>
              <a:t>*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algn="ctr"/>
            <a:endParaRPr lang="en-GB" sz="1600" dirty="0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183E885-3ED8-2590-4182-69C382790CC2}"/>
              </a:ext>
            </a:extLst>
          </p:cNvPr>
          <p:cNvGrpSpPr/>
          <p:nvPr/>
        </p:nvGrpSpPr>
        <p:grpSpPr>
          <a:xfrm>
            <a:off x="3998138" y="2817611"/>
            <a:ext cx="1371600" cy="1371600"/>
            <a:chOff x="3998138" y="2817611"/>
            <a:chExt cx="1371600" cy="1371600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D83E347-FBFB-CB94-BA46-9638AEDA0CAF}"/>
                </a:ext>
              </a:extLst>
            </p:cNvPr>
            <p:cNvSpPr/>
            <p:nvPr/>
          </p:nvSpPr>
          <p:spPr>
            <a:xfrm>
              <a:off x="3998138" y="2817611"/>
              <a:ext cx="1371600" cy="1371600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0" tIns="0" rIns="0" bIns="182880"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Primary LD</a:t>
              </a: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sz="600" dirty="0">
                <a:solidFill>
                  <a:schemeClr val="bg1"/>
                </a:solidFill>
                <a:latin typeface="+mj-lt"/>
              </a:endParaRP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74E2117A-D98E-1A81-F3B4-2AFCFC5AD3C3}"/>
                </a:ext>
              </a:extLst>
            </p:cNvPr>
            <p:cNvSpPr txBox="1"/>
            <p:nvPr/>
          </p:nvSpPr>
          <p:spPr>
            <a:xfrm>
              <a:off x="4278501" y="2992456"/>
              <a:ext cx="104718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2880" indent="-18288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bg1"/>
                  </a:solidFill>
                </a:rPr>
                <a:t>VH</a:t>
              </a:r>
            </a:p>
            <a:p>
              <a:pPr marL="182880" indent="-18288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bg1"/>
                  </a:solidFill>
                </a:rPr>
                <a:t>DILI</a:t>
              </a:r>
            </a:p>
            <a:p>
              <a:pPr marL="182880" indent="-18288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bg1"/>
                  </a:solidFill>
                </a:rPr>
                <a:t>AIH</a:t>
              </a:r>
            </a:p>
            <a:p>
              <a:pPr marL="182880" indent="-18288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bg1"/>
                  </a:solidFill>
                </a:rPr>
                <a:t>Others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147" name="Oval 146">
            <a:extLst>
              <a:ext uri="{FF2B5EF4-FFF2-40B4-BE49-F238E27FC236}">
                <a16:creationId xmlns:a16="http://schemas.microsoft.com/office/drawing/2014/main" id="{43350941-3C02-5919-0190-177DA8210FCF}"/>
              </a:ext>
            </a:extLst>
          </p:cNvPr>
          <p:cNvSpPr/>
          <p:nvPr/>
        </p:nvSpPr>
        <p:spPr>
          <a:xfrm>
            <a:off x="3998138" y="2187131"/>
            <a:ext cx="1371600" cy="806906"/>
          </a:xfrm>
          <a:prstGeom prst="ellipse">
            <a:avLst/>
          </a:prstGeom>
          <a:solidFill>
            <a:schemeClr val="tx2"/>
          </a:solidFill>
          <a:ln w="28575"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Hepatic steatosis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64856C81-07B2-B79B-3F3E-269CA27B0EEA}"/>
              </a:ext>
            </a:extLst>
          </p:cNvPr>
          <p:cNvSpPr txBox="1"/>
          <p:nvPr/>
        </p:nvSpPr>
        <p:spPr>
          <a:xfrm>
            <a:off x="3241051" y="4248625"/>
            <a:ext cx="2837606" cy="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/>
              <a:t>Adapted from Devi J, et al. World J Hepatol 2022;14(1):158-167</a:t>
            </a:r>
          </a:p>
        </p:txBody>
      </p:sp>
      <p:sp>
        <p:nvSpPr>
          <p:cNvPr id="149" name="Title 3">
            <a:extLst>
              <a:ext uri="{FF2B5EF4-FFF2-40B4-BE49-F238E27FC236}">
                <a16:creationId xmlns:a16="http://schemas.microsoft.com/office/drawing/2014/main" id="{0477A46D-7A6B-7F2C-FDB7-03AD4F3BF111}"/>
              </a:ext>
            </a:extLst>
          </p:cNvPr>
          <p:cNvSpPr txBox="1">
            <a:spLocks/>
          </p:cNvSpPr>
          <p:nvPr/>
        </p:nvSpPr>
        <p:spPr>
          <a:xfrm>
            <a:off x="331200" y="3653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200" b="0" i="0" kern="120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Clinical Spectrum of Metabolic Dysfunction-associated Fatty Liver Disease (MAFLD)/Metabolic Dysfunction-associated </a:t>
            </a:r>
            <a:r>
              <a:rPr lang="en-US" sz="20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Steatotic</a:t>
            </a:r>
            <a:r>
              <a:rPr lang="en-US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Liver Disease (MASLD)</a:t>
            </a:r>
            <a:endParaRPr lang="en-US" sz="2000" dirty="0"/>
          </a:p>
        </p:txBody>
      </p:sp>
      <p:sp>
        <p:nvSpPr>
          <p:cNvPr id="150" name="Footer Placeholder 2">
            <a:extLst>
              <a:ext uri="{FF2B5EF4-FFF2-40B4-BE49-F238E27FC236}">
                <a16:creationId xmlns:a16="http://schemas.microsoft.com/office/drawing/2014/main" id="{B7DE3FB3-2A22-3E4E-CCFE-58AC473D3D3E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65209" y="4567525"/>
            <a:ext cx="6457318" cy="562768"/>
          </a:xfrm>
        </p:spPr>
        <p:txBody>
          <a:bodyPr/>
          <a:lstStyle/>
          <a:p>
            <a:pPr algn="l"/>
            <a:endParaRPr lang="en-US" sz="600" dirty="0">
              <a:latin typeface="+mj-lt"/>
            </a:endParaRPr>
          </a:p>
          <a:p>
            <a:pPr algn="l"/>
            <a:endParaRPr lang="en-US" sz="600" dirty="0">
              <a:latin typeface="+mj-lt"/>
            </a:endParaRPr>
          </a:p>
          <a:p>
            <a:pPr algn="l"/>
            <a:endParaRPr lang="en-US" sz="600" dirty="0">
              <a:latin typeface="+mj-lt"/>
            </a:endParaRPr>
          </a:p>
          <a:p>
            <a:pPr algn="l"/>
            <a:endParaRPr lang="en-US" sz="600" dirty="0">
              <a:latin typeface="+mj-lt"/>
            </a:endParaRPr>
          </a:p>
          <a:p>
            <a:pPr algn="l"/>
            <a:r>
              <a:rPr lang="en-US" sz="600" dirty="0">
                <a:latin typeface="+mj-lt"/>
              </a:rPr>
              <a:t>*The terms NAFLD and MAFLD are used interchangeably, as most patients with NAFLD have diagnosed or undiagnosed metabolic dysfunctions</a:t>
            </a:r>
          </a:p>
          <a:p>
            <a:pPr algn="l"/>
            <a:r>
              <a:rPr lang="en-US" sz="600" dirty="0">
                <a:latin typeface="+mj-lt"/>
              </a:rPr>
              <a:t>1) </a:t>
            </a:r>
            <a:r>
              <a:rPr lang="en-US" sz="600" dirty="0" err="1">
                <a:latin typeface="+mj-lt"/>
              </a:rPr>
              <a:t>Gundermann</a:t>
            </a:r>
            <a:r>
              <a:rPr lang="en-US" sz="600" dirty="0">
                <a:latin typeface="+mj-lt"/>
              </a:rPr>
              <a:t> K et al. </a:t>
            </a:r>
            <a:r>
              <a:rPr lang="en-US" sz="600" dirty="0" err="1">
                <a:latin typeface="+mj-lt"/>
              </a:rPr>
              <a:t>Pharmacol</a:t>
            </a:r>
            <a:r>
              <a:rPr lang="en-US" sz="600" dirty="0">
                <a:latin typeface="+mj-lt"/>
              </a:rPr>
              <a:t> Rep. 2011;63,643-659. </a:t>
            </a:r>
          </a:p>
          <a:p>
            <a:pPr algn="l"/>
            <a:r>
              <a:rPr lang="en-US" sz="600" dirty="0">
                <a:latin typeface="+mj-lt"/>
              </a:rPr>
              <a:t>AIH, alcohol-induced hepatitis; BP, blood pressure; CRP, c-reactive protein; DILI, drug-induced liver injury; HbA1c, glycated hemoglobin; HDL, high density lipoprotein; LD, liver disease; </a:t>
            </a:r>
            <a:r>
              <a:rPr lang="en-US" sz="600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MAFLD, metabolic dysfunction-associated fatty liver disease; MASLD, </a:t>
            </a:r>
            <a:r>
              <a:rPr lang="en-US" sz="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metabolic dysfunction-associated steatotic liver disease; </a:t>
            </a:r>
            <a:r>
              <a:rPr lang="en-US" sz="600" dirty="0">
                <a:latin typeface="+mj-lt"/>
              </a:rPr>
              <a:t>NAFLD, nonalcoholic fatty liver disease; VH, viral hepatitis.</a:t>
            </a:r>
          </a:p>
          <a:p>
            <a:pPr algn="l"/>
            <a:r>
              <a:rPr lang="en-US" sz="600" dirty="0">
                <a:latin typeface="+mj-lt"/>
              </a:rPr>
              <a:t> </a:t>
            </a:r>
            <a:endParaRPr lang="en-IN" sz="600" dirty="0">
              <a:latin typeface="+mj-lt"/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CD39858F-87B3-4A54-C4DE-F094B45CA026}"/>
              </a:ext>
            </a:extLst>
          </p:cNvPr>
          <p:cNvGrpSpPr/>
          <p:nvPr/>
        </p:nvGrpSpPr>
        <p:grpSpPr>
          <a:xfrm>
            <a:off x="330201" y="3515553"/>
            <a:ext cx="2675270" cy="1042752"/>
            <a:chOff x="462293" y="3094830"/>
            <a:chExt cx="4325281" cy="1292612"/>
          </a:xfrm>
        </p:grpSpPr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CAA857AF-6C67-DCA4-C31C-AEA4393F1777}"/>
                </a:ext>
              </a:extLst>
            </p:cNvPr>
            <p:cNvSpPr/>
            <p:nvPr/>
          </p:nvSpPr>
          <p:spPr>
            <a:xfrm>
              <a:off x="516197" y="3153621"/>
              <a:ext cx="4230405" cy="1171598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Ins="360000" rtlCol="0" anchor="ctr"/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00" dirty="0">
                  <a:solidFill>
                    <a:schemeClr val="tx1"/>
                  </a:solidFill>
                </a:rPr>
                <a:t>Serious liver disorders may occur due to toxic, inflammatory, allergic, metabolic or immunological effects caused by various risk factors, leading to morphological damage to liver cells</a:t>
              </a:r>
            </a:p>
            <a:p>
              <a:pPr lvl="0" algn="ctr" defTabSz="444500">
                <a:lnSpc>
                  <a:spcPct val="90000"/>
                </a:lnSpc>
                <a:spcBef>
                  <a:spcPts val="300"/>
                </a:spcBef>
              </a:pPr>
              <a:r>
                <a:rPr lang="en-US" sz="700" dirty="0">
                  <a:solidFill>
                    <a:schemeClr val="tx1"/>
                  </a:solidFill>
                </a:rPr>
                <a:t>Under chronic conditions, these changes manifest as fibrosis and cirrhosis</a:t>
              </a:r>
              <a:r>
                <a:rPr lang="en-US" sz="700" baseline="300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53" name="Half Frame 152">
              <a:extLst>
                <a:ext uri="{FF2B5EF4-FFF2-40B4-BE49-F238E27FC236}">
                  <a16:creationId xmlns:a16="http://schemas.microsoft.com/office/drawing/2014/main" id="{BA22EFF6-DD54-F815-C953-1AEA7E480F0F}"/>
                </a:ext>
              </a:extLst>
            </p:cNvPr>
            <p:cNvSpPr/>
            <p:nvPr/>
          </p:nvSpPr>
          <p:spPr>
            <a:xfrm rot="5400000">
              <a:off x="4251370" y="3094900"/>
              <a:ext cx="536273" cy="536135"/>
            </a:xfrm>
            <a:prstGeom prst="halfFrame">
              <a:avLst>
                <a:gd name="adj1" fmla="val 25770"/>
                <a:gd name="adj2" fmla="val 257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4" name="Half Frame 153">
              <a:extLst>
                <a:ext uri="{FF2B5EF4-FFF2-40B4-BE49-F238E27FC236}">
                  <a16:creationId xmlns:a16="http://schemas.microsoft.com/office/drawing/2014/main" id="{53CF5228-B519-A123-00C7-69E2997EB816}"/>
                </a:ext>
              </a:extLst>
            </p:cNvPr>
            <p:cNvSpPr/>
            <p:nvPr/>
          </p:nvSpPr>
          <p:spPr>
            <a:xfrm rot="16200000">
              <a:off x="462292" y="3851238"/>
              <a:ext cx="536273" cy="536135"/>
            </a:xfrm>
            <a:prstGeom prst="halfFrame">
              <a:avLst>
                <a:gd name="adj1" fmla="val 25770"/>
                <a:gd name="adj2" fmla="val 257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N" sz="700"/>
            </a:p>
          </p:txBody>
        </p:sp>
        <p:sp>
          <p:nvSpPr>
            <p:cNvPr id="155" name="Half Frame 154">
              <a:extLst>
                <a:ext uri="{FF2B5EF4-FFF2-40B4-BE49-F238E27FC236}">
                  <a16:creationId xmlns:a16="http://schemas.microsoft.com/office/drawing/2014/main" id="{71D68DE4-DD03-5E34-BF14-908470969C43}"/>
                </a:ext>
              </a:extLst>
            </p:cNvPr>
            <p:cNvSpPr/>
            <p:nvPr/>
          </p:nvSpPr>
          <p:spPr>
            <a:xfrm>
              <a:off x="462293" y="3094830"/>
              <a:ext cx="536273" cy="536135"/>
            </a:xfrm>
            <a:prstGeom prst="halfFrame">
              <a:avLst>
                <a:gd name="adj1" fmla="val 25770"/>
                <a:gd name="adj2" fmla="val 257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6" name="Half Frame 155">
              <a:extLst>
                <a:ext uri="{FF2B5EF4-FFF2-40B4-BE49-F238E27FC236}">
                  <a16:creationId xmlns:a16="http://schemas.microsoft.com/office/drawing/2014/main" id="{630B2F08-B031-F5DB-10E3-38073D1A3B9D}"/>
                </a:ext>
              </a:extLst>
            </p:cNvPr>
            <p:cNvSpPr/>
            <p:nvPr/>
          </p:nvSpPr>
          <p:spPr>
            <a:xfrm rot="10800000">
              <a:off x="4251301" y="3851307"/>
              <a:ext cx="536273" cy="536135"/>
            </a:xfrm>
            <a:prstGeom prst="halfFrame">
              <a:avLst>
                <a:gd name="adj1" fmla="val 25770"/>
                <a:gd name="adj2" fmla="val 257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8266FBE9-23A2-BB1E-D0DE-57EE569F9CD1}"/>
              </a:ext>
            </a:extLst>
          </p:cNvPr>
          <p:cNvSpPr/>
          <p:nvPr/>
        </p:nvSpPr>
        <p:spPr>
          <a:xfrm>
            <a:off x="6387746" y="2017220"/>
            <a:ext cx="2424729" cy="2108474"/>
          </a:xfrm>
          <a:prstGeom prst="roundRect">
            <a:avLst>
              <a:gd name="adj" fmla="val 298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rIns="91440" bIns="0" rtlCol="0" anchor="ctr" anchorCtr="0"/>
          <a:lstStyle/>
          <a:p>
            <a:pPr marL="137160" lvl="0" indent="-137160" defTabSz="444500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chemeClr val="tx1"/>
                </a:solidFill>
              </a:rPr>
              <a:t>Waist circumference &gt; 102/88 cm in Caucasian men/women or &gt; 90/80 cm in Asian men/women</a:t>
            </a:r>
          </a:p>
          <a:p>
            <a:pPr marL="137160" lvl="0" indent="-137160" defTabSz="444500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chemeClr val="tx1"/>
                </a:solidFill>
              </a:rPr>
              <a:t>BP &gt; 130/85 mm Hg or specific treatment</a:t>
            </a:r>
          </a:p>
          <a:p>
            <a:pPr marL="137160" lvl="0" indent="-137160" defTabSz="444500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chemeClr val="tx1"/>
                </a:solidFill>
              </a:rPr>
              <a:t>Triglycerides &gt; 150 mg/dL or specific</a:t>
            </a:r>
            <a:br>
              <a:rPr lang="en-US" sz="700" dirty="0">
                <a:solidFill>
                  <a:schemeClr val="tx1"/>
                </a:solidFill>
              </a:rPr>
            </a:br>
            <a:r>
              <a:rPr lang="en-US" sz="700" dirty="0">
                <a:solidFill>
                  <a:schemeClr val="tx1"/>
                </a:solidFill>
              </a:rPr>
              <a:t>drug treatment</a:t>
            </a:r>
          </a:p>
          <a:p>
            <a:pPr marL="137160" lvl="0" indent="-137160" defTabSz="444500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chemeClr val="tx1"/>
                </a:solidFill>
              </a:rPr>
              <a:t>Plasma HDL &lt; 40 mg/dL for men and &lt; 50 mg/dL for women or specific drug treatment</a:t>
            </a:r>
          </a:p>
          <a:p>
            <a:pPr marL="137160" lvl="0" indent="-137160" defTabSz="444500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chemeClr val="tx1"/>
                </a:solidFill>
              </a:rPr>
              <a:t>Prediabetes (</a:t>
            </a:r>
            <a:r>
              <a:rPr lang="en-US" sz="700" i="1" dirty="0">
                <a:solidFill>
                  <a:schemeClr val="tx1"/>
                </a:solidFill>
              </a:rPr>
              <a:t>i.e.</a:t>
            </a:r>
            <a:r>
              <a:rPr lang="en-US" sz="700" dirty="0">
                <a:solidFill>
                  <a:schemeClr val="tx1"/>
                </a:solidFill>
              </a:rPr>
              <a:t>, fasting glucose levels 100-125 mg/dL or 2-h post-load glucose levels 140-199 mg/dL) or HbA1c 5.7%-6.4%</a:t>
            </a:r>
          </a:p>
          <a:p>
            <a:pPr marL="137160" lvl="0" indent="-137160" defTabSz="444500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chemeClr val="tx1"/>
                </a:solidFill>
              </a:rPr>
              <a:t>Homeostasis Model Assessment of Insulin Resistance score &gt; 2.5</a:t>
            </a:r>
          </a:p>
          <a:p>
            <a:pPr marL="137160" lvl="0" indent="-137160" defTabSz="444500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chemeClr val="tx1"/>
                </a:solidFill>
              </a:rPr>
              <a:t>Plasma CRP level &gt; 2 mg/L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2AD20C64-18A6-3327-90B1-6A694A26736C}"/>
              </a:ext>
            </a:extLst>
          </p:cNvPr>
          <p:cNvSpPr/>
          <p:nvPr/>
        </p:nvSpPr>
        <p:spPr>
          <a:xfrm>
            <a:off x="6563210" y="1527591"/>
            <a:ext cx="383636" cy="190606"/>
          </a:xfrm>
          <a:prstGeom prst="roundRect">
            <a:avLst>
              <a:gd name="adj" fmla="val 557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rIns="91440" bIns="91440" rtlCol="0" anchor="ctr" anchorCtr="0"/>
          <a:lstStyle/>
          <a:p>
            <a:pPr lvl="0" algn="ctr" defTabSz="444500">
              <a:spcBef>
                <a:spcPts val="300"/>
              </a:spcBef>
              <a:buClr>
                <a:schemeClr val="accent2"/>
              </a:buClr>
            </a:pPr>
            <a:r>
              <a:rPr lang="en-US" sz="700" dirty="0">
                <a:solidFill>
                  <a:schemeClr val="tx1"/>
                </a:solidFill>
              </a:rPr>
              <a:t>Or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D73F3D9-26D5-6694-914D-C350E8E71D1C}"/>
              </a:ext>
            </a:extLst>
          </p:cNvPr>
          <p:cNvGrpSpPr/>
          <p:nvPr/>
        </p:nvGrpSpPr>
        <p:grpSpPr>
          <a:xfrm>
            <a:off x="5818793" y="1366193"/>
            <a:ext cx="1300248" cy="305549"/>
            <a:chOff x="5818793" y="1366193"/>
            <a:chExt cx="1300248" cy="305549"/>
          </a:xfrm>
        </p:grpSpPr>
        <p:sp>
          <p:nvSpPr>
            <p:cNvPr id="158" name="Rectangle: Rounded Corners 157">
              <a:extLst>
                <a:ext uri="{FF2B5EF4-FFF2-40B4-BE49-F238E27FC236}">
                  <a16:creationId xmlns:a16="http://schemas.microsoft.com/office/drawing/2014/main" id="{6B5A0A75-C45D-926B-478B-C29D1F9D69D4}"/>
                </a:ext>
              </a:extLst>
            </p:cNvPr>
            <p:cNvSpPr/>
            <p:nvPr/>
          </p:nvSpPr>
          <p:spPr>
            <a:xfrm>
              <a:off x="6019966" y="1366193"/>
              <a:ext cx="1099075" cy="190606"/>
            </a:xfrm>
            <a:prstGeom prst="roundRect">
              <a:avLst>
                <a:gd name="adj" fmla="val 557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ctr" anchorCtr="0"/>
            <a:lstStyle/>
            <a:p>
              <a:pPr lvl="0" algn="ctr" defTabSz="444500">
                <a:spcBef>
                  <a:spcPts val="300"/>
                </a:spcBef>
                <a:buClr>
                  <a:schemeClr val="accent2"/>
                </a:buClr>
              </a:pPr>
              <a:r>
                <a:rPr lang="en-US" sz="700">
                  <a:solidFill>
                    <a:schemeClr val="tx1"/>
                  </a:solidFill>
                </a:rPr>
                <a:t>Obesity/overweight</a:t>
              </a: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0DDEE7BF-24CF-2EC8-4CDF-9AA7742494AA}"/>
                </a:ext>
              </a:extLst>
            </p:cNvPr>
            <p:cNvSpPr/>
            <p:nvPr/>
          </p:nvSpPr>
          <p:spPr>
            <a:xfrm rot="20779507">
              <a:off x="5818793" y="1477421"/>
              <a:ext cx="208465" cy="194321"/>
            </a:xfrm>
            <a:custGeom>
              <a:avLst/>
              <a:gdLst>
                <a:gd name="connsiteX0" fmla="*/ 0 w 215240"/>
                <a:gd name="connsiteY0" fmla="*/ 172147 h 200636"/>
                <a:gd name="connsiteX1" fmla="*/ 107620 w 215240"/>
                <a:gd name="connsiteY1" fmla="*/ 186392 h 200636"/>
                <a:gd name="connsiteX2" fmla="*/ 215240 w 215240"/>
                <a:gd name="connsiteY2" fmla="*/ 200636 h 200636"/>
                <a:gd name="connsiteX3" fmla="*/ 149814 w 215240"/>
                <a:gd name="connsiteY3" fmla="*/ 111664 h 200636"/>
                <a:gd name="connsiteX4" fmla="*/ 132335 w 215240"/>
                <a:gd name="connsiteY4" fmla="*/ 0 h 200636"/>
                <a:gd name="connsiteX5" fmla="*/ 66190 w 215240"/>
                <a:gd name="connsiteY5" fmla="*/ 86051 h 200636"/>
                <a:gd name="connsiteX6" fmla="*/ 45 w 215240"/>
                <a:gd name="connsiteY6" fmla="*/ 172102 h 20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40" h="200636">
                  <a:moveTo>
                    <a:pt x="0" y="172147"/>
                  </a:moveTo>
                  <a:lnTo>
                    <a:pt x="107620" y="186392"/>
                  </a:lnTo>
                  <a:lnTo>
                    <a:pt x="215240" y="200636"/>
                  </a:lnTo>
                  <a:cubicBezTo>
                    <a:pt x="215240" y="200636"/>
                    <a:pt x="169002" y="163160"/>
                    <a:pt x="149814" y="111664"/>
                  </a:cubicBezTo>
                  <a:cubicBezTo>
                    <a:pt x="133593" y="68167"/>
                    <a:pt x="132335" y="0"/>
                    <a:pt x="132335" y="0"/>
                  </a:cubicBezTo>
                  <a:lnTo>
                    <a:pt x="66190" y="86051"/>
                  </a:lnTo>
                  <a:lnTo>
                    <a:pt x="45" y="172102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51B9868-DB86-F08A-4D1D-F904B7919583}"/>
              </a:ext>
            </a:extLst>
          </p:cNvPr>
          <p:cNvGrpSpPr/>
          <p:nvPr/>
        </p:nvGrpSpPr>
        <p:grpSpPr>
          <a:xfrm>
            <a:off x="6028155" y="1710648"/>
            <a:ext cx="1680315" cy="237757"/>
            <a:chOff x="6028155" y="1710648"/>
            <a:chExt cx="1680315" cy="237757"/>
          </a:xfrm>
        </p:grpSpPr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41082637-AE78-8F0C-8725-A6ABFCB6844F}"/>
                </a:ext>
              </a:extLst>
            </p:cNvPr>
            <p:cNvSpPr/>
            <p:nvPr/>
          </p:nvSpPr>
          <p:spPr>
            <a:xfrm>
              <a:off x="6244809" y="1710648"/>
              <a:ext cx="1463661" cy="190606"/>
            </a:xfrm>
            <a:prstGeom prst="roundRect">
              <a:avLst>
                <a:gd name="adj" fmla="val 557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91440" rIns="91440" bIns="91440" rtlCol="0" anchor="ctr" anchorCtr="0"/>
            <a:lstStyle/>
            <a:p>
              <a:pPr lvl="0" algn="ctr" defTabSz="444500">
                <a:spcBef>
                  <a:spcPts val="300"/>
                </a:spcBef>
                <a:buClr>
                  <a:schemeClr val="accent2"/>
                </a:buClr>
              </a:pPr>
              <a:r>
                <a:rPr lang="en-US" sz="700" dirty="0">
                  <a:solidFill>
                    <a:schemeClr val="tx1"/>
                  </a:solidFill>
                </a:rPr>
                <a:t>&gt; 2 metabolic abnormalities</a:t>
              </a: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34ADBE08-AB4C-DEF4-9176-10AF3A43D599}"/>
                </a:ext>
              </a:extLst>
            </p:cNvPr>
            <p:cNvSpPr/>
            <p:nvPr/>
          </p:nvSpPr>
          <p:spPr>
            <a:xfrm rot="21295390">
              <a:off x="6028155" y="1754084"/>
              <a:ext cx="208465" cy="194321"/>
            </a:xfrm>
            <a:custGeom>
              <a:avLst/>
              <a:gdLst>
                <a:gd name="connsiteX0" fmla="*/ 0 w 215240"/>
                <a:gd name="connsiteY0" fmla="*/ 172147 h 200636"/>
                <a:gd name="connsiteX1" fmla="*/ 107620 w 215240"/>
                <a:gd name="connsiteY1" fmla="*/ 186392 h 200636"/>
                <a:gd name="connsiteX2" fmla="*/ 215240 w 215240"/>
                <a:gd name="connsiteY2" fmla="*/ 200636 h 200636"/>
                <a:gd name="connsiteX3" fmla="*/ 149814 w 215240"/>
                <a:gd name="connsiteY3" fmla="*/ 111664 h 200636"/>
                <a:gd name="connsiteX4" fmla="*/ 132335 w 215240"/>
                <a:gd name="connsiteY4" fmla="*/ 0 h 200636"/>
                <a:gd name="connsiteX5" fmla="*/ 66190 w 215240"/>
                <a:gd name="connsiteY5" fmla="*/ 86051 h 200636"/>
                <a:gd name="connsiteX6" fmla="*/ 45 w 215240"/>
                <a:gd name="connsiteY6" fmla="*/ 172102 h 20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40" h="200636">
                  <a:moveTo>
                    <a:pt x="0" y="172147"/>
                  </a:moveTo>
                  <a:lnTo>
                    <a:pt x="107620" y="186392"/>
                  </a:lnTo>
                  <a:lnTo>
                    <a:pt x="215240" y="200636"/>
                  </a:lnTo>
                  <a:cubicBezTo>
                    <a:pt x="215240" y="200636"/>
                    <a:pt x="169002" y="163160"/>
                    <a:pt x="149814" y="111664"/>
                  </a:cubicBezTo>
                  <a:cubicBezTo>
                    <a:pt x="133593" y="68167"/>
                    <a:pt x="132335" y="0"/>
                    <a:pt x="132335" y="0"/>
                  </a:cubicBezTo>
                  <a:lnTo>
                    <a:pt x="66190" y="86051"/>
                  </a:lnTo>
                  <a:lnTo>
                    <a:pt x="45" y="172102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4A0A12-6ACA-AC4D-9000-BDACD34884B1}"/>
              </a:ext>
            </a:extLst>
          </p:cNvPr>
          <p:cNvGrpSpPr/>
          <p:nvPr/>
        </p:nvGrpSpPr>
        <p:grpSpPr>
          <a:xfrm>
            <a:off x="2753417" y="1388103"/>
            <a:ext cx="796547" cy="346910"/>
            <a:chOff x="2753417" y="1388103"/>
            <a:chExt cx="796547" cy="346910"/>
          </a:xfrm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E39E5497-1ED4-A8AE-F77A-1835AF6E1731}"/>
                </a:ext>
              </a:extLst>
            </p:cNvPr>
            <p:cNvSpPr/>
            <p:nvPr/>
          </p:nvSpPr>
          <p:spPr>
            <a:xfrm rot="1292235" flipH="1">
              <a:off x="3341499" y="1540692"/>
              <a:ext cx="208465" cy="194321"/>
            </a:xfrm>
            <a:custGeom>
              <a:avLst/>
              <a:gdLst>
                <a:gd name="connsiteX0" fmla="*/ 0 w 215240"/>
                <a:gd name="connsiteY0" fmla="*/ 172147 h 200636"/>
                <a:gd name="connsiteX1" fmla="*/ 107620 w 215240"/>
                <a:gd name="connsiteY1" fmla="*/ 186392 h 200636"/>
                <a:gd name="connsiteX2" fmla="*/ 215240 w 215240"/>
                <a:gd name="connsiteY2" fmla="*/ 200636 h 200636"/>
                <a:gd name="connsiteX3" fmla="*/ 149814 w 215240"/>
                <a:gd name="connsiteY3" fmla="*/ 111664 h 200636"/>
                <a:gd name="connsiteX4" fmla="*/ 132335 w 215240"/>
                <a:gd name="connsiteY4" fmla="*/ 0 h 200636"/>
                <a:gd name="connsiteX5" fmla="*/ 66190 w 215240"/>
                <a:gd name="connsiteY5" fmla="*/ 86051 h 200636"/>
                <a:gd name="connsiteX6" fmla="*/ 45 w 215240"/>
                <a:gd name="connsiteY6" fmla="*/ 172102 h 20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40" h="200636">
                  <a:moveTo>
                    <a:pt x="0" y="172147"/>
                  </a:moveTo>
                  <a:lnTo>
                    <a:pt x="107620" y="186392"/>
                  </a:lnTo>
                  <a:lnTo>
                    <a:pt x="215240" y="200636"/>
                  </a:lnTo>
                  <a:cubicBezTo>
                    <a:pt x="215240" y="200636"/>
                    <a:pt x="169002" y="163160"/>
                    <a:pt x="149814" y="111664"/>
                  </a:cubicBezTo>
                  <a:cubicBezTo>
                    <a:pt x="133593" y="68167"/>
                    <a:pt x="132335" y="0"/>
                    <a:pt x="132335" y="0"/>
                  </a:cubicBezTo>
                  <a:lnTo>
                    <a:pt x="66190" y="86051"/>
                  </a:lnTo>
                  <a:lnTo>
                    <a:pt x="45" y="172102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2519047C-428D-8FC6-5859-BDE683FAADEE}"/>
                </a:ext>
              </a:extLst>
            </p:cNvPr>
            <p:cNvSpPr/>
            <p:nvPr/>
          </p:nvSpPr>
          <p:spPr>
            <a:xfrm>
              <a:off x="2753417" y="1388103"/>
              <a:ext cx="591052" cy="190606"/>
            </a:xfrm>
            <a:prstGeom prst="roundRect">
              <a:avLst>
                <a:gd name="adj" fmla="val 557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lvl="0" algn="ctr" defTabSz="444500">
                <a:spcBef>
                  <a:spcPts val="300"/>
                </a:spcBef>
                <a:buClr>
                  <a:schemeClr val="accent2"/>
                </a:buClr>
              </a:pPr>
              <a:r>
                <a:rPr lang="en-US" sz="700" dirty="0">
                  <a:solidFill>
                    <a:schemeClr val="tx1"/>
                  </a:solidFill>
                </a:rPr>
                <a:t>No alcohol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75CDB3D-1F7D-7996-233C-A2516EF3B25E}"/>
              </a:ext>
            </a:extLst>
          </p:cNvPr>
          <p:cNvGrpSpPr/>
          <p:nvPr/>
        </p:nvGrpSpPr>
        <p:grpSpPr>
          <a:xfrm>
            <a:off x="2249343" y="1739289"/>
            <a:ext cx="1110691" cy="280420"/>
            <a:chOff x="2255606" y="1733026"/>
            <a:chExt cx="1110691" cy="280420"/>
          </a:xfrm>
        </p:grpSpPr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F7E00B3F-4325-1C30-9F17-8086347C2C4C}"/>
                </a:ext>
              </a:extLst>
            </p:cNvPr>
            <p:cNvSpPr/>
            <p:nvPr/>
          </p:nvSpPr>
          <p:spPr>
            <a:xfrm rot="730277" flipH="1">
              <a:off x="3157832" y="1819125"/>
              <a:ext cx="208465" cy="194321"/>
            </a:xfrm>
            <a:custGeom>
              <a:avLst/>
              <a:gdLst>
                <a:gd name="connsiteX0" fmla="*/ 0 w 215240"/>
                <a:gd name="connsiteY0" fmla="*/ 172147 h 200636"/>
                <a:gd name="connsiteX1" fmla="*/ 107620 w 215240"/>
                <a:gd name="connsiteY1" fmla="*/ 186392 h 200636"/>
                <a:gd name="connsiteX2" fmla="*/ 215240 w 215240"/>
                <a:gd name="connsiteY2" fmla="*/ 200636 h 200636"/>
                <a:gd name="connsiteX3" fmla="*/ 149814 w 215240"/>
                <a:gd name="connsiteY3" fmla="*/ 111664 h 200636"/>
                <a:gd name="connsiteX4" fmla="*/ 132335 w 215240"/>
                <a:gd name="connsiteY4" fmla="*/ 0 h 200636"/>
                <a:gd name="connsiteX5" fmla="*/ 66190 w 215240"/>
                <a:gd name="connsiteY5" fmla="*/ 86051 h 200636"/>
                <a:gd name="connsiteX6" fmla="*/ 45 w 215240"/>
                <a:gd name="connsiteY6" fmla="*/ 172102 h 20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40" h="200636">
                  <a:moveTo>
                    <a:pt x="0" y="172147"/>
                  </a:moveTo>
                  <a:lnTo>
                    <a:pt x="107620" y="186392"/>
                  </a:lnTo>
                  <a:lnTo>
                    <a:pt x="215240" y="200636"/>
                  </a:lnTo>
                  <a:cubicBezTo>
                    <a:pt x="215240" y="200636"/>
                    <a:pt x="169002" y="163160"/>
                    <a:pt x="149814" y="111664"/>
                  </a:cubicBezTo>
                  <a:cubicBezTo>
                    <a:pt x="133593" y="68167"/>
                    <a:pt x="132335" y="0"/>
                    <a:pt x="132335" y="0"/>
                  </a:cubicBezTo>
                  <a:lnTo>
                    <a:pt x="66190" y="86051"/>
                  </a:lnTo>
                  <a:lnTo>
                    <a:pt x="45" y="172102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AFACAC80-340F-5344-D5BE-080679CB49A3}"/>
                </a:ext>
              </a:extLst>
            </p:cNvPr>
            <p:cNvSpPr/>
            <p:nvPr/>
          </p:nvSpPr>
          <p:spPr>
            <a:xfrm>
              <a:off x="2255606" y="1733026"/>
              <a:ext cx="879996" cy="190606"/>
            </a:xfrm>
            <a:prstGeom prst="roundRect">
              <a:avLst>
                <a:gd name="adj" fmla="val 557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lvl="0" algn="ctr" defTabSz="444500">
                <a:spcBef>
                  <a:spcPts val="300"/>
                </a:spcBef>
                <a:buClr>
                  <a:schemeClr val="accent2"/>
                </a:buClr>
              </a:pPr>
              <a:r>
                <a:rPr lang="en-US" sz="700" dirty="0">
                  <a:solidFill>
                    <a:schemeClr val="tx1"/>
                  </a:solidFill>
                </a:rPr>
                <a:t>No viral hepatitis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30B381B-C3FA-4B22-7635-EDCCFA3BBE85}"/>
              </a:ext>
            </a:extLst>
          </p:cNvPr>
          <p:cNvGrpSpPr/>
          <p:nvPr/>
        </p:nvGrpSpPr>
        <p:grpSpPr>
          <a:xfrm>
            <a:off x="1926511" y="2162194"/>
            <a:ext cx="1373685" cy="216418"/>
            <a:chOff x="1926511" y="2149668"/>
            <a:chExt cx="1373685" cy="216418"/>
          </a:xfrm>
        </p:grpSpPr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89EA235-E01C-5A88-7881-2B95047391B4}"/>
                </a:ext>
              </a:extLst>
            </p:cNvPr>
            <p:cNvSpPr/>
            <p:nvPr/>
          </p:nvSpPr>
          <p:spPr>
            <a:xfrm rot="20253381" flipH="1">
              <a:off x="3091731" y="2149668"/>
              <a:ext cx="208465" cy="194321"/>
            </a:xfrm>
            <a:custGeom>
              <a:avLst/>
              <a:gdLst>
                <a:gd name="connsiteX0" fmla="*/ 0 w 215240"/>
                <a:gd name="connsiteY0" fmla="*/ 172147 h 200636"/>
                <a:gd name="connsiteX1" fmla="*/ 107620 w 215240"/>
                <a:gd name="connsiteY1" fmla="*/ 186392 h 200636"/>
                <a:gd name="connsiteX2" fmla="*/ 215240 w 215240"/>
                <a:gd name="connsiteY2" fmla="*/ 200636 h 200636"/>
                <a:gd name="connsiteX3" fmla="*/ 149814 w 215240"/>
                <a:gd name="connsiteY3" fmla="*/ 111664 h 200636"/>
                <a:gd name="connsiteX4" fmla="*/ 132335 w 215240"/>
                <a:gd name="connsiteY4" fmla="*/ 0 h 200636"/>
                <a:gd name="connsiteX5" fmla="*/ 66190 w 215240"/>
                <a:gd name="connsiteY5" fmla="*/ 86051 h 200636"/>
                <a:gd name="connsiteX6" fmla="*/ 45 w 215240"/>
                <a:gd name="connsiteY6" fmla="*/ 172102 h 20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40" h="200636">
                  <a:moveTo>
                    <a:pt x="0" y="172147"/>
                  </a:moveTo>
                  <a:lnTo>
                    <a:pt x="107620" y="186392"/>
                  </a:lnTo>
                  <a:lnTo>
                    <a:pt x="215240" y="200636"/>
                  </a:lnTo>
                  <a:cubicBezTo>
                    <a:pt x="215240" y="200636"/>
                    <a:pt x="169002" y="163160"/>
                    <a:pt x="149814" y="111664"/>
                  </a:cubicBezTo>
                  <a:cubicBezTo>
                    <a:pt x="133593" y="68167"/>
                    <a:pt x="132335" y="0"/>
                    <a:pt x="132335" y="0"/>
                  </a:cubicBezTo>
                  <a:lnTo>
                    <a:pt x="66190" y="86051"/>
                  </a:lnTo>
                  <a:lnTo>
                    <a:pt x="45" y="172102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002208A2-5409-9CE9-B6F0-AEDC4F24B938}"/>
                </a:ext>
              </a:extLst>
            </p:cNvPr>
            <p:cNvSpPr/>
            <p:nvPr/>
          </p:nvSpPr>
          <p:spPr>
            <a:xfrm>
              <a:off x="1926511" y="2175480"/>
              <a:ext cx="1155828" cy="190606"/>
            </a:xfrm>
            <a:prstGeom prst="roundRect">
              <a:avLst>
                <a:gd name="adj" fmla="val 13959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lvl="0" algn="ctr" defTabSz="444500">
                <a:spcBef>
                  <a:spcPts val="300"/>
                </a:spcBef>
                <a:buClr>
                  <a:schemeClr val="accent2"/>
                </a:buClr>
              </a:pPr>
              <a:r>
                <a:rPr lang="en-US" sz="700" dirty="0">
                  <a:solidFill>
                    <a:schemeClr val="tx1"/>
                  </a:solidFill>
                </a:rPr>
                <a:t>No genetic abnormality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C73ABCD-9C43-70DE-1E27-EB921A46A51C}"/>
              </a:ext>
            </a:extLst>
          </p:cNvPr>
          <p:cNvGrpSpPr/>
          <p:nvPr/>
        </p:nvGrpSpPr>
        <p:grpSpPr>
          <a:xfrm>
            <a:off x="2041087" y="2573917"/>
            <a:ext cx="1376096" cy="326442"/>
            <a:chOff x="2066139" y="2555128"/>
            <a:chExt cx="1376096" cy="326442"/>
          </a:xfrm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1D2A0D8A-0D74-2762-115B-7E1AF37FBCD2}"/>
                </a:ext>
              </a:extLst>
            </p:cNvPr>
            <p:cNvSpPr/>
            <p:nvPr/>
          </p:nvSpPr>
          <p:spPr>
            <a:xfrm rot="18183200" flipH="1">
              <a:off x="3240842" y="2562200"/>
              <a:ext cx="208465" cy="194321"/>
            </a:xfrm>
            <a:custGeom>
              <a:avLst/>
              <a:gdLst>
                <a:gd name="connsiteX0" fmla="*/ 0 w 215240"/>
                <a:gd name="connsiteY0" fmla="*/ 172147 h 200636"/>
                <a:gd name="connsiteX1" fmla="*/ 107620 w 215240"/>
                <a:gd name="connsiteY1" fmla="*/ 186392 h 200636"/>
                <a:gd name="connsiteX2" fmla="*/ 215240 w 215240"/>
                <a:gd name="connsiteY2" fmla="*/ 200636 h 200636"/>
                <a:gd name="connsiteX3" fmla="*/ 149814 w 215240"/>
                <a:gd name="connsiteY3" fmla="*/ 111664 h 200636"/>
                <a:gd name="connsiteX4" fmla="*/ 132335 w 215240"/>
                <a:gd name="connsiteY4" fmla="*/ 0 h 200636"/>
                <a:gd name="connsiteX5" fmla="*/ 66190 w 215240"/>
                <a:gd name="connsiteY5" fmla="*/ 86051 h 200636"/>
                <a:gd name="connsiteX6" fmla="*/ 45 w 215240"/>
                <a:gd name="connsiteY6" fmla="*/ 172102 h 20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40" h="200636">
                  <a:moveTo>
                    <a:pt x="0" y="172147"/>
                  </a:moveTo>
                  <a:lnTo>
                    <a:pt x="107620" y="186392"/>
                  </a:lnTo>
                  <a:lnTo>
                    <a:pt x="215240" y="200636"/>
                  </a:lnTo>
                  <a:cubicBezTo>
                    <a:pt x="215240" y="200636"/>
                    <a:pt x="169002" y="163160"/>
                    <a:pt x="149814" y="111664"/>
                  </a:cubicBezTo>
                  <a:cubicBezTo>
                    <a:pt x="133593" y="68167"/>
                    <a:pt x="132335" y="0"/>
                    <a:pt x="132335" y="0"/>
                  </a:cubicBezTo>
                  <a:lnTo>
                    <a:pt x="66190" y="86051"/>
                  </a:lnTo>
                  <a:lnTo>
                    <a:pt x="45" y="172102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293DB216-D040-0B0C-AB71-2555B0789AB6}"/>
                </a:ext>
              </a:extLst>
            </p:cNvPr>
            <p:cNvSpPr/>
            <p:nvPr/>
          </p:nvSpPr>
          <p:spPr>
            <a:xfrm>
              <a:off x="2066139" y="2690964"/>
              <a:ext cx="1251743" cy="190606"/>
            </a:xfrm>
            <a:prstGeom prst="roundRect">
              <a:avLst>
                <a:gd name="adj" fmla="val 13959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lvl="0" algn="ctr" defTabSz="444500">
                <a:spcBef>
                  <a:spcPts val="300"/>
                </a:spcBef>
                <a:buClr>
                  <a:schemeClr val="accent2"/>
                </a:buClr>
              </a:pPr>
              <a:r>
                <a:rPr lang="en-US" sz="700" dirty="0">
                  <a:solidFill>
                    <a:schemeClr val="tx1"/>
                  </a:solidFill>
                </a:rPr>
                <a:t>No metabolic abnormality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9375CD6-53C2-DB12-ED42-74DFCBBD8F0E}"/>
              </a:ext>
            </a:extLst>
          </p:cNvPr>
          <p:cNvGrpSpPr/>
          <p:nvPr/>
        </p:nvGrpSpPr>
        <p:grpSpPr>
          <a:xfrm>
            <a:off x="2844929" y="2858035"/>
            <a:ext cx="877903" cy="400223"/>
            <a:chOff x="2844929" y="2858035"/>
            <a:chExt cx="877903" cy="400223"/>
          </a:xfrm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65DFBB1F-6110-9B14-4743-C91F7B924313}"/>
                </a:ext>
              </a:extLst>
            </p:cNvPr>
            <p:cNvSpPr/>
            <p:nvPr/>
          </p:nvSpPr>
          <p:spPr>
            <a:xfrm rot="16200000" flipH="1">
              <a:off x="3521439" y="2865107"/>
              <a:ext cx="208465" cy="194321"/>
            </a:xfrm>
            <a:custGeom>
              <a:avLst/>
              <a:gdLst>
                <a:gd name="connsiteX0" fmla="*/ 0 w 215240"/>
                <a:gd name="connsiteY0" fmla="*/ 172147 h 200636"/>
                <a:gd name="connsiteX1" fmla="*/ 107620 w 215240"/>
                <a:gd name="connsiteY1" fmla="*/ 186392 h 200636"/>
                <a:gd name="connsiteX2" fmla="*/ 215240 w 215240"/>
                <a:gd name="connsiteY2" fmla="*/ 200636 h 200636"/>
                <a:gd name="connsiteX3" fmla="*/ 149814 w 215240"/>
                <a:gd name="connsiteY3" fmla="*/ 111664 h 200636"/>
                <a:gd name="connsiteX4" fmla="*/ 132335 w 215240"/>
                <a:gd name="connsiteY4" fmla="*/ 0 h 200636"/>
                <a:gd name="connsiteX5" fmla="*/ 66190 w 215240"/>
                <a:gd name="connsiteY5" fmla="*/ 86051 h 200636"/>
                <a:gd name="connsiteX6" fmla="*/ 45 w 215240"/>
                <a:gd name="connsiteY6" fmla="*/ 172102 h 20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40" h="200636">
                  <a:moveTo>
                    <a:pt x="0" y="172147"/>
                  </a:moveTo>
                  <a:lnTo>
                    <a:pt x="107620" y="186392"/>
                  </a:lnTo>
                  <a:lnTo>
                    <a:pt x="215240" y="200636"/>
                  </a:lnTo>
                  <a:cubicBezTo>
                    <a:pt x="215240" y="200636"/>
                    <a:pt x="169002" y="163160"/>
                    <a:pt x="149814" y="111664"/>
                  </a:cubicBezTo>
                  <a:cubicBezTo>
                    <a:pt x="133593" y="68167"/>
                    <a:pt x="132335" y="0"/>
                    <a:pt x="132335" y="0"/>
                  </a:cubicBezTo>
                  <a:lnTo>
                    <a:pt x="66190" y="86051"/>
                  </a:lnTo>
                  <a:lnTo>
                    <a:pt x="45" y="172102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86BCD4C1-01CE-FEDA-368F-02B5E6AA9CE7}"/>
                </a:ext>
              </a:extLst>
            </p:cNvPr>
            <p:cNvSpPr/>
            <p:nvPr/>
          </p:nvSpPr>
          <p:spPr>
            <a:xfrm>
              <a:off x="2844929" y="3067652"/>
              <a:ext cx="805180" cy="190606"/>
            </a:xfrm>
            <a:prstGeom prst="roundRect">
              <a:avLst>
                <a:gd name="adj" fmla="val 17314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lvl="0" algn="ctr" defTabSz="444500">
                <a:spcBef>
                  <a:spcPts val="300"/>
                </a:spcBef>
                <a:buClr>
                  <a:schemeClr val="accent2"/>
                </a:buClr>
              </a:pPr>
              <a:r>
                <a:rPr lang="en-US" sz="700" dirty="0">
                  <a:solidFill>
                    <a:schemeClr val="tx1"/>
                  </a:solidFill>
                </a:rPr>
                <a:t>No medications</a:t>
              </a:r>
            </a:p>
          </p:txBody>
        </p:sp>
      </p:grpSp>
      <p:sp>
        <p:nvSpPr>
          <p:cNvPr id="173" name="Slide Number Placeholder 4">
            <a:extLst>
              <a:ext uri="{FF2B5EF4-FFF2-40B4-BE49-F238E27FC236}">
                <a16:creationId xmlns:a16="http://schemas.microsoft.com/office/drawing/2014/main" id="{7A9AB05A-89CF-BD43-2DEA-A1F35C5A9AF4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>
          <a:xfrm>
            <a:off x="8336226" y="4792985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z="800" smtClean="0"/>
              <a:pPr/>
              <a:t>4</a:t>
            </a:fld>
            <a:endParaRPr lang="en-US" sz="8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1A30010-39F0-EDDB-072D-22F167B1519D}"/>
              </a:ext>
            </a:extLst>
          </p:cNvPr>
          <p:cNvGrpSpPr/>
          <p:nvPr/>
        </p:nvGrpSpPr>
        <p:grpSpPr>
          <a:xfrm>
            <a:off x="420121" y="2105728"/>
            <a:ext cx="449135" cy="318123"/>
            <a:chOff x="420121" y="2105728"/>
            <a:chExt cx="449135" cy="318123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9BE947E5-AB15-5886-A747-F27B708A70EA}"/>
                </a:ext>
              </a:extLst>
            </p:cNvPr>
            <p:cNvSpPr/>
            <p:nvPr/>
          </p:nvSpPr>
          <p:spPr>
            <a:xfrm rot="20717621">
              <a:off x="739346" y="2253778"/>
              <a:ext cx="129910" cy="121096"/>
            </a:xfrm>
            <a:custGeom>
              <a:avLst/>
              <a:gdLst>
                <a:gd name="connsiteX0" fmla="*/ 215240 w 215240"/>
                <a:gd name="connsiteY0" fmla="*/ 172147 h 200636"/>
                <a:gd name="connsiteX1" fmla="*/ 107620 w 215240"/>
                <a:gd name="connsiteY1" fmla="*/ 186392 h 200636"/>
                <a:gd name="connsiteX2" fmla="*/ 0 w 215240"/>
                <a:gd name="connsiteY2" fmla="*/ 200636 h 200636"/>
                <a:gd name="connsiteX3" fmla="*/ 65426 w 215240"/>
                <a:gd name="connsiteY3" fmla="*/ 111664 h 200636"/>
                <a:gd name="connsiteX4" fmla="*/ 82906 w 215240"/>
                <a:gd name="connsiteY4" fmla="*/ 0 h 200636"/>
                <a:gd name="connsiteX5" fmla="*/ 149051 w 215240"/>
                <a:gd name="connsiteY5" fmla="*/ 86051 h 200636"/>
                <a:gd name="connsiteX6" fmla="*/ 215195 w 215240"/>
                <a:gd name="connsiteY6" fmla="*/ 172102 h 20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40" h="200636">
                  <a:moveTo>
                    <a:pt x="215240" y="172147"/>
                  </a:moveTo>
                  <a:lnTo>
                    <a:pt x="107620" y="186392"/>
                  </a:lnTo>
                  <a:lnTo>
                    <a:pt x="0" y="200636"/>
                  </a:lnTo>
                  <a:cubicBezTo>
                    <a:pt x="0" y="200636"/>
                    <a:pt x="46238" y="163160"/>
                    <a:pt x="65426" y="111664"/>
                  </a:cubicBezTo>
                  <a:cubicBezTo>
                    <a:pt x="81648" y="68167"/>
                    <a:pt x="82906" y="0"/>
                    <a:pt x="82906" y="0"/>
                  </a:cubicBezTo>
                  <a:lnTo>
                    <a:pt x="149051" y="86051"/>
                  </a:lnTo>
                  <a:lnTo>
                    <a:pt x="215195" y="172102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pic>
          <p:nvPicPr>
            <p:cNvPr id="183" name="Graphic 182">
              <a:extLst>
                <a:ext uri="{FF2B5EF4-FFF2-40B4-BE49-F238E27FC236}">
                  <a16:creationId xmlns:a16="http://schemas.microsoft.com/office/drawing/2014/main" id="{2EF65D03-413D-FED0-8FCA-6EA7FF59D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20121" y="2105728"/>
              <a:ext cx="318123" cy="318123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C6732C2-F014-6097-B6A6-D22A085AB10E}"/>
              </a:ext>
            </a:extLst>
          </p:cNvPr>
          <p:cNvGrpSpPr/>
          <p:nvPr/>
        </p:nvGrpSpPr>
        <p:grpSpPr>
          <a:xfrm>
            <a:off x="329316" y="2459802"/>
            <a:ext cx="423211" cy="289202"/>
            <a:chOff x="329316" y="2459802"/>
            <a:chExt cx="423211" cy="289202"/>
          </a:xfrm>
        </p:grpSpPr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BE7AA391-407E-559A-84C4-68FF6D704C3D}"/>
                </a:ext>
              </a:extLst>
            </p:cNvPr>
            <p:cNvSpPr/>
            <p:nvPr/>
          </p:nvSpPr>
          <p:spPr>
            <a:xfrm rot="21232638">
              <a:off x="637615" y="2572839"/>
              <a:ext cx="114912" cy="131022"/>
            </a:xfrm>
            <a:custGeom>
              <a:avLst/>
              <a:gdLst>
                <a:gd name="connsiteX0" fmla="*/ 190346 w 190391"/>
                <a:gd name="connsiteY0" fmla="*/ 112698 h 217082"/>
                <a:gd name="connsiteX1" fmla="*/ 95173 w 190391"/>
                <a:gd name="connsiteY1" fmla="*/ 164913 h 217082"/>
                <a:gd name="connsiteX2" fmla="*/ 0 w 190391"/>
                <a:gd name="connsiteY2" fmla="*/ 217083 h 217082"/>
                <a:gd name="connsiteX3" fmla="*/ 28848 w 190391"/>
                <a:gd name="connsiteY3" fmla="*/ 110451 h 217082"/>
                <a:gd name="connsiteX4" fmla="*/ 4808 w 190391"/>
                <a:gd name="connsiteY4" fmla="*/ 0 h 217082"/>
                <a:gd name="connsiteX5" fmla="*/ 97600 w 190391"/>
                <a:gd name="connsiteY5" fmla="*/ 56349 h 217082"/>
                <a:gd name="connsiteX6" fmla="*/ 190391 w 190391"/>
                <a:gd name="connsiteY6" fmla="*/ 112698 h 217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391" h="217082">
                  <a:moveTo>
                    <a:pt x="190346" y="112698"/>
                  </a:moveTo>
                  <a:lnTo>
                    <a:pt x="95173" y="164913"/>
                  </a:lnTo>
                  <a:lnTo>
                    <a:pt x="0" y="217083"/>
                  </a:lnTo>
                  <a:cubicBezTo>
                    <a:pt x="0" y="217083"/>
                    <a:pt x="29567" y="165452"/>
                    <a:pt x="28848" y="110451"/>
                  </a:cubicBezTo>
                  <a:cubicBezTo>
                    <a:pt x="28219" y="64033"/>
                    <a:pt x="4808" y="0"/>
                    <a:pt x="4808" y="0"/>
                  </a:cubicBezTo>
                  <a:lnTo>
                    <a:pt x="97600" y="56349"/>
                  </a:lnTo>
                  <a:lnTo>
                    <a:pt x="190391" y="112698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pic>
          <p:nvPicPr>
            <p:cNvPr id="184" name="Graphic 183">
              <a:extLst>
                <a:ext uri="{FF2B5EF4-FFF2-40B4-BE49-F238E27FC236}">
                  <a16:creationId xmlns:a16="http://schemas.microsoft.com/office/drawing/2014/main" id="{2CFEDFD7-31BF-3AB0-8FEB-54E2F4735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29316" y="2459802"/>
              <a:ext cx="289202" cy="289202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75F9D9F-2F07-DECD-5C3C-FCB525F3CFAF}"/>
              </a:ext>
            </a:extLst>
          </p:cNvPr>
          <p:cNvGrpSpPr/>
          <p:nvPr/>
        </p:nvGrpSpPr>
        <p:grpSpPr>
          <a:xfrm>
            <a:off x="386479" y="2849436"/>
            <a:ext cx="462178" cy="289202"/>
            <a:chOff x="386479" y="2849436"/>
            <a:chExt cx="462178" cy="289202"/>
          </a:xfrm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C627339-351C-1F23-49CF-8F3DDCD69BFE}"/>
                </a:ext>
              </a:extLst>
            </p:cNvPr>
            <p:cNvSpPr/>
            <p:nvPr/>
          </p:nvSpPr>
          <p:spPr>
            <a:xfrm rot="780214">
              <a:off x="719126" y="2931420"/>
              <a:ext cx="129531" cy="122072"/>
            </a:xfrm>
            <a:custGeom>
              <a:avLst/>
              <a:gdLst>
                <a:gd name="connsiteX0" fmla="*/ 214611 w 214611"/>
                <a:gd name="connsiteY0" fmla="*/ 32803 h 202253"/>
                <a:gd name="connsiteX1" fmla="*/ 107306 w 214611"/>
                <a:gd name="connsiteY1" fmla="*/ 16401 h 202253"/>
                <a:gd name="connsiteX2" fmla="*/ 0 w 214611"/>
                <a:gd name="connsiteY2" fmla="*/ 0 h 202253"/>
                <a:gd name="connsiteX3" fmla="*/ 63628 w 214611"/>
                <a:gd name="connsiteY3" fmla="*/ 90275 h 202253"/>
                <a:gd name="connsiteX4" fmla="*/ 78862 w 214611"/>
                <a:gd name="connsiteY4" fmla="*/ 202254 h 202253"/>
                <a:gd name="connsiteX5" fmla="*/ 146714 w 214611"/>
                <a:gd name="connsiteY5" fmla="*/ 117506 h 202253"/>
                <a:gd name="connsiteX6" fmla="*/ 214566 w 214611"/>
                <a:gd name="connsiteY6" fmla="*/ 32758 h 202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4611" h="202253">
                  <a:moveTo>
                    <a:pt x="214611" y="32803"/>
                  </a:moveTo>
                  <a:lnTo>
                    <a:pt x="107306" y="16401"/>
                  </a:lnTo>
                  <a:lnTo>
                    <a:pt x="0" y="0"/>
                  </a:lnTo>
                  <a:cubicBezTo>
                    <a:pt x="0" y="0"/>
                    <a:pt x="45475" y="38375"/>
                    <a:pt x="63628" y="90275"/>
                  </a:cubicBezTo>
                  <a:cubicBezTo>
                    <a:pt x="78996" y="134087"/>
                    <a:pt x="78862" y="202254"/>
                    <a:pt x="78862" y="202254"/>
                  </a:cubicBezTo>
                  <a:lnTo>
                    <a:pt x="146714" y="117506"/>
                  </a:lnTo>
                  <a:lnTo>
                    <a:pt x="214566" y="32758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pic>
          <p:nvPicPr>
            <p:cNvPr id="185" name="Graphic 184">
              <a:extLst>
                <a:ext uri="{FF2B5EF4-FFF2-40B4-BE49-F238E27FC236}">
                  <a16:creationId xmlns:a16="http://schemas.microsoft.com/office/drawing/2014/main" id="{E9FC5E95-767B-1107-021F-6CF5E83BD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86479" y="2849436"/>
              <a:ext cx="289202" cy="289202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5472A47-F0B9-DB7A-CEE9-06D8FFEB30E4}"/>
              </a:ext>
            </a:extLst>
          </p:cNvPr>
          <p:cNvGrpSpPr/>
          <p:nvPr/>
        </p:nvGrpSpPr>
        <p:grpSpPr>
          <a:xfrm>
            <a:off x="1427940" y="2156337"/>
            <a:ext cx="400847" cy="289202"/>
            <a:chOff x="1427940" y="2156337"/>
            <a:chExt cx="400847" cy="289202"/>
          </a:xfrm>
        </p:grpSpPr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444299F1-0608-94CA-37D5-F52F8E2F31F3}"/>
                </a:ext>
              </a:extLst>
            </p:cNvPr>
            <p:cNvSpPr/>
            <p:nvPr/>
          </p:nvSpPr>
          <p:spPr>
            <a:xfrm rot="989410">
              <a:off x="1427940" y="2252999"/>
              <a:ext cx="129910" cy="121096"/>
            </a:xfrm>
            <a:custGeom>
              <a:avLst/>
              <a:gdLst>
                <a:gd name="connsiteX0" fmla="*/ 0 w 215240"/>
                <a:gd name="connsiteY0" fmla="*/ 172147 h 200636"/>
                <a:gd name="connsiteX1" fmla="*/ 107620 w 215240"/>
                <a:gd name="connsiteY1" fmla="*/ 186392 h 200636"/>
                <a:gd name="connsiteX2" fmla="*/ 215240 w 215240"/>
                <a:gd name="connsiteY2" fmla="*/ 200636 h 200636"/>
                <a:gd name="connsiteX3" fmla="*/ 149814 w 215240"/>
                <a:gd name="connsiteY3" fmla="*/ 111664 h 200636"/>
                <a:gd name="connsiteX4" fmla="*/ 132335 w 215240"/>
                <a:gd name="connsiteY4" fmla="*/ 0 h 200636"/>
                <a:gd name="connsiteX5" fmla="*/ 66190 w 215240"/>
                <a:gd name="connsiteY5" fmla="*/ 86051 h 200636"/>
                <a:gd name="connsiteX6" fmla="*/ 45 w 215240"/>
                <a:gd name="connsiteY6" fmla="*/ 172102 h 20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40" h="200636">
                  <a:moveTo>
                    <a:pt x="0" y="172147"/>
                  </a:moveTo>
                  <a:lnTo>
                    <a:pt x="107620" y="186392"/>
                  </a:lnTo>
                  <a:lnTo>
                    <a:pt x="215240" y="200636"/>
                  </a:lnTo>
                  <a:cubicBezTo>
                    <a:pt x="215240" y="200636"/>
                    <a:pt x="169002" y="163160"/>
                    <a:pt x="149814" y="111664"/>
                  </a:cubicBezTo>
                  <a:cubicBezTo>
                    <a:pt x="133593" y="68167"/>
                    <a:pt x="132335" y="0"/>
                    <a:pt x="132335" y="0"/>
                  </a:cubicBezTo>
                  <a:lnTo>
                    <a:pt x="66190" y="86051"/>
                  </a:lnTo>
                  <a:lnTo>
                    <a:pt x="45" y="172102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pic>
          <p:nvPicPr>
            <p:cNvPr id="186" name="Graphic 185">
              <a:extLst>
                <a:ext uri="{FF2B5EF4-FFF2-40B4-BE49-F238E27FC236}">
                  <a16:creationId xmlns:a16="http://schemas.microsoft.com/office/drawing/2014/main" id="{D140537A-A2CA-AEBD-D601-4E1815328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539585" y="2156337"/>
              <a:ext cx="289202" cy="289202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590EF95-1947-2D51-6985-F1356593119C}"/>
              </a:ext>
            </a:extLst>
          </p:cNvPr>
          <p:cNvGrpSpPr/>
          <p:nvPr/>
        </p:nvGrpSpPr>
        <p:grpSpPr>
          <a:xfrm>
            <a:off x="1422015" y="2841409"/>
            <a:ext cx="430921" cy="289202"/>
            <a:chOff x="1422015" y="2841409"/>
            <a:chExt cx="430921" cy="289202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18DAF90-7D09-9AB1-E45D-26BBF97F34E1}"/>
                </a:ext>
              </a:extLst>
            </p:cNvPr>
            <p:cNvSpPr/>
            <p:nvPr/>
          </p:nvSpPr>
          <p:spPr>
            <a:xfrm rot="20810946">
              <a:off x="1422015" y="2938205"/>
              <a:ext cx="129531" cy="122072"/>
            </a:xfrm>
            <a:custGeom>
              <a:avLst/>
              <a:gdLst>
                <a:gd name="connsiteX0" fmla="*/ 0 w 214611"/>
                <a:gd name="connsiteY0" fmla="*/ 32803 h 202253"/>
                <a:gd name="connsiteX1" fmla="*/ 107306 w 214611"/>
                <a:gd name="connsiteY1" fmla="*/ 16401 h 202253"/>
                <a:gd name="connsiteX2" fmla="*/ 214611 w 214611"/>
                <a:gd name="connsiteY2" fmla="*/ 0 h 202253"/>
                <a:gd name="connsiteX3" fmla="*/ 150983 w 214611"/>
                <a:gd name="connsiteY3" fmla="*/ 90275 h 202253"/>
                <a:gd name="connsiteX4" fmla="*/ 135750 w 214611"/>
                <a:gd name="connsiteY4" fmla="*/ 202254 h 202253"/>
                <a:gd name="connsiteX5" fmla="*/ 67897 w 214611"/>
                <a:gd name="connsiteY5" fmla="*/ 117506 h 202253"/>
                <a:gd name="connsiteX6" fmla="*/ 45 w 214611"/>
                <a:gd name="connsiteY6" fmla="*/ 32758 h 202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4611" h="202253">
                  <a:moveTo>
                    <a:pt x="0" y="32803"/>
                  </a:moveTo>
                  <a:lnTo>
                    <a:pt x="107306" y="16401"/>
                  </a:lnTo>
                  <a:lnTo>
                    <a:pt x="214611" y="0"/>
                  </a:lnTo>
                  <a:cubicBezTo>
                    <a:pt x="214611" y="0"/>
                    <a:pt x="169137" y="38375"/>
                    <a:pt x="150983" y="90275"/>
                  </a:cubicBezTo>
                  <a:cubicBezTo>
                    <a:pt x="135615" y="134087"/>
                    <a:pt x="135750" y="202254"/>
                    <a:pt x="135750" y="202254"/>
                  </a:cubicBezTo>
                  <a:lnTo>
                    <a:pt x="67897" y="117506"/>
                  </a:lnTo>
                  <a:lnTo>
                    <a:pt x="45" y="32758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pic>
          <p:nvPicPr>
            <p:cNvPr id="187" name="Graphic 186">
              <a:extLst>
                <a:ext uri="{FF2B5EF4-FFF2-40B4-BE49-F238E27FC236}">
                  <a16:creationId xmlns:a16="http://schemas.microsoft.com/office/drawing/2014/main" id="{0BD6D391-7B2B-F007-9797-76EC6B7308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563734" y="2841409"/>
              <a:ext cx="289202" cy="289202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20F9669-EDB8-24F8-E887-84FE40DFF62F}"/>
              </a:ext>
            </a:extLst>
          </p:cNvPr>
          <p:cNvGrpSpPr/>
          <p:nvPr/>
        </p:nvGrpSpPr>
        <p:grpSpPr>
          <a:xfrm>
            <a:off x="1558761" y="2487369"/>
            <a:ext cx="406871" cy="289202"/>
            <a:chOff x="1558761" y="2487369"/>
            <a:chExt cx="406871" cy="289202"/>
          </a:xfrm>
        </p:grpSpPr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590755F0-A7F5-BA31-937D-4D871C7D8EB9}"/>
                </a:ext>
              </a:extLst>
            </p:cNvPr>
            <p:cNvSpPr/>
            <p:nvPr/>
          </p:nvSpPr>
          <p:spPr>
            <a:xfrm rot="174716">
              <a:off x="1558761" y="2572867"/>
              <a:ext cx="114912" cy="131022"/>
            </a:xfrm>
            <a:custGeom>
              <a:avLst/>
              <a:gdLst>
                <a:gd name="connsiteX0" fmla="*/ 45 w 190391"/>
                <a:gd name="connsiteY0" fmla="*/ 112653 h 217082"/>
                <a:gd name="connsiteX1" fmla="*/ 95218 w 190391"/>
                <a:gd name="connsiteY1" fmla="*/ 164868 h 217082"/>
                <a:gd name="connsiteX2" fmla="*/ 190391 w 190391"/>
                <a:gd name="connsiteY2" fmla="*/ 217083 h 217082"/>
                <a:gd name="connsiteX3" fmla="*/ 161542 w 190391"/>
                <a:gd name="connsiteY3" fmla="*/ 110451 h 217082"/>
                <a:gd name="connsiteX4" fmla="*/ 185583 w 190391"/>
                <a:gd name="connsiteY4" fmla="*/ 0 h 217082"/>
                <a:gd name="connsiteX5" fmla="*/ 92791 w 190391"/>
                <a:gd name="connsiteY5" fmla="*/ 56349 h 217082"/>
                <a:gd name="connsiteX6" fmla="*/ 0 w 190391"/>
                <a:gd name="connsiteY6" fmla="*/ 112698 h 217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391" h="217082">
                  <a:moveTo>
                    <a:pt x="45" y="112653"/>
                  </a:moveTo>
                  <a:lnTo>
                    <a:pt x="95218" y="164868"/>
                  </a:lnTo>
                  <a:lnTo>
                    <a:pt x="190391" y="217083"/>
                  </a:lnTo>
                  <a:cubicBezTo>
                    <a:pt x="190391" y="217083"/>
                    <a:pt x="160823" y="165452"/>
                    <a:pt x="161542" y="110451"/>
                  </a:cubicBezTo>
                  <a:cubicBezTo>
                    <a:pt x="162172" y="64033"/>
                    <a:pt x="185583" y="0"/>
                    <a:pt x="185583" y="0"/>
                  </a:cubicBezTo>
                  <a:lnTo>
                    <a:pt x="92791" y="56349"/>
                  </a:lnTo>
                  <a:lnTo>
                    <a:pt x="0" y="112698"/>
                  </a:ln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pic>
          <p:nvPicPr>
            <p:cNvPr id="188" name="Graphic 187">
              <a:extLst>
                <a:ext uri="{FF2B5EF4-FFF2-40B4-BE49-F238E27FC236}">
                  <a16:creationId xmlns:a16="http://schemas.microsoft.com/office/drawing/2014/main" id="{4DD925A1-1BB9-7F03-53C7-C65470B17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676430" y="2487369"/>
              <a:ext cx="289202" cy="289202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4EDB452-A85B-467E-59BB-23A9293ABB49}"/>
              </a:ext>
            </a:extLst>
          </p:cNvPr>
          <p:cNvGrpSpPr/>
          <p:nvPr/>
        </p:nvGrpSpPr>
        <p:grpSpPr>
          <a:xfrm>
            <a:off x="796860" y="2283207"/>
            <a:ext cx="718906" cy="712217"/>
            <a:chOff x="796860" y="2283207"/>
            <a:chExt cx="718906" cy="712217"/>
          </a:xfrm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2BF90BE-31A9-872B-19D6-7EFEEEE37C76}"/>
                </a:ext>
              </a:extLst>
            </p:cNvPr>
            <p:cNvSpPr/>
            <p:nvPr/>
          </p:nvSpPr>
          <p:spPr>
            <a:xfrm rot="5400000">
              <a:off x="847725" y="2327831"/>
              <a:ext cx="617175" cy="622971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pic>
          <p:nvPicPr>
            <p:cNvPr id="182" name="Graphic 181">
              <a:extLst>
                <a:ext uri="{FF2B5EF4-FFF2-40B4-BE49-F238E27FC236}">
                  <a16:creationId xmlns:a16="http://schemas.microsoft.com/office/drawing/2014/main" id="{98B9F906-6BA3-49E0-6482-D10A30E4D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952718" y="2426329"/>
              <a:ext cx="419713" cy="419713"/>
            </a:xfrm>
            <a:prstGeom prst="rect">
              <a:avLst/>
            </a:prstGeom>
          </p:spPr>
        </p:pic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C46FD8CE-D3F6-A4A3-1C97-1CF54C2071D5}"/>
                </a:ext>
              </a:extLst>
            </p:cNvPr>
            <p:cNvSpPr/>
            <p:nvPr/>
          </p:nvSpPr>
          <p:spPr>
            <a:xfrm rot="5400000">
              <a:off x="800204" y="2279863"/>
              <a:ext cx="712217" cy="718906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1519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5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animBg="1"/>
      <p:bldP spid="144" grpId="0" animBg="1"/>
      <p:bldP spid="147" grpId="0" animBg="1"/>
      <p:bldP spid="148" grpId="0"/>
      <p:bldP spid="157" grpId="0" animBg="1"/>
      <p:bldP spid="1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2CB7B81-8222-5A4B-5BA3-31BBEC40F3B8}"/>
              </a:ext>
            </a:extLst>
          </p:cNvPr>
          <p:cNvSpPr/>
          <p:nvPr/>
        </p:nvSpPr>
        <p:spPr>
          <a:xfrm>
            <a:off x="331525" y="1312606"/>
            <a:ext cx="8480952" cy="3241931"/>
          </a:xfrm>
          <a:prstGeom prst="roundRect">
            <a:avLst>
              <a:gd name="adj" fmla="val 365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BAA738-DD85-1824-9111-35537968D4B3}"/>
              </a:ext>
            </a:extLst>
          </p:cNvPr>
          <p:cNvSpPr txBox="1"/>
          <p:nvPr/>
        </p:nvSpPr>
        <p:spPr>
          <a:xfrm>
            <a:off x="5614089" y="1781496"/>
            <a:ext cx="3070915" cy="1920240"/>
          </a:xfrm>
          <a:prstGeom prst="roundRect">
            <a:avLst>
              <a:gd name="adj" fmla="val 5416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tIns="91440">
            <a:spAutoFit/>
          </a:bodyPr>
          <a:lstStyle/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DILI is unpredictable liver damage caused by drugs or other non-pharmacological compounds</a:t>
            </a:r>
            <a:r>
              <a:rPr lang="en-US" sz="1000" baseline="30000" dirty="0"/>
              <a:t>1</a:t>
            </a:r>
            <a:br>
              <a:rPr lang="en-US" sz="1000" baseline="30000" dirty="0"/>
            </a:br>
            <a:r>
              <a:rPr lang="en-US" sz="1000" dirty="0"/>
              <a:t>(&gt;1100 drugs</a:t>
            </a:r>
            <a:r>
              <a:rPr lang="en-US" sz="1000" baseline="30000" dirty="0"/>
              <a:t>4</a:t>
            </a:r>
            <a:r>
              <a:rPr lang="en-US" sz="1000" dirty="0"/>
              <a:t>)</a:t>
            </a:r>
            <a:endParaRPr lang="en-US" sz="1000" baseline="30000" dirty="0"/>
          </a:p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Interplay of drug properties, genetic and non-genetic host, and environmental factors favors DILI</a:t>
            </a:r>
            <a:r>
              <a:rPr lang="en-US" sz="1000" baseline="30000" dirty="0"/>
              <a:t>1</a:t>
            </a:r>
          </a:p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Diagnosed by a temporal relationship between drug administration and increased levels of liver enzymes</a:t>
            </a:r>
            <a:r>
              <a:rPr lang="en-US" sz="1000" baseline="300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02A3E0-34F6-4BB4-DAD2-DD3AB564B6DB}"/>
              </a:ext>
            </a:extLst>
          </p:cNvPr>
          <p:cNvSpPr txBox="1"/>
          <p:nvPr/>
        </p:nvSpPr>
        <p:spPr>
          <a:xfrm>
            <a:off x="458996" y="2387446"/>
            <a:ext cx="3072384" cy="1709827"/>
          </a:xfrm>
          <a:prstGeom prst="roundRect">
            <a:avLst>
              <a:gd name="adj" fmla="val 4385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tIns="91440">
            <a:spAutoFit/>
          </a:bodyPr>
          <a:lstStyle/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MAFLD includes a wide spectrum of histological lesions ranging from simple steatosis to NASH and cirrhosis</a:t>
            </a:r>
            <a:r>
              <a:rPr lang="en-US" sz="1000" baseline="30000" dirty="0"/>
              <a:t>2</a:t>
            </a:r>
          </a:p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Hepatic manifestation of metabolic syndrome associated with cardiometabolic comorbidities</a:t>
            </a:r>
            <a:r>
              <a:rPr lang="en-US" sz="1000" baseline="30000" dirty="0"/>
              <a:t>2</a:t>
            </a:r>
          </a:p>
          <a:p>
            <a:pPr marL="137160" indent="-13716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Liver enzymes and medical imaging techniques such as ultrasonography help diagnose MAFLD</a:t>
            </a:r>
            <a:r>
              <a:rPr lang="en-US" sz="1000" baseline="30000" dirty="0"/>
              <a:t>3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4771E8AD-52BC-4BE9-CF33-504E08ECD23B}"/>
              </a:ext>
            </a:extLst>
          </p:cNvPr>
          <p:cNvSpPr txBox="1">
            <a:spLocks/>
          </p:cNvSpPr>
          <p:nvPr/>
        </p:nvSpPr>
        <p:spPr>
          <a:xfrm>
            <a:off x="1671798" y="4675879"/>
            <a:ext cx="6534750" cy="289118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00" b="0" dirty="0">
                <a:solidFill>
                  <a:schemeClr val="tx1"/>
                </a:solidFill>
                <a:effectLst/>
                <a:latin typeface="+mj-lt"/>
              </a:rPr>
              <a:t>1) </a:t>
            </a:r>
            <a:r>
              <a:rPr lang="en-US" sz="600" b="0" dirty="0" err="1">
                <a:solidFill>
                  <a:schemeClr val="tx1"/>
                </a:solidFill>
                <a:effectLst/>
                <a:latin typeface="+mj-lt"/>
              </a:rPr>
              <a:t>Caballano</a:t>
            </a:r>
            <a:r>
              <a:rPr lang="en-US" sz="600" b="0" dirty="0">
                <a:solidFill>
                  <a:schemeClr val="tx1"/>
                </a:solidFill>
                <a:effectLst/>
                <a:latin typeface="+mj-lt"/>
              </a:rPr>
              <a:t>-Infantes E et al. Biomedicines. 2022;10(1):55; </a:t>
            </a:r>
            <a:r>
              <a:rPr lang="en-US" sz="600" dirty="0">
                <a:solidFill>
                  <a:schemeClr val="tx1"/>
                </a:solidFill>
                <a:latin typeface="+mj-lt"/>
              </a:rPr>
              <a:t>2) Abou </a:t>
            </a:r>
            <a:r>
              <a:rPr lang="en-US" sz="600" dirty="0" err="1">
                <a:solidFill>
                  <a:schemeClr val="tx1"/>
                </a:solidFill>
                <a:latin typeface="+mj-lt"/>
              </a:rPr>
              <a:t>Assi</a:t>
            </a:r>
            <a:r>
              <a:rPr lang="en-US" sz="600" dirty="0">
                <a:solidFill>
                  <a:schemeClr val="tx1"/>
                </a:solidFill>
                <a:latin typeface="+mj-lt"/>
              </a:rPr>
              <a:t> R et al. Pharmaceuticals. 2021;14(3):215; 3) Allan R et al. WJG. 2010;16:3510–3520; </a:t>
            </a:r>
            <a:br>
              <a:rPr lang="en-US" sz="600" dirty="0">
                <a:solidFill>
                  <a:schemeClr val="tx1"/>
                </a:solidFill>
                <a:latin typeface="+mj-lt"/>
              </a:rPr>
            </a:br>
            <a:r>
              <a:rPr lang="en-US" sz="600" dirty="0">
                <a:solidFill>
                  <a:schemeClr val="tx1"/>
                </a:solidFill>
                <a:latin typeface="+mj-lt"/>
              </a:rPr>
              <a:t>4) Xu li et al. </a:t>
            </a:r>
            <a:r>
              <a:rPr lang="en-US" sz="600" b="0" dirty="0">
                <a:solidFill>
                  <a:schemeClr val="tx1"/>
                </a:solidFill>
                <a:effectLst/>
                <a:latin typeface="+mj-lt"/>
              </a:rPr>
              <a:t>Biomed Res Int. 2019;2019:8764093; 5) </a:t>
            </a:r>
            <a:r>
              <a:rPr lang="en-US" sz="600" dirty="0" err="1">
                <a:solidFill>
                  <a:schemeClr val="tx1"/>
                </a:solidFill>
                <a:latin typeface="+mj-lt"/>
              </a:rPr>
              <a:t>Kolarić</a:t>
            </a:r>
            <a:r>
              <a:rPr lang="en-US" sz="600" dirty="0">
                <a:solidFill>
                  <a:schemeClr val="tx1"/>
                </a:solidFill>
                <a:latin typeface="+mj-lt"/>
              </a:rPr>
              <a:t> TO et al. J Clin </a:t>
            </a:r>
            <a:r>
              <a:rPr lang="en-US" sz="600" dirty="0" err="1">
                <a:solidFill>
                  <a:schemeClr val="tx1"/>
                </a:solidFill>
                <a:latin typeface="+mj-lt"/>
              </a:rPr>
              <a:t>Transl</a:t>
            </a:r>
            <a:r>
              <a:rPr lang="en-US" sz="600" dirty="0">
                <a:solidFill>
                  <a:schemeClr val="tx1"/>
                </a:solidFill>
                <a:latin typeface="+mj-lt"/>
              </a:rPr>
              <a:t> Hepatol 2021;9(5):731-737. </a:t>
            </a:r>
            <a:br>
              <a:rPr lang="en-US" sz="600" dirty="0">
                <a:solidFill>
                  <a:schemeClr val="tx1"/>
                </a:solidFill>
                <a:latin typeface="+mj-lt"/>
              </a:rPr>
            </a:br>
            <a:r>
              <a:rPr lang="en-US" sz="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DILI, drug-induced liver injury; MAFLD, metabolic dysfunction-associated fatty liver disease; NASH, </a:t>
            </a:r>
            <a:r>
              <a:rPr lang="en-US" sz="600" dirty="0">
                <a:solidFill>
                  <a:schemeClr val="tx1"/>
                </a:solidFill>
                <a:latin typeface="+mj-lt"/>
              </a:rPr>
              <a:t>non-alcoholic steatohepatitis</a:t>
            </a:r>
            <a:r>
              <a:rPr lang="en-US" sz="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. </a:t>
            </a:r>
            <a:endParaRPr lang="en-IN" sz="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1793486A-B05D-379C-38F9-0BC69489948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z="800" smtClean="0"/>
              <a:pPr/>
              <a:t>5</a:t>
            </a:fld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47F77AA-9E1B-0F28-903E-003C74AF4745}"/>
              </a:ext>
            </a:extLst>
          </p:cNvPr>
          <p:cNvGrpSpPr/>
          <p:nvPr/>
        </p:nvGrpSpPr>
        <p:grpSpPr>
          <a:xfrm>
            <a:off x="3634515" y="2149647"/>
            <a:ext cx="1874970" cy="1709829"/>
            <a:chOff x="3695846" y="2220495"/>
            <a:chExt cx="657116" cy="599239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DC0586E-9D5D-3549-704D-BF45B26F250D}"/>
                </a:ext>
              </a:extLst>
            </p:cNvPr>
            <p:cNvSpPr/>
            <p:nvPr/>
          </p:nvSpPr>
          <p:spPr>
            <a:xfrm>
              <a:off x="3765440" y="2579692"/>
              <a:ext cx="456735" cy="10494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sz="1400" b="1" dirty="0">
                  <a:solidFill>
                    <a:schemeClr val="tx1"/>
                  </a:solidFill>
                  <a:latin typeface="+mj-lt"/>
                </a:rPr>
                <a:t>MAFLD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2D3E73F-C583-4F23-C27D-92775F148E3F}"/>
                </a:ext>
              </a:extLst>
            </p:cNvPr>
            <p:cNvSpPr/>
            <p:nvPr/>
          </p:nvSpPr>
          <p:spPr>
            <a:xfrm>
              <a:off x="3902197" y="2382454"/>
              <a:ext cx="384898" cy="10494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r"/>
              <a:r>
                <a:rPr lang="en-US" sz="1400" b="1" dirty="0">
                  <a:solidFill>
                    <a:schemeClr val="tx1"/>
                  </a:solidFill>
                  <a:latin typeface="+mj-lt"/>
                </a:rPr>
                <a:t>DILI</a:t>
              </a:r>
              <a:r>
                <a:rPr lang="en-US" sz="1400" b="1" baseline="30000" dirty="0">
                  <a:solidFill>
                    <a:schemeClr val="tx1"/>
                  </a:solidFill>
                  <a:latin typeface="+mj-lt"/>
                </a:rPr>
                <a:t>1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0DC6C96-E5DC-3499-EFFD-AED900EC4E60}"/>
                </a:ext>
              </a:extLst>
            </p:cNvPr>
            <p:cNvSpPr/>
            <p:nvPr/>
          </p:nvSpPr>
          <p:spPr>
            <a:xfrm>
              <a:off x="3695846" y="2220495"/>
              <a:ext cx="657116" cy="599239"/>
            </a:xfrm>
            <a:custGeom>
              <a:avLst/>
              <a:gdLst>
                <a:gd name="connsiteX0" fmla="*/ 132117 w 657116"/>
                <a:gd name="connsiteY0" fmla="*/ 90397 h 587579"/>
                <a:gd name="connsiteX1" fmla="*/ 434600 w 657116"/>
                <a:gd name="connsiteY1" fmla="*/ 90397 h 587579"/>
                <a:gd name="connsiteX2" fmla="*/ 434600 w 657116"/>
                <a:gd name="connsiteY2" fmla="*/ 0 h 587579"/>
                <a:gd name="connsiteX3" fmla="*/ 657116 w 657116"/>
                <a:gd name="connsiteY3" fmla="*/ 222516 h 587579"/>
                <a:gd name="connsiteX4" fmla="*/ 490230 w 657116"/>
                <a:gd name="connsiteY4" fmla="*/ 389402 h 587579"/>
                <a:gd name="connsiteX5" fmla="*/ 434600 w 657116"/>
                <a:gd name="connsiteY5" fmla="*/ 333772 h 587579"/>
                <a:gd name="connsiteX6" fmla="*/ 201654 w 657116"/>
                <a:gd name="connsiteY6" fmla="*/ 333772 h 587579"/>
                <a:gd name="connsiteX7" fmla="*/ 201654 w 657116"/>
                <a:gd name="connsiteY7" fmla="*/ 205132 h 587579"/>
                <a:gd name="connsiteX8" fmla="*/ 0 w 657116"/>
                <a:gd name="connsiteY8" fmla="*/ 406786 h 587579"/>
                <a:gd name="connsiteX9" fmla="*/ 180793 w 657116"/>
                <a:gd name="connsiteY9" fmla="*/ 587579 h 587579"/>
                <a:gd name="connsiteX10" fmla="*/ 180793 w 657116"/>
                <a:gd name="connsiteY10" fmla="*/ 500660 h 587579"/>
                <a:gd name="connsiteX11" fmla="*/ 410262 w 657116"/>
                <a:gd name="connsiteY11" fmla="*/ 500660 h 587579"/>
                <a:gd name="connsiteX0" fmla="*/ 132117 w 657116"/>
                <a:gd name="connsiteY0" fmla="*/ 90397 h 587579"/>
                <a:gd name="connsiteX1" fmla="*/ 434600 w 657116"/>
                <a:gd name="connsiteY1" fmla="*/ 90397 h 587579"/>
                <a:gd name="connsiteX2" fmla="*/ 434600 w 657116"/>
                <a:gd name="connsiteY2" fmla="*/ 0 h 587579"/>
                <a:gd name="connsiteX3" fmla="*/ 657116 w 657116"/>
                <a:gd name="connsiteY3" fmla="*/ 222516 h 587579"/>
                <a:gd name="connsiteX4" fmla="*/ 490230 w 657116"/>
                <a:gd name="connsiteY4" fmla="*/ 389402 h 587579"/>
                <a:gd name="connsiteX5" fmla="*/ 452941 w 657116"/>
                <a:gd name="connsiteY5" fmla="*/ 333772 h 587579"/>
                <a:gd name="connsiteX6" fmla="*/ 201654 w 657116"/>
                <a:gd name="connsiteY6" fmla="*/ 333772 h 587579"/>
                <a:gd name="connsiteX7" fmla="*/ 201654 w 657116"/>
                <a:gd name="connsiteY7" fmla="*/ 205132 h 587579"/>
                <a:gd name="connsiteX8" fmla="*/ 0 w 657116"/>
                <a:gd name="connsiteY8" fmla="*/ 406786 h 587579"/>
                <a:gd name="connsiteX9" fmla="*/ 180793 w 657116"/>
                <a:gd name="connsiteY9" fmla="*/ 587579 h 587579"/>
                <a:gd name="connsiteX10" fmla="*/ 180793 w 657116"/>
                <a:gd name="connsiteY10" fmla="*/ 500660 h 587579"/>
                <a:gd name="connsiteX11" fmla="*/ 410262 w 657116"/>
                <a:gd name="connsiteY11" fmla="*/ 500660 h 587579"/>
                <a:gd name="connsiteX0" fmla="*/ 132117 w 657116"/>
                <a:gd name="connsiteY0" fmla="*/ 90397 h 587579"/>
                <a:gd name="connsiteX1" fmla="*/ 434600 w 657116"/>
                <a:gd name="connsiteY1" fmla="*/ 90397 h 587579"/>
                <a:gd name="connsiteX2" fmla="*/ 434600 w 657116"/>
                <a:gd name="connsiteY2" fmla="*/ 0 h 587579"/>
                <a:gd name="connsiteX3" fmla="*/ 657116 w 657116"/>
                <a:gd name="connsiteY3" fmla="*/ 222516 h 587579"/>
                <a:gd name="connsiteX4" fmla="*/ 458790 w 657116"/>
                <a:gd name="connsiteY4" fmla="*/ 418223 h 587579"/>
                <a:gd name="connsiteX5" fmla="*/ 452941 w 657116"/>
                <a:gd name="connsiteY5" fmla="*/ 333772 h 587579"/>
                <a:gd name="connsiteX6" fmla="*/ 201654 w 657116"/>
                <a:gd name="connsiteY6" fmla="*/ 333772 h 587579"/>
                <a:gd name="connsiteX7" fmla="*/ 201654 w 657116"/>
                <a:gd name="connsiteY7" fmla="*/ 205132 h 587579"/>
                <a:gd name="connsiteX8" fmla="*/ 0 w 657116"/>
                <a:gd name="connsiteY8" fmla="*/ 406786 h 587579"/>
                <a:gd name="connsiteX9" fmla="*/ 180793 w 657116"/>
                <a:gd name="connsiteY9" fmla="*/ 587579 h 587579"/>
                <a:gd name="connsiteX10" fmla="*/ 180793 w 657116"/>
                <a:gd name="connsiteY10" fmla="*/ 500660 h 587579"/>
                <a:gd name="connsiteX11" fmla="*/ 410262 w 657116"/>
                <a:gd name="connsiteY11" fmla="*/ 500660 h 587579"/>
                <a:gd name="connsiteX0" fmla="*/ 132117 w 657116"/>
                <a:gd name="connsiteY0" fmla="*/ 90397 h 587579"/>
                <a:gd name="connsiteX1" fmla="*/ 434600 w 657116"/>
                <a:gd name="connsiteY1" fmla="*/ 90397 h 587579"/>
                <a:gd name="connsiteX2" fmla="*/ 434600 w 657116"/>
                <a:gd name="connsiteY2" fmla="*/ 0 h 587579"/>
                <a:gd name="connsiteX3" fmla="*/ 657116 w 657116"/>
                <a:gd name="connsiteY3" fmla="*/ 222516 h 587579"/>
                <a:gd name="connsiteX4" fmla="*/ 448310 w 657116"/>
                <a:gd name="connsiteY4" fmla="*/ 412983 h 587579"/>
                <a:gd name="connsiteX5" fmla="*/ 452941 w 657116"/>
                <a:gd name="connsiteY5" fmla="*/ 333772 h 587579"/>
                <a:gd name="connsiteX6" fmla="*/ 201654 w 657116"/>
                <a:gd name="connsiteY6" fmla="*/ 333772 h 587579"/>
                <a:gd name="connsiteX7" fmla="*/ 201654 w 657116"/>
                <a:gd name="connsiteY7" fmla="*/ 205132 h 587579"/>
                <a:gd name="connsiteX8" fmla="*/ 0 w 657116"/>
                <a:gd name="connsiteY8" fmla="*/ 406786 h 587579"/>
                <a:gd name="connsiteX9" fmla="*/ 180793 w 657116"/>
                <a:gd name="connsiteY9" fmla="*/ 587579 h 587579"/>
                <a:gd name="connsiteX10" fmla="*/ 180793 w 657116"/>
                <a:gd name="connsiteY10" fmla="*/ 500660 h 587579"/>
                <a:gd name="connsiteX11" fmla="*/ 410262 w 657116"/>
                <a:gd name="connsiteY11" fmla="*/ 500660 h 587579"/>
                <a:gd name="connsiteX0" fmla="*/ 132117 w 657116"/>
                <a:gd name="connsiteY0" fmla="*/ 90397 h 587579"/>
                <a:gd name="connsiteX1" fmla="*/ 434600 w 657116"/>
                <a:gd name="connsiteY1" fmla="*/ 90397 h 587579"/>
                <a:gd name="connsiteX2" fmla="*/ 434600 w 657116"/>
                <a:gd name="connsiteY2" fmla="*/ 0 h 587579"/>
                <a:gd name="connsiteX3" fmla="*/ 657116 w 657116"/>
                <a:gd name="connsiteY3" fmla="*/ 222516 h 587579"/>
                <a:gd name="connsiteX4" fmla="*/ 456170 w 657116"/>
                <a:gd name="connsiteY4" fmla="*/ 426083 h 587579"/>
                <a:gd name="connsiteX5" fmla="*/ 452941 w 657116"/>
                <a:gd name="connsiteY5" fmla="*/ 333772 h 587579"/>
                <a:gd name="connsiteX6" fmla="*/ 201654 w 657116"/>
                <a:gd name="connsiteY6" fmla="*/ 333772 h 587579"/>
                <a:gd name="connsiteX7" fmla="*/ 201654 w 657116"/>
                <a:gd name="connsiteY7" fmla="*/ 205132 h 587579"/>
                <a:gd name="connsiteX8" fmla="*/ 0 w 657116"/>
                <a:gd name="connsiteY8" fmla="*/ 406786 h 587579"/>
                <a:gd name="connsiteX9" fmla="*/ 180793 w 657116"/>
                <a:gd name="connsiteY9" fmla="*/ 587579 h 587579"/>
                <a:gd name="connsiteX10" fmla="*/ 180793 w 657116"/>
                <a:gd name="connsiteY10" fmla="*/ 500660 h 587579"/>
                <a:gd name="connsiteX11" fmla="*/ 410262 w 657116"/>
                <a:gd name="connsiteY11" fmla="*/ 500660 h 587579"/>
                <a:gd name="connsiteX0" fmla="*/ 132117 w 657116"/>
                <a:gd name="connsiteY0" fmla="*/ 90397 h 587579"/>
                <a:gd name="connsiteX1" fmla="*/ 434600 w 657116"/>
                <a:gd name="connsiteY1" fmla="*/ 90397 h 587579"/>
                <a:gd name="connsiteX2" fmla="*/ 434600 w 657116"/>
                <a:gd name="connsiteY2" fmla="*/ 0 h 587579"/>
                <a:gd name="connsiteX3" fmla="*/ 657116 w 657116"/>
                <a:gd name="connsiteY3" fmla="*/ 222516 h 587579"/>
                <a:gd name="connsiteX4" fmla="*/ 453550 w 657116"/>
                <a:gd name="connsiteY4" fmla="*/ 410362 h 587579"/>
                <a:gd name="connsiteX5" fmla="*/ 452941 w 657116"/>
                <a:gd name="connsiteY5" fmla="*/ 333772 h 587579"/>
                <a:gd name="connsiteX6" fmla="*/ 201654 w 657116"/>
                <a:gd name="connsiteY6" fmla="*/ 333772 h 587579"/>
                <a:gd name="connsiteX7" fmla="*/ 201654 w 657116"/>
                <a:gd name="connsiteY7" fmla="*/ 205132 h 587579"/>
                <a:gd name="connsiteX8" fmla="*/ 0 w 657116"/>
                <a:gd name="connsiteY8" fmla="*/ 406786 h 587579"/>
                <a:gd name="connsiteX9" fmla="*/ 180793 w 657116"/>
                <a:gd name="connsiteY9" fmla="*/ 587579 h 587579"/>
                <a:gd name="connsiteX10" fmla="*/ 180793 w 657116"/>
                <a:gd name="connsiteY10" fmla="*/ 500660 h 587579"/>
                <a:gd name="connsiteX11" fmla="*/ 410262 w 657116"/>
                <a:gd name="connsiteY11" fmla="*/ 500660 h 587579"/>
                <a:gd name="connsiteX0" fmla="*/ 132117 w 657116"/>
                <a:gd name="connsiteY0" fmla="*/ 100877 h 587579"/>
                <a:gd name="connsiteX1" fmla="*/ 434600 w 657116"/>
                <a:gd name="connsiteY1" fmla="*/ 90397 h 587579"/>
                <a:gd name="connsiteX2" fmla="*/ 434600 w 657116"/>
                <a:gd name="connsiteY2" fmla="*/ 0 h 587579"/>
                <a:gd name="connsiteX3" fmla="*/ 657116 w 657116"/>
                <a:gd name="connsiteY3" fmla="*/ 222516 h 587579"/>
                <a:gd name="connsiteX4" fmla="*/ 453550 w 657116"/>
                <a:gd name="connsiteY4" fmla="*/ 410362 h 587579"/>
                <a:gd name="connsiteX5" fmla="*/ 452941 w 657116"/>
                <a:gd name="connsiteY5" fmla="*/ 333772 h 587579"/>
                <a:gd name="connsiteX6" fmla="*/ 201654 w 657116"/>
                <a:gd name="connsiteY6" fmla="*/ 333772 h 587579"/>
                <a:gd name="connsiteX7" fmla="*/ 201654 w 657116"/>
                <a:gd name="connsiteY7" fmla="*/ 205132 h 587579"/>
                <a:gd name="connsiteX8" fmla="*/ 0 w 657116"/>
                <a:gd name="connsiteY8" fmla="*/ 406786 h 587579"/>
                <a:gd name="connsiteX9" fmla="*/ 180793 w 657116"/>
                <a:gd name="connsiteY9" fmla="*/ 587579 h 587579"/>
                <a:gd name="connsiteX10" fmla="*/ 180793 w 657116"/>
                <a:gd name="connsiteY10" fmla="*/ 500660 h 587579"/>
                <a:gd name="connsiteX11" fmla="*/ 410262 w 657116"/>
                <a:gd name="connsiteY11" fmla="*/ 500660 h 587579"/>
                <a:gd name="connsiteX0" fmla="*/ 132117 w 657116"/>
                <a:gd name="connsiteY0" fmla="*/ 100877 h 587579"/>
                <a:gd name="connsiteX1" fmla="*/ 434600 w 657116"/>
                <a:gd name="connsiteY1" fmla="*/ 106117 h 587579"/>
                <a:gd name="connsiteX2" fmla="*/ 434600 w 657116"/>
                <a:gd name="connsiteY2" fmla="*/ 0 h 587579"/>
                <a:gd name="connsiteX3" fmla="*/ 657116 w 657116"/>
                <a:gd name="connsiteY3" fmla="*/ 222516 h 587579"/>
                <a:gd name="connsiteX4" fmla="*/ 453550 w 657116"/>
                <a:gd name="connsiteY4" fmla="*/ 410362 h 587579"/>
                <a:gd name="connsiteX5" fmla="*/ 452941 w 657116"/>
                <a:gd name="connsiteY5" fmla="*/ 333772 h 587579"/>
                <a:gd name="connsiteX6" fmla="*/ 201654 w 657116"/>
                <a:gd name="connsiteY6" fmla="*/ 333772 h 587579"/>
                <a:gd name="connsiteX7" fmla="*/ 201654 w 657116"/>
                <a:gd name="connsiteY7" fmla="*/ 205132 h 587579"/>
                <a:gd name="connsiteX8" fmla="*/ 0 w 657116"/>
                <a:gd name="connsiteY8" fmla="*/ 406786 h 587579"/>
                <a:gd name="connsiteX9" fmla="*/ 180793 w 657116"/>
                <a:gd name="connsiteY9" fmla="*/ 587579 h 587579"/>
                <a:gd name="connsiteX10" fmla="*/ 180793 w 657116"/>
                <a:gd name="connsiteY10" fmla="*/ 500660 h 587579"/>
                <a:gd name="connsiteX11" fmla="*/ 410262 w 657116"/>
                <a:gd name="connsiteY11" fmla="*/ 500660 h 587579"/>
                <a:gd name="connsiteX0" fmla="*/ 132117 w 657116"/>
                <a:gd name="connsiteY0" fmla="*/ 100877 h 587579"/>
                <a:gd name="connsiteX1" fmla="*/ 434600 w 657116"/>
                <a:gd name="connsiteY1" fmla="*/ 103497 h 587579"/>
                <a:gd name="connsiteX2" fmla="*/ 434600 w 657116"/>
                <a:gd name="connsiteY2" fmla="*/ 0 h 587579"/>
                <a:gd name="connsiteX3" fmla="*/ 657116 w 657116"/>
                <a:gd name="connsiteY3" fmla="*/ 222516 h 587579"/>
                <a:gd name="connsiteX4" fmla="*/ 453550 w 657116"/>
                <a:gd name="connsiteY4" fmla="*/ 410362 h 587579"/>
                <a:gd name="connsiteX5" fmla="*/ 452941 w 657116"/>
                <a:gd name="connsiteY5" fmla="*/ 333772 h 587579"/>
                <a:gd name="connsiteX6" fmla="*/ 201654 w 657116"/>
                <a:gd name="connsiteY6" fmla="*/ 333772 h 587579"/>
                <a:gd name="connsiteX7" fmla="*/ 201654 w 657116"/>
                <a:gd name="connsiteY7" fmla="*/ 205132 h 587579"/>
                <a:gd name="connsiteX8" fmla="*/ 0 w 657116"/>
                <a:gd name="connsiteY8" fmla="*/ 406786 h 587579"/>
                <a:gd name="connsiteX9" fmla="*/ 180793 w 657116"/>
                <a:gd name="connsiteY9" fmla="*/ 587579 h 587579"/>
                <a:gd name="connsiteX10" fmla="*/ 180793 w 657116"/>
                <a:gd name="connsiteY10" fmla="*/ 500660 h 587579"/>
                <a:gd name="connsiteX11" fmla="*/ 410262 w 657116"/>
                <a:gd name="connsiteY11" fmla="*/ 500660 h 587579"/>
                <a:gd name="connsiteX0" fmla="*/ 132117 w 657116"/>
                <a:gd name="connsiteY0" fmla="*/ 87777 h 574479"/>
                <a:gd name="connsiteX1" fmla="*/ 434600 w 657116"/>
                <a:gd name="connsiteY1" fmla="*/ 90397 h 574479"/>
                <a:gd name="connsiteX2" fmla="*/ 434600 w 657116"/>
                <a:gd name="connsiteY2" fmla="*/ 0 h 574479"/>
                <a:gd name="connsiteX3" fmla="*/ 657116 w 657116"/>
                <a:gd name="connsiteY3" fmla="*/ 209416 h 574479"/>
                <a:gd name="connsiteX4" fmla="*/ 453550 w 657116"/>
                <a:gd name="connsiteY4" fmla="*/ 397262 h 574479"/>
                <a:gd name="connsiteX5" fmla="*/ 452941 w 657116"/>
                <a:gd name="connsiteY5" fmla="*/ 320672 h 574479"/>
                <a:gd name="connsiteX6" fmla="*/ 201654 w 657116"/>
                <a:gd name="connsiteY6" fmla="*/ 320672 h 574479"/>
                <a:gd name="connsiteX7" fmla="*/ 201654 w 657116"/>
                <a:gd name="connsiteY7" fmla="*/ 192032 h 574479"/>
                <a:gd name="connsiteX8" fmla="*/ 0 w 657116"/>
                <a:gd name="connsiteY8" fmla="*/ 393686 h 574479"/>
                <a:gd name="connsiteX9" fmla="*/ 180793 w 657116"/>
                <a:gd name="connsiteY9" fmla="*/ 574479 h 574479"/>
                <a:gd name="connsiteX10" fmla="*/ 180793 w 657116"/>
                <a:gd name="connsiteY10" fmla="*/ 487560 h 574479"/>
                <a:gd name="connsiteX11" fmla="*/ 410262 w 657116"/>
                <a:gd name="connsiteY11" fmla="*/ 487560 h 574479"/>
                <a:gd name="connsiteX0" fmla="*/ 132117 w 657116"/>
                <a:gd name="connsiteY0" fmla="*/ 87777 h 574479"/>
                <a:gd name="connsiteX1" fmla="*/ 434600 w 657116"/>
                <a:gd name="connsiteY1" fmla="*/ 90397 h 574479"/>
                <a:gd name="connsiteX2" fmla="*/ 434600 w 657116"/>
                <a:gd name="connsiteY2" fmla="*/ 0 h 574479"/>
                <a:gd name="connsiteX3" fmla="*/ 657116 w 657116"/>
                <a:gd name="connsiteY3" fmla="*/ 209416 h 574479"/>
                <a:gd name="connsiteX4" fmla="*/ 453550 w 657116"/>
                <a:gd name="connsiteY4" fmla="*/ 397262 h 574479"/>
                <a:gd name="connsiteX5" fmla="*/ 452941 w 657116"/>
                <a:gd name="connsiteY5" fmla="*/ 320672 h 574479"/>
                <a:gd name="connsiteX6" fmla="*/ 201654 w 657116"/>
                <a:gd name="connsiteY6" fmla="*/ 320672 h 574479"/>
                <a:gd name="connsiteX7" fmla="*/ 201654 w 657116"/>
                <a:gd name="connsiteY7" fmla="*/ 202512 h 574479"/>
                <a:gd name="connsiteX8" fmla="*/ 0 w 657116"/>
                <a:gd name="connsiteY8" fmla="*/ 393686 h 574479"/>
                <a:gd name="connsiteX9" fmla="*/ 180793 w 657116"/>
                <a:gd name="connsiteY9" fmla="*/ 574479 h 574479"/>
                <a:gd name="connsiteX10" fmla="*/ 180793 w 657116"/>
                <a:gd name="connsiteY10" fmla="*/ 487560 h 574479"/>
                <a:gd name="connsiteX11" fmla="*/ 410262 w 657116"/>
                <a:gd name="connsiteY11" fmla="*/ 487560 h 57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7116" h="574479">
                  <a:moveTo>
                    <a:pt x="132117" y="87777"/>
                  </a:moveTo>
                  <a:lnTo>
                    <a:pt x="434600" y="90397"/>
                  </a:lnTo>
                  <a:lnTo>
                    <a:pt x="434600" y="0"/>
                  </a:lnTo>
                  <a:lnTo>
                    <a:pt x="657116" y="209416"/>
                  </a:lnTo>
                  <a:lnTo>
                    <a:pt x="453550" y="397262"/>
                  </a:lnTo>
                  <a:lnTo>
                    <a:pt x="452941" y="320672"/>
                  </a:lnTo>
                  <a:lnTo>
                    <a:pt x="201654" y="320672"/>
                  </a:lnTo>
                  <a:lnTo>
                    <a:pt x="201654" y="202512"/>
                  </a:lnTo>
                  <a:lnTo>
                    <a:pt x="0" y="393686"/>
                  </a:lnTo>
                  <a:lnTo>
                    <a:pt x="180793" y="574479"/>
                  </a:lnTo>
                  <a:lnTo>
                    <a:pt x="180793" y="487560"/>
                  </a:lnTo>
                  <a:lnTo>
                    <a:pt x="410262" y="487560"/>
                  </a:lnTo>
                </a:path>
              </a:pathLst>
            </a:custGeom>
            <a:noFill/>
            <a:ln w="635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 b="1">
                <a:solidFill>
                  <a:schemeClr val="accent2"/>
                </a:solidFill>
                <a:latin typeface="+mj-lt"/>
              </a:endParaRPr>
            </a:p>
          </p:txBody>
        </p:sp>
      </p:grpSp>
      <p:sp>
        <p:nvSpPr>
          <p:cNvPr id="5" name="Title 3">
            <a:extLst>
              <a:ext uri="{FF2B5EF4-FFF2-40B4-BE49-F238E27FC236}">
                <a16:creationId xmlns:a16="http://schemas.microsoft.com/office/drawing/2014/main" id="{050BCD97-323F-F0C8-55E1-5B4150664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US" dirty="0"/>
              <a:t>Metabolic and Toxic Liver Disease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D18580F-8CDA-FF49-9BAD-788F67D47ED7}"/>
              </a:ext>
            </a:extLst>
          </p:cNvPr>
          <p:cNvSpPr/>
          <p:nvPr/>
        </p:nvSpPr>
        <p:spPr>
          <a:xfrm>
            <a:off x="730047" y="1205453"/>
            <a:ext cx="7683908" cy="24498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>
                <a:solidFill>
                  <a:schemeClr val="bg2"/>
                </a:solidFill>
              </a:rPr>
              <a:t>MAFLD can predispose to hepatotoxicity induced by certain drugs</a:t>
            </a:r>
            <a:r>
              <a:rPr lang="en-US" sz="1000" b="1" baseline="30000">
                <a:solidFill>
                  <a:schemeClr val="bg2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45083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8C4142D-3A79-067F-86F0-9F13C53EF6DD}"/>
              </a:ext>
            </a:extLst>
          </p:cNvPr>
          <p:cNvSpPr/>
          <p:nvPr/>
        </p:nvSpPr>
        <p:spPr>
          <a:xfrm>
            <a:off x="5999003" y="2084178"/>
            <a:ext cx="1190752" cy="590133"/>
          </a:xfrm>
          <a:custGeom>
            <a:avLst/>
            <a:gdLst>
              <a:gd name="connsiteX0" fmla="*/ 0 w 1190752"/>
              <a:gd name="connsiteY0" fmla="*/ 147533 h 590133"/>
              <a:gd name="connsiteX1" fmla="*/ 895685 w 1190752"/>
              <a:gd name="connsiteY1" fmla="*/ 147533 h 590133"/>
              <a:gd name="connsiteX2" fmla="*/ 895685 w 1190752"/>
              <a:gd name="connsiteY2" fmla="*/ 0 h 590133"/>
              <a:gd name="connsiteX3" fmla="*/ 1190752 w 1190752"/>
              <a:gd name="connsiteY3" fmla="*/ 295067 h 590133"/>
              <a:gd name="connsiteX4" fmla="*/ 895685 w 1190752"/>
              <a:gd name="connsiteY4" fmla="*/ 590134 h 590133"/>
              <a:gd name="connsiteX5" fmla="*/ 895685 w 1190752"/>
              <a:gd name="connsiteY5" fmla="*/ 442600 h 590133"/>
              <a:gd name="connsiteX6" fmla="*/ 0 w 1190752"/>
              <a:gd name="connsiteY6" fmla="*/ 442600 h 590133"/>
              <a:gd name="connsiteX7" fmla="*/ 0 w 1190752"/>
              <a:gd name="connsiteY7" fmla="*/ 147533 h 590133"/>
              <a:gd name="connsiteX8" fmla="*/ 0 w 1190752"/>
              <a:gd name="connsiteY8" fmla="*/ 147533 h 59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0752" h="590133">
                <a:moveTo>
                  <a:pt x="0" y="147533"/>
                </a:moveTo>
                <a:lnTo>
                  <a:pt x="895685" y="147533"/>
                </a:lnTo>
                <a:lnTo>
                  <a:pt x="895685" y="0"/>
                </a:lnTo>
                <a:lnTo>
                  <a:pt x="1190752" y="295067"/>
                </a:lnTo>
                <a:lnTo>
                  <a:pt x="895685" y="590134"/>
                </a:lnTo>
                <a:lnTo>
                  <a:pt x="895685" y="442600"/>
                </a:lnTo>
                <a:lnTo>
                  <a:pt x="0" y="442600"/>
                </a:lnTo>
                <a:lnTo>
                  <a:pt x="0" y="147533"/>
                </a:lnTo>
                <a:lnTo>
                  <a:pt x="0" y="1475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C4514AF-0043-E210-2744-B21BC9CB1482}"/>
              </a:ext>
            </a:extLst>
          </p:cNvPr>
          <p:cNvSpPr/>
          <p:nvPr/>
        </p:nvSpPr>
        <p:spPr>
          <a:xfrm>
            <a:off x="327985" y="2231711"/>
            <a:ext cx="5770161" cy="295066"/>
          </a:xfrm>
          <a:custGeom>
            <a:avLst/>
            <a:gdLst>
              <a:gd name="connsiteX0" fmla="*/ 0 w 549193"/>
              <a:gd name="connsiteY0" fmla="*/ 0 h 295066"/>
              <a:gd name="connsiteX1" fmla="*/ 549194 w 549193"/>
              <a:gd name="connsiteY1" fmla="*/ 0 h 295066"/>
              <a:gd name="connsiteX2" fmla="*/ 549194 w 549193"/>
              <a:gd name="connsiteY2" fmla="*/ 295067 h 295066"/>
              <a:gd name="connsiteX3" fmla="*/ 0 w 549193"/>
              <a:gd name="connsiteY3" fmla="*/ 295067 h 295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3" h="295066">
                <a:moveTo>
                  <a:pt x="0" y="0"/>
                </a:moveTo>
                <a:lnTo>
                  <a:pt x="549194" y="0"/>
                </a:lnTo>
                <a:lnTo>
                  <a:pt x="549194" y="295067"/>
                </a:lnTo>
                <a:lnTo>
                  <a:pt x="0" y="29506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latin typeface="+mj-lt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989E2C9A-12AA-1A4C-1623-D566C1F0988F}"/>
              </a:ext>
            </a:extLst>
          </p:cNvPr>
          <p:cNvSpPr/>
          <p:nvPr/>
        </p:nvSpPr>
        <p:spPr>
          <a:xfrm>
            <a:off x="5999003" y="2296528"/>
            <a:ext cx="1190752" cy="590133"/>
          </a:xfrm>
          <a:custGeom>
            <a:avLst/>
            <a:gdLst>
              <a:gd name="connsiteX0" fmla="*/ 0 w 1190752"/>
              <a:gd name="connsiteY0" fmla="*/ 147533 h 590133"/>
              <a:gd name="connsiteX1" fmla="*/ 895685 w 1190752"/>
              <a:gd name="connsiteY1" fmla="*/ 147533 h 590133"/>
              <a:gd name="connsiteX2" fmla="*/ 895685 w 1190752"/>
              <a:gd name="connsiteY2" fmla="*/ 0 h 590133"/>
              <a:gd name="connsiteX3" fmla="*/ 1190752 w 1190752"/>
              <a:gd name="connsiteY3" fmla="*/ 295067 h 590133"/>
              <a:gd name="connsiteX4" fmla="*/ 895685 w 1190752"/>
              <a:gd name="connsiteY4" fmla="*/ 590134 h 590133"/>
              <a:gd name="connsiteX5" fmla="*/ 895685 w 1190752"/>
              <a:gd name="connsiteY5" fmla="*/ 442600 h 590133"/>
              <a:gd name="connsiteX6" fmla="*/ 0 w 1190752"/>
              <a:gd name="connsiteY6" fmla="*/ 442600 h 590133"/>
              <a:gd name="connsiteX7" fmla="*/ 0 w 1190752"/>
              <a:gd name="connsiteY7" fmla="*/ 147533 h 590133"/>
              <a:gd name="connsiteX8" fmla="*/ 0 w 1190752"/>
              <a:gd name="connsiteY8" fmla="*/ 147533 h 59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0752" h="590133">
                <a:moveTo>
                  <a:pt x="0" y="147533"/>
                </a:moveTo>
                <a:lnTo>
                  <a:pt x="895685" y="147533"/>
                </a:lnTo>
                <a:lnTo>
                  <a:pt x="895685" y="0"/>
                </a:lnTo>
                <a:lnTo>
                  <a:pt x="1190752" y="295067"/>
                </a:lnTo>
                <a:lnTo>
                  <a:pt x="895685" y="590134"/>
                </a:lnTo>
                <a:lnTo>
                  <a:pt x="895685" y="442600"/>
                </a:lnTo>
                <a:lnTo>
                  <a:pt x="0" y="442600"/>
                </a:lnTo>
                <a:lnTo>
                  <a:pt x="0" y="147533"/>
                </a:lnTo>
                <a:lnTo>
                  <a:pt x="0" y="147533"/>
                </a:lnTo>
                <a:close/>
              </a:path>
            </a:pathLst>
          </a:custGeom>
          <a:solidFill>
            <a:schemeClr val="accent3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latin typeface="+mj-lt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80BAD51-1FD5-1B62-D491-6BEFE0681005}"/>
              </a:ext>
            </a:extLst>
          </p:cNvPr>
          <p:cNvSpPr/>
          <p:nvPr/>
        </p:nvSpPr>
        <p:spPr>
          <a:xfrm>
            <a:off x="1912149" y="2444061"/>
            <a:ext cx="4321609" cy="295066"/>
          </a:xfrm>
          <a:custGeom>
            <a:avLst/>
            <a:gdLst>
              <a:gd name="connsiteX0" fmla="*/ 0 w 549193"/>
              <a:gd name="connsiteY0" fmla="*/ 0 h 295066"/>
              <a:gd name="connsiteX1" fmla="*/ 549194 w 549193"/>
              <a:gd name="connsiteY1" fmla="*/ 0 h 295066"/>
              <a:gd name="connsiteX2" fmla="*/ 549194 w 549193"/>
              <a:gd name="connsiteY2" fmla="*/ 295067 h 295066"/>
              <a:gd name="connsiteX3" fmla="*/ 0 w 549193"/>
              <a:gd name="connsiteY3" fmla="*/ 295067 h 295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3" h="295066">
                <a:moveTo>
                  <a:pt x="0" y="0"/>
                </a:moveTo>
                <a:lnTo>
                  <a:pt x="549194" y="0"/>
                </a:lnTo>
                <a:lnTo>
                  <a:pt x="549194" y="295067"/>
                </a:lnTo>
                <a:lnTo>
                  <a:pt x="0" y="295067"/>
                </a:lnTo>
                <a:close/>
              </a:path>
            </a:pathLst>
          </a:custGeom>
          <a:solidFill>
            <a:schemeClr val="accent3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latin typeface="+mj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/>
              <a:t>Overview of Metabolic Liver Injury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638200"/>
            <a:ext cx="6551176" cy="326797"/>
          </a:xfrm>
        </p:spPr>
        <p:txBody>
          <a:bodyPr/>
          <a:lstStyle/>
          <a:p>
            <a:pPr algn="l"/>
            <a:r>
              <a:rPr lang="en-US" sz="600" dirty="0">
                <a:effectLst/>
                <a:latin typeface="+mj-lt"/>
              </a:rPr>
              <a:t>1) </a:t>
            </a:r>
            <a:r>
              <a:rPr lang="en-US" sz="600" dirty="0" err="1">
                <a:effectLst/>
                <a:latin typeface="+mj-lt"/>
              </a:rPr>
              <a:t>Gundermann</a:t>
            </a:r>
            <a:r>
              <a:rPr lang="en-US" sz="600" dirty="0">
                <a:effectLst/>
                <a:latin typeface="+mj-lt"/>
              </a:rPr>
              <a:t> K et al. </a:t>
            </a:r>
            <a:r>
              <a:rPr lang="en-US" sz="600" dirty="0" err="1">
                <a:effectLst/>
                <a:latin typeface="+mj-lt"/>
              </a:rPr>
              <a:t>Pharmacol</a:t>
            </a:r>
            <a:r>
              <a:rPr lang="en-US" sz="600" dirty="0">
                <a:effectLst/>
                <a:latin typeface="+mj-lt"/>
              </a:rPr>
              <a:t> Rep. 2011;63:643-659; 2) </a:t>
            </a:r>
            <a:r>
              <a:rPr lang="en-US" sz="600" dirty="0">
                <a:latin typeface="+mj-lt"/>
              </a:rPr>
              <a:t>Yamada Y et al. </a:t>
            </a:r>
            <a:r>
              <a:rPr lang="en-US" sz="600" dirty="0">
                <a:solidFill>
                  <a:srgbClr val="222222"/>
                </a:solidFill>
                <a:effectLst/>
                <a:latin typeface="+mj-lt"/>
              </a:rPr>
              <a:t>Biomolecules. 2020;10(1):83; 3</a:t>
            </a:r>
            <a:r>
              <a:rPr lang="en-US" sz="600" dirty="0">
                <a:latin typeface="+mj-lt"/>
              </a:rPr>
              <a:t>) </a:t>
            </a:r>
            <a:r>
              <a:rPr lang="en-US" sz="600" b="0" i="0" dirty="0">
                <a:solidFill>
                  <a:srgbClr val="212121"/>
                </a:solidFill>
                <a:effectLst/>
                <a:latin typeface="+mj-lt"/>
              </a:rPr>
              <a:t>Schwarz DS et al. </a:t>
            </a:r>
            <a:r>
              <a:rPr lang="en-US" sz="600" b="0" dirty="0">
                <a:solidFill>
                  <a:srgbClr val="212121"/>
                </a:solidFill>
                <a:effectLst/>
                <a:latin typeface="+mj-lt"/>
              </a:rPr>
              <a:t>Cell Mol life sci. 2016</a:t>
            </a:r>
            <a:r>
              <a:rPr lang="en-US" sz="600" dirty="0">
                <a:solidFill>
                  <a:srgbClr val="212121"/>
                </a:solidFill>
                <a:latin typeface="+mj-lt"/>
              </a:rPr>
              <a:t>;</a:t>
            </a:r>
            <a:r>
              <a:rPr lang="en-US" sz="600" b="0" dirty="0">
                <a:solidFill>
                  <a:srgbClr val="212121"/>
                </a:solidFill>
                <a:effectLst/>
                <a:latin typeface="+mj-lt"/>
              </a:rPr>
              <a:t>73(1):79–94.</a:t>
            </a:r>
          </a:p>
          <a:p>
            <a:pPr algn="l"/>
            <a:r>
              <a:rPr lang="en-US" sz="600" b="0" i="0" dirty="0">
                <a:solidFill>
                  <a:srgbClr val="212121"/>
                </a:solidFill>
                <a:effectLst/>
                <a:latin typeface="+mj-lt"/>
              </a:rPr>
              <a:t>ER, endoplasmic reticulum; ROS, reactive oxygen species.</a:t>
            </a:r>
            <a:endParaRPr lang="en-IN" sz="600" dirty="0">
              <a:latin typeface="+mj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58A788-D5ED-9D25-D084-317E5729D3EA}"/>
              </a:ext>
            </a:extLst>
          </p:cNvPr>
          <p:cNvSpPr txBox="1"/>
          <p:nvPr/>
        </p:nvSpPr>
        <p:spPr>
          <a:xfrm>
            <a:off x="327985" y="1306404"/>
            <a:ext cx="15348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/>
              <a:t>Viruses, Organic solvents, Alcohol, Medication, Drugs,</a:t>
            </a:r>
          </a:p>
          <a:p>
            <a:pPr algn="ctr"/>
            <a:r>
              <a:rPr lang="en-US" sz="900"/>
              <a:t>Fatty food</a:t>
            </a:r>
            <a:r>
              <a:rPr lang="en-US" sz="900" baseline="30000"/>
              <a:t>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4C659C7-4D68-5E69-585D-6B0AEA408692}"/>
              </a:ext>
            </a:extLst>
          </p:cNvPr>
          <p:cNvSpPr/>
          <p:nvPr/>
        </p:nvSpPr>
        <p:spPr>
          <a:xfrm>
            <a:off x="3429245" y="1209942"/>
            <a:ext cx="5379793" cy="542112"/>
          </a:xfrm>
          <a:prstGeom prst="round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08000" bIns="108000" rtlCol="0" anchor="ctr"/>
          <a:lstStyle/>
          <a:p>
            <a:pPr algn="ctr"/>
            <a:r>
              <a:rPr lang="en-US" sz="900" dirty="0"/>
              <a:t>Liver function inhibition is a consequence of reduced phospholipids, </a:t>
            </a:r>
            <a:r>
              <a:rPr lang="en-US" altLang="zh-CN" sz="900" dirty="0">
                <a:ea typeface="华文楷体" pitchFamily="2" charset="-122"/>
              </a:rPr>
              <a:t>altered phospholipid composition and </a:t>
            </a:r>
            <a:r>
              <a:rPr lang="en-US" sz="900" dirty="0"/>
              <a:t>reduced membrane fluidity leading to impaired membrane-associated enzyme, receptor and carrier activities</a:t>
            </a:r>
            <a:r>
              <a:rPr lang="en-US" sz="900" baseline="30000" dirty="0"/>
              <a:t>1</a:t>
            </a:r>
            <a:endParaRPr lang="en-US" sz="900" b="1" baseline="30000" dirty="0"/>
          </a:p>
        </p:txBody>
      </p:sp>
      <p:sp>
        <p:nvSpPr>
          <p:cNvPr id="7" name="Right Bracket 6">
            <a:extLst>
              <a:ext uri="{FF2B5EF4-FFF2-40B4-BE49-F238E27FC236}">
                <a16:creationId xmlns:a16="http://schemas.microsoft.com/office/drawing/2014/main" id="{B4D2F705-D3E1-AF24-C60F-AA76C16D88EA}"/>
              </a:ext>
            </a:extLst>
          </p:cNvPr>
          <p:cNvSpPr/>
          <p:nvPr/>
        </p:nvSpPr>
        <p:spPr>
          <a:xfrm>
            <a:off x="1807395" y="1216332"/>
            <a:ext cx="113109" cy="762248"/>
          </a:xfrm>
          <a:prstGeom prst="rightBracket">
            <a:avLst>
              <a:gd name="adj" fmla="val 62889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DC04E2-279D-D571-1FEF-F919FB83E952}"/>
              </a:ext>
            </a:extLst>
          </p:cNvPr>
          <p:cNvSpPr txBox="1"/>
          <p:nvPr/>
        </p:nvSpPr>
        <p:spPr>
          <a:xfrm>
            <a:off x="1902324" y="1200813"/>
            <a:ext cx="348300" cy="793286"/>
          </a:xfrm>
          <a:prstGeom prst="rect">
            <a:avLst/>
          </a:prstGeom>
          <a:noFill/>
        </p:spPr>
        <p:txBody>
          <a:bodyPr vert="wordArtVert" wrap="square" rtlCol="0" anchor="t">
            <a:spAutoFit/>
          </a:bodyPr>
          <a:lstStyle/>
          <a:p>
            <a:r>
              <a:rPr lang="en-US" sz="900" b="1"/>
              <a:t>RISK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A711EC-31F9-FA51-725A-42DD828946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1426" y="1162544"/>
            <a:ext cx="973343" cy="816036"/>
          </a:xfrm>
          <a:prstGeom prst="rect">
            <a:avLst/>
          </a:prstGeom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3DE0B65C-B56D-5516-697E-BE5FA002E98F}"/>
              </a:ext>
            </a:extLst>
          </p:cNvPr>
          <p:cNvSpPr/>
          <p:nvPr/>
        </p:nvSpPr>
        <p:spPr>
          <a:xfrm rot="16200000">
            <a:off x="3198928" y="1376296"/>
            <a:ext cx="166370" cy="209405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E6956E38-395B-1574-E0BD-BFAD630B760D}"/>
              </a:ext>
            </a:extLst>
          </p:cNvPr>
          <p:cNvSpPr/>
          <p:nvPr/>
        </p:nvSpPr>
        <p:spPr>
          <a:xfrm>
            <a:off x="6035956" y="1798142"/>
            <a:ext cx="166370" cy="209405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9BD34B-ADBA-5CC7-90B5-AECF23CB29AA}"/>
              </a:ext>
            </a:extLst>
          </p:cNvPr>
          <p:cNvSpPr txBox="1"/>
          <p:nvPr/>
        </p:nvSpPr>
        <p:spPr>
          <a:xfrm>
            <a:off x="2308770" y="1825369"/>
            <a:ext cx="973343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cap="all"/>
              <a:t>Healthy Liver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3E3F240-E6E7-980A-EE0E-E2A6510DB1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5899" y="2166074"/>
            <a:ext cx="1220501" cy="10078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476F7AA-23E6-4F72-8FB8-C7C1431164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3583" y="3544729"/>
            <a:ext cx="1202817" cy="100584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18328CC-8465-4BBC-A1C1-2E55A7432F7D}"/>
              </a:ext>
            </a:extLst>
          </p:cNvPr>
          <p:cNvSpPr txBox="1"/>
          <p:nvPr/>
        </p:nvSpPr>
        <p:spPr>
          <a:xfrm>
            <a:off x="7705313" y="3012166"/>
            <a:ext cx="997864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cap="all"/>
              <a:t>Liver Fibrosis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D21360-F1A6-6849-E12A-B0A3795DAA9D}"/>
              </a:ext>
            </a:extLst>
          </p:cNvPr>
          <p:cNvSpPr txBox="1"/>
          <p:nvPr/>
        </p:nvSpPr>
        <p:spPr>
          <a:xfrm>
            <a:off x="7707217" y="4384289"/>
            <a:ext cx="997864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cap="all"/>
              <a:t>cirrhosis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98242AB-FC02-7D12-79F4-2D621F82D0B4}"/>
              </a:ext>
            </a:extLst>
          </p:cNvPr>
          <p:cNvSpPr/>
          <p:nvPr/>
        </p:nvSpPr>
        <p:spPr>
          <a:xfrm>
            <a:off x="5999003" y="2511424"/>
            <a:ext cx="1190752" cy="590133"/>
          </a:xfrm>
          <a:custGeom>
            <a:avLst/>
            <a:gdLst>
              <a:gd name="connsiteX0" fmla="*/ 0 w 1190752"/>
              <a:gd name="connsiteY0" fmla="*/ 147533 h 590133"/>
              <a:gd name="connsiteX1" fmla="*/ 895685 w 1190752"/>
              <a:gd name="connsiteY1" fmla="*/ 147533 h 590133"/>
              <a:gd name="connsiteX2" fmla="*/ 895685 w 1190752"/>
              <a:gd name="connsiteY2" fmla="*/ 0 h 590133"/>
              <a:gd name="connsiteX3" fmla="*/ 1190752 w 1190752"/>
              <a:gd name="connsiteY3" fmla="*/ 295067 h 590133"/>
              <a:gd name="connsiteX4" fmla="*/ 895685 w 1190752"/>
              <a:gd name="connsiteY4" fmla="*/ 590134 h 590133"/>
              <a:gd name="connsiteX5" fmla="*/ 895685 w 1190752"/>
              <a:gd name="connsiteY5" fmla="*/ 442600 h 590133"/>
              <a:gd name="connsiteX6" fmla="*/ 0 w 1190752"/>
              <a:gd name="connsiteY6" fmla="*/ 442600 h 590133"/>
              <a:gd name="connsiteX7" fmla="*/ 0 w 1190752"/>
              <a:gd name="connsiteY7" fmla="*/ 147533 h 590133"/>
              <a:gd name="connsiteX8" fmla="*/ 0 w 1190752"/>
              <a:gd name="connsiteY8" fmla="*/ 147533 h 59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0752" h="590133">
                <a:moveTo>
                  <a:pt x="0" y="147533"/>
                </a:moveTo>
                <a:lnTo>
                  <a:pt x="895685" y="147533"/>
                </a:lnTo>
                <a:lnTo>
                  <a:pt x="895685" y="0"/>
                </a:lnTo>
                <a:lnTo>
                  <a:pt x="1190752" y="295067"/>
                </a:lnTo>
                <a:lnTo>
                  <a:pt x="895685" y="590134"/>
                </a:lnTo>
                <a:lnTo>
                  <a:pt x="895685" y="442600"/>
                </a:lnTo>
                <a:lnTo>
                  <a:pt x="0" y="442600"/>
                </a:lnTo>
                <a:lnTo>
                  <a:pt x="0" y="147533"/>
                </a:lnTo>
                <a:lnTo>
                  <a:pt x="0" y="147533"/>
                </a:lnTo>
                <a:close/>
              </a:path>
            </a:pathLst>
          </a:custGeom>
          <a:solidFill>
            <a:schemeClr val="accent4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latin typeface="+mj-l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4E36A6EE-4A22-2670-6B6C-FF9EE761F2C5}"/>
              </a:ext>
            </a:extLst>
          </p:cNvPr>
          <p:cNvSpPr/>
          <p:nvPr/>
        </p:nvSpPr>
        <p:spPr>
          <a:xfrm>
            <a:off x="3528588" y="2658957"/>
            <a:ext cx="2673738" cy="295066"/>
          </a:xfrm>
          <a:custGeom>
            <a:avLst/>
            <a:gdLst>
              <a:gd name="connsiteX0" fmla="*/ 0 w 549193"/>
              <a:gd name="connsiteY0" fmla="*/ 0 h 295066"/>
              <a:gd name="connsiteX1" fmla="*/ 549194 w 549193"/>
              <a:gd name="connsiteY1" fmla="*/ 0 h 295066"/>
              <a:gd name="connsiteX2" fmla="*/ 549194 w 549193"/>
              <a:gd name="connsiteY2" fmla="*/ 295067 h 295066"/>
              <a:gd name="connsiteX3" fmla="*/ 0 w 549193"/>
              <a:gd name="connsiteY3" fmla="*/ 295067 h 295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3" h="295066">
                <a:moveTo>
                  <a:pt x="0" y="0"/>
                </a:moveTo>
                <a:lnTo>
                  <a:pt x="549194" y="0"/>
                </a:lnTo>
                <a:lnTo>
                  <a:pt x="549194" y="295067"/>
                </a:lnTo>
                <a:lnTo>
                  <a:pt x="0" y="295067"/>
                </a:lnTo>
                <a:close/>
              </a:path>
            </a:pathLst>
          </a:custGeom>
          <a:solidFill>
            <a:schemeClr val="accent4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latin typeface="+mj-lt"/>
            </a:endParaRPr>
          </a:p>
        </p:txBody>
      </p:sp>
      <p:sp>
        <p:nvSpPr>
          <p:cNvPr id="1025" name="TextBox 1024">
            <a:extLst>
              <a:ext uri="{FF2B5EF4-FFF2-40B4-BE49-F238E27FC236}">
                <a16:creationId xmlns:a16="http://schemas.microsoft.com/office/drawing/2014/main" id="{C12CA41B-84DA-8F15-D7EA-1A80D1366161}"/>
              </a:ext>
            </a:extLst>
          </p:cNvPr>
          <p:cNvSpPr txBox="1"/>
          <p:nvPr/>
        </p:nvSpPr>
        <p:spPr>
          <a:xfrm>
            <a:off x="383577" y="2292412"/>
            <a:ext cx="128822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Lipid peroxidation</a:t>
            </a:r>
            <a:r>
              <a:rPr lang="en-US" sz="900" b="1" baseline="30000" dirty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AA7CB354-D52C-DC06-49A1-ACFA145CD49B}"/>
              </a:ext>
            </a:extLst>
          </p:cNvPr>
          <p:cNvSpPr txBox="1"/>
          <p:nvPr/>
        </p:nvSpPr>
        <p:spPr>
          <a:xfrm>
            <a:off x="1972399" y="2493770"/>
            <a:ext cx="188132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Cell membrane disruption</a:t>
            </a:r>
            <a:r>
              <a:rPr lang="en-US" sz="900" b="1" baseline="30000" dirty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B5091544-33FF-9C5F-F096-E0BAB61833DE}"/>
              </a:ext>
            </a:extLst>
          </p:cNvPr>
          <p:cNvSpPr txBox="1"/>
          <p:nvPr/>
        </p:nvSpPr>
        <p:spPr>
          <a:xfrm>
            <a:off x="3576850" y="2697908"/>
            <a:ext cx="188132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Mitochondrial impairment</a:t>
            </a:r>
            <a:r>
              <a:rPr lang="en-US" sz="900" b="1" baseline="30000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1245C0C6-9641-B852-6ED6-FA0CAE9F2DD1}"/>
              </a:ext>
            </a:extLst>
          </p:cNvPr>
          <p:cNvSpPr txBox="1"/>
          <p:nvPr/>
        </p:nvSpPr>
        <p:spPr>
          <a:xfrm>
            <a:off x="383577" y="2531005"/>
            <a:ext cx="1487906" cy="180425"/>
          </a:xfrm>
          <a:prstGeom prst="rect">
            <a:avLst/>
          </a:prstGeom>
          <a:noFill/>
        </p:spPr>
        <p:txBody>
          <a:bodyPr wrap="square" lIns="0" tIns="72000" rIns="0" bIns="0" rtlCol="0">
            <a:spAutoFit/>
          </a:bodyPr>
          <a:lstStyle/>
          <a:p>
            <a:r>
              <a:rPr lang="en-IN" sz="700" b="0" i="0" dirty="0">
                <a:effectLst/>
                <a:latin typeface="+mj-lt"/>
              </a:rPr>
              <a:t>Increased membrane rigidity</a:t>
            </a:r>
            <a:endParaRPr lang="en-US" sz="700" baseline="30000" dirty="0">
              <a:latin typeface="+mj-lt"/>
            </a:endParaRPr>
          </a:p>
        </p:txBody>
      </p:sp>
      <p:sp>
        <p:nvSpPr>
          <p:cNvPr id="1044" name="Arrow: Down 1043">
            <a:extLst>
              <a:ext uri="{FF2B5EF4-FFF2-40B4-BE49-F238E27FC236}">
                <a16:creationId xmlns:a16="http://schemas.microsoft.com/office/drawing/2014/main" id="{B93AF6B6-BAC6-80C3-EDD3-C78EB1CF1DBD}"/>
              </a:ext>
            </a:extLst>
          </p:cNvPr>
          <p:cNvSpPr/>
          <p:nvPr/>
        </p:nvSpPr>
        <p:spPr>
          <a:xfrm>
            <a:off x="939755" y="2740845"/>
            <a:ext cx="72000" cy="72000"/>
          </a:xfrm>
          <a:prstGeom prst="downArrow">
            <a:avLst/>
          </a:prstGeom>
          <a:solidFill>
            <a:srgbClr val="1D64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54" name="TextBox 1053">
            <a:extLst>
              <a:ext uri="{FF2B5EF4-FFF2-40B4-BE49-F238E27FC236}">
                <a16:creationId xmlns:a16="http://schemas.microsoft.com/office/drawing/2014/main" id="{F6514879-2D27-2BBE-3A27-773C999DA959}"/>
              </a:ext>
            </a:extLst>
          </p:cNvPr>
          <p:cNvSpPr txBox="1"/>
          <p:nvPr/>
        </p:nvSpPr>
        <p:spPr>
          <a:xfrm>
            <a:off x="383576" y="2828294"/>
            <a:ext cx="1487907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 dirty="0">
                <a:effectLst/>
                <a:latin typeface="+mj-lt"/>
              </a:rPr>
              <a:t>Decreased activity of</a:t>
            </a:r>
            <a:br>
              <a:rPr lang="en-IN" sz="700" b="0" i="0" dirty="0">
                <a:effectLst/>
                <a:latin typeface="+mj-lt"/>
              </a:rPr>
            </a:br>
            <a:r>
              <a:rPr lang="en-IN" sz="700" b="0" i="0" dirty="0">
                <a:effectLst/>
                <a:latin typeface="+mj-lt"/>
              </a:rPr>
              <a:t>membrane-bound enzymes (e.g., sodium pumps)</a:t>
            </a:r>
            <a:endParaRPr lang="en-US" sz="700" baseline="30000" dirty="0">
              <a:latin typeface="+mj-lt"/>
            </a:endParaRPr>
          </a:p>
        </p:txBody>
      </p:sp>
      <p:sp>
        <p:nvSpPr>
          <p:cNvPr id="1055" name="Arrow: Down 1054">
            <a:extLst>
              <a:ext uri="{FF2B5EF4-FFF2-40B4-BE49-F238E27FC236}">
                <a16:creationId xmlns:a16="http://schemas.microsoft.com/office/drawing/2014/main" id="{E45CA055-F7A9-8D58-9461-B60BF307F241}"/>
              </a:ext>
            </a:extLst>
          </p:cNvPr>
          <p:cNvSpPr/>
          <p:nvPr/>
        </p:nvSpPr>
        <p:spPr>
          <a:xfrm>
            <a:off x="939755" y="3179021"/>
            <a:ext cx="72000" cy="72000"/>
          </a:xfrm>
          <a:prstGeom prst="downArrow">
            <a:avLst/>
          </a:prstGeom>
          <a:solidFill>
            <a:srgbClr val="1D64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56" name="TextBox 1055">
            <a:extLst>
              <a:ext uri="{FF2B5EF4-FFF2-40B4-BE49-F238E27FC236}">
                <a16:creationId xmlns:a16="http://schemas.microsoft.com/office/drawing/2014/main" id="{18417F31-C7BD-4853-5317-563EC88E1699}"/>
              </a:ext>
            </a:extLst>
          </p:cNvPr>
          <p:cNvSpPr txBox="1"/>
          <p:nvPr/>
        </p:nvSpPr>
        <p:spPr>
          <a:xfrm>
            <a:off x="383577" y="3271515"/>
            <a:ext cx="14879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>
                <a:effectLst/>
                <a:latin typeface="+mj-lt"/>
              </a:rPr>
              <a:t>Altered activity of membrane receptors</a:t>
            </a:r>
            <a:endParaRPr lang="en-US" sz="700" baseline="30000">
              <a:latin typeface="+mj-lt"/>
            </a:endParaRPr>
          </a:p>
        </p:txBody>
      </p:sp>
      <p:sp>
        <p:nvSpPr>
          <p:cNvPr id="1057" name="Arrow: Down 1056">
            <a:extLst>
              <a:ext uri="{FF2B5EF4-FFF2-40B4-BE49-F238E27FC236}">
                <a16:creationId xmlns:a16="http://schemas.microsoft.com/office/drawing/2014/main" id="{6720A6E7-0E30-BDE1-E6EF-8987362A67CA}"/>
              </a:ext>
            </a:extLst>
          </p:cNvPr>
          <p:cNvSpPr/>
          <p:nvPr/>
        </p:nvSpPr>
        <p:spPr>
          <a:xfrm>
            <a:off x="939755" y="3500385"/>
            <a:ext cx="72000" cy="72000"/>
          </a:xfrm>
          <a:prstGeom prst="downArrow">
            <a:avLst/>
          </a:prstGeom>
          <a:solidFill>
            <a:srgbClr val="1D64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58" name="TextBox 1057">
            <a:extLst>
              <a:ext uri="{FF2B5EF4-FFF2-40B4-BE49-F238E27FC236}">
                <a16:creationId xmlns:a16="http://schemas.microsoft.com/office/drawing/2014/main" id="{B924B696-BEEE-4C40-1356-AD76C197FBB2}"/>
              </a:ext>
            </a:extLst>
          </p:cNvPr>
          <p:cNvSpPr txBox="1"/>
          <p:nvPr/>
        </p:nvSpPr>
        <p:spPr>
          <a:xfrm>
            <a:off x="383577" y="3588942"/>
            <a:ext cx="125404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>
                <a:effectLst/>
                <a:latin typeface="+mj-lt"/>
              </a:rPr>
              <a:t>Altered permeability</a:t>
            </a:r>
            <a:endParaRPr lang="en-US" sz="700" baseline="30000">
              <a:latin typeface="+mj-lt"/>
            </a:endParaRPr>
          </a:p>
        </p:txBody>
      </p:sp>
      <p:sp>
        <p:nvSpPr>
          <p:cNvPr id="1063" name="TextBox 1062">
            <a:extLst>
              <a:ext uri="{FF2B5EF4-FFF2-40B4-BE49-F238E27FC236}">
                <a16:creationId xmlns:a16="http://schemas.microsoft.com/office/drawing/2014/main" id="{A056C2F8-2D5D-0177-CF8A-4294E68E84D8}"/>
              </a:ext>
            </a:extLst>
          </p:cNvPr>
          <p:cNvSpPr txBox="1"/>
          <p:nvPr/>
        </p:nvSpPr>
        <p:spPr>
          <a:xfrm>
            <a:off x="1965683" y="2742972"/>
            <a:ext cx="1269294" cy="288147"/>
          </a:xfrm>
          <a:prstGeom prst="rect">
            <a:avLst/>
          </a:prstGeom>
          <a:noFill/>
        </p:spPr>
        <p:txBody>
          <a:bodyPr wrap="square" lIns="0" tIns="72000" rIns="0" bIns="0" rtlCol="0">
            <a:spAutoFit/>
          </a:bodyPr>
          <a:lstStyle/>
          <a:p>
            <a:r>
              <a:rPr lang="en-IN" sz="700" b="0" i="0" dirty="0">
                <a:effectLst/>
                <a:latin typeface="+mj-lt"/>
              </a:rPr>
              <a:t>Noxious agents alter the fluidity of bio-membrane</a:t>
            </a:r>
            <a:endParaRPr lang="en-US" sz="700" baseline="30000" dirty="0">
              <a:latin typeface="+mj-lt"/>
            </a:endParaRPr>
          </a:p>
        </p:txBody>
      </p:sp>
      <p:sp>
        <p:nvSpPr>
          <p:cNvPr id="1064" name="Arrow: Down 1063">
            <a:extLst>
              <a:ext uri="{FF2B5EF4-FFF2-40B4-BE49-F238E27FC236}">
                <a16:creationId xmlns:a16="http://schemas.microsoft.com/office/drawing/2014/main" id="{DBFF7855-8E0F-B34C-D4EB-669546015372}"/>
              </a:ext>
            </a:extLst>
          </p:cNvPr>
          <p:cNvSpPr/>
          <p:nvPr/>
        </p:nvSpPr>
        <p:spPr>
          <a:xfrm>
            <a:off x="2537217" y="3058323"/>
            <a:ext cx="72000" cy="72000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65" name="TextBox 1064">
            <a:extLst>
              <a:ext uri="{FF2B5EF4-FFF2-40B4-BE49-F238E27FC236}">
                <a16:creationId xmlns:a16="http://schemas.microsoft.com/office/drawing/2014/main" id="{0CD6CE58-ECF9-AE23-668B-CBD81A65F582}"/>
              </a:ext>
            </a:extLst>
          </p:cNvPr>
          <p:cNvSpPr txBox="1"/>
          <p:nvPr/>
        </p:nvSpPr>
        <p:spPr>
          <a:xfrm>
            <a:off x="1965682" y="3148939"/>
            <a:ext cx="125980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>
                <a:effectLst/>
                <a:latin typeface="+mj-lt"/>
              </a:rPr>
              <a:t>Dysfunction or damage</a:t>
            </a:r>
            <a:br>
              <a:rPr lang="en-IN" sz="700" b="0" i="0">
                <a:effectLst/>
                <a:latin typeface="+mj-lt"/>
              </a:rPr>
            </a:br>
            <a:r>
              <a:rPr lang="en-IN" sz="700" b="0" i="0">
                <a:effectLst/>
                <a:latin typeface="+mj-lt"/>
              </a:rPr>
              <a:t>to cells</a:t>
            </a:r>
            <a:endParaRPr lang="en-US" sz="700" baseline="30000">
              <a:latin typeface="+mj-lt"/>
            </a:endParaRPr>
          </a:p>
        </p:txBody>
      </p:sp>
      <p:sp>
        <p:nvSpPr>
          <p:cNvPr id="1074" name="Arrow: Down 1073">
            <a:extLst>
              <a:ext uri="{FF2B5EF4-FFF2-40B4-BE49-F238E27FC236}">
                <a16:creationId xmlns:a16="http://schemas.microsoft.com/office/drawing/2014/main" id="{362238BB-D284-F7DA-73F4-0E24E773332E}"/>
              </a:ext>
            </a:extLst>
          </p:cNvPr>
          <p:cNvSpPr/>
          <p:nvPr/>
        </p:nvSpPr>
        <p:spPr>
          <a:xfrm>
            <a:off x="2537217" y="3353388"/>
            <a:ext cx="72000" cy="72000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76" name="TextBox 1075">
            <a:extLst>
              <a:ext uri="{FF2B5EF4-FFF2-40B4-BE49-F238E27FC236}">
                <a16:creationId xmlns:a16="http://schemas.microsoft.com/office/drawing/2014/main" id="{48F60583-3BE3-1424-8037-3B7D4E30F774}"/>
              </a:ext>
            </a:extLst>
          </p:cNvPr>
          <p:cNvSpPr txBox="1"/>
          <p:nvPr/>
        </p:nvSpPr>
        <p:spPr>
          <a:xfrm>
            <a:off x="1974865" y="3439747"/>
            <a:ext cx="125980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>
                <a:effectLst/>
                <a:latin typeface="+mj-lt"/>
              </a:rPr>
              <a:t>Promotes the progression of fibrosis and cirrhosis</a:t>
            </a:r>
            <a:endParaRPr lang="en-US" sz="700" baseline="30000">
              <a:latin typeface="+mj-lt"/>
            </a:endParaRPr>
          </a:p>
        </p:txBody>
      </p:sp>
      <p:sp>
        <p:nvSpPr>
          <p:cNvPr id="1082" name="TextBox 1081">
            <a:extLst>
              <a:ext uri="{FF2B5EF4-FFF2-40B4-BE49-F238E27FC236}">
                <a16:creationId xmlns:a16="http://schemas.microsoft.com/office/drawing/2014/main" id="{3A472EB5-148E-57F1-F90A-2ADFF318F7DB}"/>
              </a:ext>
            </a:extLst>
          </p:cNvPr>
          <p:cNvSpPr txBox="1"/>
          <p:nvPr/>
        </p:nvSpPr>
        <p:spPr>
          <a:xfrm>
            <a:off x="3576851" y="2951477"/>
            <a:ext cx="1510465" cy="288147"/>
          </a:xfrm>
          <a:prstGeom prst="rect">
            <a:avLst/>
          </a:prstGeom>
          <a:noFill/>
        </p:spPr>
        <p:txBody>
          <a:bodyPr wrap="square" lIns="0" tIns="72000" rIns="0" bIns="0" rtlCol="0">
            <a:spAutoFit/>
          </a:bodyPr>
          <a:lstStyle/>
          <a:p>
            <a:r>
              <a:rPr lang="en-IN" sz="700" b="0" i="0" dirty="0">
                <a:effectLst/>
                <a:latin typeface="+mj-lt"/>
              </a:rPr>
              <a:t>Imbalance between pro-oxidant and antioxidant species</a:t>
            </a:r>
            <a:endParaRPr lang="en-US" sz="700" baseline="30000" dirty="0">
              <a:latin typeface="+mj-lt"/>
            </a:endParaRPr>
          </a:p>
        </p:txBody>
      </p:sp>
      <p:sp>
        <p:nvSpPr>
          <p:cNvPr id="1084" name="Arrow: Down 1083">
            <a:extLst>
              <a:ext uri="{FF2B5EF4-FFF2-40B4-BE49-F238E27FC236}">
                <a16:creationId xmlns:a16="http://schemas.microsoft.com/office/drawing/2014/main" id="{94B694DC-6969-F25F-8909-E382D589AB06}"/>
              </a:ext>
            </a:extLst>
          </p:cNvPr>
          <p:cNvSpPr/>
          <p:nvPr/>
        </p:nvSpPr>
        <p:spPr>
          <a:xfrm>
            <a:off x="4150002" y="3254343"/>
            <a:ext cx="72000" cy="72000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85" name="TextBox 1084">
            <a:extLst>
              <a:ext uri="{FF2B5EF4-FFF2-40B4-BE49-F238E27FC236}">
                <a16:creationId xmlns:a16="http://schemas.microsoft.com/office/drawing/2014/main" id="{424595B7-D605-003C-AF12-1037027A323B}"/>
              </a:ext>
            </a:extLst>
          </p:cNvPr>
          <p:cNvSpPr txBox="1"/>
          <p:nvPr/>
        </p:nvSpPr>
        <p:spPr>
          <a:xfrm>
            <a:off x="3580343" y="3340375"/>
            <a:ext cx="151046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>
                <a:effectLst/>
                <a:latin typeface="+mj-lt"/>
              </a:rPr>
              <a:t>Oxidative damage of</a:t>
            </a:r>
            <a:br>
              <a:rPr lang="en-IN" sz="700" b="0" i="0">
                <a:effectLst/>
                <a:latin typeface="+mj-lt"/>
              </a:rPr>
            </a:br>
            <a:r>
              <a:rPr lang="en-IN" sz="700" b="0" i="0">
                <a:effectLst/>
                <a:latin typeface="+mj-lt"/>
              </a:rPr>
              <a:t>cellular macromolecules</a:t>
            </a:r>
            <a:endParaRPr lang="en-US" sz="700" baseline="30000">
              <a:latin typeface="+mj-lt"/>
            </a:endParaRPr>
          </a:p>
        </p:txBody>
      </p:sp>
      <p:sp>
        <p:nvSpPr>
          <p:cNvPr id="1086" name="Arrow: Down 1085">
            <a:extLst>
              <a:ext uri="{FF2B5EF4-FFF2-40B4-BE49-F238E27FC236}">
                <a16:creationId xmlns:a16="http://schemas.microsoft.com/office/drawing/2014/main" id="{747F6F4B-13D2-BB53-9CDB-5BD46A4E764F}"/>
              </a:ext>
            </a:extLst>
          </p:cNvPr>
          <p:cNvSpPr/>
          <p:nvPr/>
        </p:nvSpPr>
        <p:spPr>
          <a:xfrm>
            <a:off x="4150002" y="3562952"/>
            <a:ext cx="72000" cy="72000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88" name="TextBox 1087">
            <a:extLst>
              <a:ext uri="{FF2B5EF4-FFF2-40B4-BE49-F238E27FC236}">
                <a16:creationId xmlns:a16="http://schemas.microsoft.com/office/drawing/2014/main" id="{BBC9BC0F-7FF3-B717-5D33-340829284A9E}"/>
              </a:ext>
            </a:extLst>
          </p:cNvPr>
          <p:cNvSpPr txBox="1"/>
          <p:nvPr/>
        </p:nvSpPr>
        <p:spPr>
          <a:xfrm>
            <a:off x="3583906" y="3645025"/>
            <a:ext cx="1435218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>
                <a:effectLst/>
                <a:latin typeface="+mj-lt"/>
              </a:rPr>
              <a:t>Promotes ROS production</a:t>
            </a:r>
            <a:endParaRPr lang="en-US" sz="700" baseline="30000">
              <a:latin typeface="+mj-lt"/>
            </a:endParaRPr>
          </a:p>
        </p:txBody>
      </p:sp>
      <p:sp>
        <p:nvSpPr>
          <p:cNvPr id="1092" name="Arrow: Down 1091">
            <a:extLst>
              <a:ext uri="{FF2B5EF4-FFF2-40B4-BE49-F238E27FC236}">
                <a16:creationId xmlns:a16="http://schemas.microsoft.com/office/drawing/2014/main" id="{A303AC6D-A517-EC85-108F-E89637FE2C98}"/>
              </a:ext>
            </a:extLst>
          </p:cNvPr>
          <p:cNvSpPr/>
          <p:nvPr/>
        </p:nvSpPr>
        <p:spPr>
          <a:xfrm>
            <a:off x="4150002" y="3784897"/>
            <a:ext cx="72000" cy="72000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93" name="TextBox 1092">
            <a:extLst>
              <a:ext uri="{FF2B5EF4-FFF2-40B4-BE49-F238E27FC236}">
                <a16:creationId xmlns:a16="http://schemas.microsoft.com/office/drawing/2014/main" id="{E7E53C48-4B6C-6E33-7B62-7AEA2F2F5736}"/>
              </a:ext>
            </a:extLst>
          </p:cNvPr>
          <p:cNvSpPr txBox="1"/>
          <p:nvPr/>
        </p:nvSpPr>
        <p:spPr>
          <a:xfrm>
            <a:off x="3583906" y="3869926"/>
            <a:ext cx="150341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>
                <a:effectLst/>
                <a:latin typeface="+mj-lt"/>
              </a:rPr>
              <a:t>Accumulation of cytosolic</a:t>
            </a:r>
            <a:br>
              <a:rPr lang="en-IN" sz="700" b="0" i="0">
                <a:effectLst/>
                <a:latin typeface="+mj-lt"/>
              </a:rPr>
            </a:br>
            <a:r>
              <a:rPr lang="en-IN" sz="700" b="0" i="0">
                <a:effectLst/>
                <a:latin typeface="+mj-lt"/>
              </a:rPr>
              <a:t>fatty acids</a:t>
            </a:r>
            <a:endParaRPr lang="en-US" sz="700" baseline="30000">
              <a:latin typeface="+mj-lt"/>
            </a:endParaRPr>
          </a:p>
        </p:txBody>
      </p:sp>
      <p:sp>
        <p:nvSpPr>
          <p:cNvPr id="1094" name="Arrow: Down 1093">
            <a:extLst>
              <a:ext uri="{FF2B5EF4-FFF2-40B4-BE49-F238E27FC236}">
                <a16:creationId xmlns:a16="http://schemas.microsoft.com/office/drawing/2014/main" id="{99A5E7B4-166D-B60C-AE00-186B86E8DEEA}"/>
              </a:ext>
            </a:extLst>
          </p:cNvPr>
          <p:cNvSpPr/>
          <p:nvPr/>
        </p:nvSpPr>
        <p:spPr>
          <a:xfrm>
            <a:off x="4150002" y="4086985"/>
            <a:ext cx="72000" cy="72000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95" name="TextBox 1094">
            <a:extLst>
              <a:ext uri="{FF2B5EF4-FFF2-40B4-BE49-F238E27FC236}">
                <a16:creationId xmlns:a16="http://schemas.microsoft.com/office/drawing/2014/main" id="{72B7AB88-E75D-122B-F291-DF26F7783225}"/>
              </a:ext>
            </a:extLst>
          </p:cNvPr>
          <p:cNvSpPr txBox="1"/>
          <p:nvPr/>
        </p:nvSpPr>
        <p:spPr>
          <a:xfrm>
            <a:off x="3583905" y="4194155"/>
            <a:ext cx="1435218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 dirty="0">
                <a:effectLst/>
                <a:latin typeface="+mj-lt"/>
              </a:rPr>
              <a:t>Activation of alternative pathways for additional</a:t>
            </a:r>
            <a:br>
              <a:rPr lang="en-IN" sz="700" b="0" i="0" dirty="0">
                <a:effectLst/>
                <a:latin typeface="+mj-lt"/>
              </a:rPr>
            </a:br>
            <a:r>
              <a:rPr lang="en-IN" sz="700" b="0" i="0" dirty="0">
                <a:effectLst/>
                <a:latin typeface="+mj-lt"/>
              </a:rPr>
              <a:t>ROS generation</a:t>
            </a:r>
            <a:endParaRPr lang="en-US" sz="600" baseline="30000" dirty="0">
              <a:latin typeface="+mj-lt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6E8D251-4F64-F6CE-F4B9-D315AFE7018B}"/>
              </a:ext>
            </a:extLst>
          </p:cNvPr>
          <p:cNvSpPr/>
          <p:nvPr/>
        </p:nvSpPr>
        <p:spPr>
          <a:xfrm>
            <a:off x="5999003" y="2706440"/>
            <a:ext cx="1190752" cy="590133"/>
          </a:xfrm>
          <a:custGeom>
            <a:avLst/>
            <a:gdLst>
              <a:gd name="connsiteX0" fmla="*/ 0 w 1190752"/>
              <a:gd name="connsiteY0" fmla="*/ 147533 h 590133"/>
              <a:gd name="connsiteX1" fmla="*/ 895685 w 1190752"/>
              <a:gd name="connsiteY1" fmla="*/ 147533 h 590133"/>
              <a:gd name="connsiteX2" fmla="*/ 895685 w 1190752"/>
              <a:gd name="connsiteY2" fmla="*/ 0 h 590133"/>
              <a:gd name="connsiteX3" fmla="*/ 1190752 w 1190752"/>
              <a:gd name="connsiteY3" fmla="*/ 295067 h 590133"/>
              <a:gd name="connsiteX4" fmla="*/ 895685 w 1190752"/>
              <a:gd name="connsiteY4" fmla="*/ 590134 h 590133"/>
              <a:gd name="connsiteX5" fmla="*/ 895685 w 1190752"/>
              <a:gd name="connsiteY5" fmla="*/ 442600 h 590133"/>
              <a:gd name="connsiteX6" fmla="*/ 0 w 1190752"/>
              <a:gd name="connsiteY6" fmla="*/ 442600 h 590133"/>
              <a:gd name="connsiteX7" fmla="*/ 0 w 1190752"/>
              <a:gd name="connsiteY7" fmla="*/ 147533 h 590133"/>
              <a:gd name="connsiteX8" fmla="*/ 0 w 1190752"/>
              <a:gd name="connsiteY8" fmla="*/ 147533 h 59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0752" h="590133">
                <a:moveTo>
                  <a:pt x="0" y="147533"/>
                </a:moveTo>
                <a:lnTo>
                  <a:pt x="895685" y="147533"/>
                </a:lnTo>
                <a:lnTo>
                  <a:pt x="895685" y="0"/>
                </a:lnTo>
                <a:lnTo>
                  <a:pt x="1190752" y="295067"/>
                </a:lnTo>
                <a:lnTo>
                  <a:pt x="895685" y="590134"/>
                </a:lnTo>
                <a:lnTo>
                  <a:pt x="895685" y="442600"/>
                </a:lnTo>
                <a:lnTo>
                  <a:pt x="0" y="442600"/>
                </a:lnTo>
                <a:lnTo>
                  <a:pt x="0" y="147533"/>
                </a:lnTo>
                <a:lnTo>
                  <a:pt x="0" y="14753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latin typeface="+mj-lt"/>
            </a:endParaRPr>
          </a:p>
        </p:txBody>
      </p:sp>
      <p:sp>
        <p:nvSpPr>
          <p:cNvPr id="1031" name="Freeform: Shape 1030">
            <a:extLst>
              <a:ext uri="{FF2B5EF4-FFF2-40B4-BE49-F238E27FC236}">
                <a16:creationId xmlns:a16="http://schemas.microsoft.com/office/drawing/2014/main" id="{730F72E9-BBA3-5781-F590-33EF88B993B3}"/>
              </a:ext>
            </a:extLst>
          </p:cNvPr>
          <p:cNvSpPr/>
          <p:nvPr/>
        </p:nvSpPr>
        <p:spPr>
          <a:xfrm>
            <a:off x="5141117" y="2852716"/>
            <a:ext cx="1790543" cy="297803"/>
          </a:xfrm>
          <a:custGeom>
            <a:avLst/>
            <a:gdLst>
              <a:gd name="connsiteX0" fmla="*/ 0 w 549193"/>
              <a:gd name="connsiteY0" fmla="*/ 0 h 295066"/>
              <a:gd name="connsiteX1" fmla="*/ 549194 w 549193"/>
              <a:gd name="connsiteY1" fmla="*/ 0 h 295066"/>
              <a:gd name="connsiteX2" fmla="*/ 549194 w 549193"/>
              <a:gd name="connsiteY2" fmla="*/ 295067 h 295066"/>
              <a:gd name="connsiteX3" fmla="*/ 0 w 549193"/>
              <a:gd name="connsiteY3" fmla="*/ 295067 h 295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3" h="295066">
                <a:moveTo>
                  <a:pt x="0" y="0"/>
                </a:moveTo>
                <a:lnTo>
                  <a:pt x="549194" y="0"/>
                </a:lnTo>
                <a:lnTo>
                  <a:pt x="549194" y="295067"/>
                </a:lnTo>
                <a:lnTo>
                  <a:pt x="0" y="29506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latin typeface="+mj-lt"/>
            </a:endParaRPr>
          </a:p>
        </p:txBody>
      </p:sp>
      <p:sp>
        <p:nvSpPr>
          <p:cNvPr id="1032" name="TextBox 1031">
            <a:extLst>
              <a:ext uri="{FF2B5EF4-FFF2-40B4-BE49-F238E27FC236}">
                <a16:creationId xmlns:a16="http://schemas.microsoft.com/office/drawing/2014/main" id="{38FFC044-0757-FA31-51A6-8F4A389C4BD9}"/>
              </a:ext>
            </a:extLst>
          </p:cNvPr>
          <p:cNvSpPr txBox="1"/>
          <p:nvPr/>
        </p:nvSpPr>
        <p:spPr>
          <a:xfrm>
            <a:off x="5205617" y="2922843"/>
            <a:ext cx="124921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ER stress</a:t>
            </a:r>
            <a:r>
              <a:rPr lang="en-US" sz="900" b="1" baseline="30000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1103" name="TextBox 1102">
            <a:extLst>
              <a:ext uri="{FF2B5EF4-FFF2-40B4-BE49-F238E27FC236}">
                <a16:creationId xmlns:a16="http://schemas.microsoft.com/office/drawing/2014/main" id="{C691BA0E-8762-3016-5A92-FB8EF8829477}"/>
              </a:ext>
            </a:extLst>
          </p:cNvPr>
          <p:cNvSpPr txBox="1"/>
          <p:nvPr/>
        </p:nvSpPr>
        <p:spPr>
          <a:xfrm>
            <a:off x="5202126" y="3146824"/>
            <a:ext cx="1622163" cy="288147"/>
          </a:xfrm>
          <a:prstGeom prst="rect">
            <a:avLst/>
          </a:prstGeom>
          <a:noFill/>
        </p:spPr>
        <p:txBody>
          <a:bodyPr wrap="square" lIns="0" tIns="72000" rIns="0" bIns="0" rtlCol="0">
            <a:spAutoFit/>
          </a:bodyPr>
          <a:lstStyle/>
          <a:p>
            <a:r>
              <a:rPr lang="en-IN" sz="700" b="0" i="0">
                <a:effectLst/>
                <a:latin typeface="+mj-lt"/>
              </a:rPr>
              <a:t>Loss of protein synthesis sites due to reduction of moisture in the cells</a:t>
            </a:r>
            <a:endParaRPr lang="en-US" sz="600" baseline="30000">
              <a:latin typeface="+mj-lt"/>
            </a:endParaRPr>
          </a:p>
        </p:txBody>
      </p:sp>
      <p:sp>
        <p:nvSpPr>
          <p:cNvPr id="1104" name="Arrow: Down 1103">
            <a:extLst>
              <a:ext uri="{FF2B5EF4-FFF2-40B4-BE49-F238E27FC236}">
                <a16:creationId xmlns:a16="http://schemas.microsoft.com/office/drawing/2014/main" id="{04498737-83D7-53F8-B48B-B675F3D6D9D1}"/>
              </a:ext>
            </a:extLst>
          </p:cNvPr>
          <p:cNvSpPr/>
          <p:nvPr/>
        </p:nvSpPr>
        <p:spPr>
          <a:xfrm>
            <a:off x="5831427" y="3466300"/>
            <a:ext cx="72000" cy="7200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05" name="TextBox 1104">
            <a:extLst>
              <a:ext uri="{FF2B5EF4-FFF2-40B4-BE49-F238E27FC236}">
                <a16:creationId xmlns:a16="http://schemas.microsoft.com/office/drawing/2014/main" id="{9823FEB3-56A6-F9C3-C8B4-DCA9895ED265}"/>
              </a:ext>
            </a:extLst>
          </p:cNvPr>
          <p:cNvSpPr txBox="1"/>
          <p:nvPr/>
        </p:nvSpPr>
        <p:spPr>
          <a:xfrm>
            <a:off x="5205619" y="3555978"/>
            <a:ext cx="172604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>
                <a:effectLst/>
                <a:latin typeface="+mj-lt"/>
              </a:rPr>
              <a:t>Impaired detoxifying function of</a:t>
            </a:r>
            <a:br>
              <a:rPr lang="en-IN" sz="700" b="0" i="0">
                <a:effectLst/>
                <a:latin typeface="+mj-lt"/>
              </a:rPr>
            </a:br>
            <a:r>
              <a:rPr lang="en-IN" sz="700" b="0" i="0">
                <a:effectLst/>
                <a:latin typeface="+mj-lt"/>
              </a:rPr>
              <a:t>liver cell</a:t>
            </a:r>
            <a:endParaRPr lang="en-US" sz="600" baseline="30000">
              <a:latin typeface="+mj-lt"/>
            </a:endParaRPr>
          </a:p>
        </p:txBody>
      </p:sp>
      <p:sp>
        <p:nvSpPr>
          <p:cNvPr id="1106" name="Arrow: Down 1105">
            <a:extLst>
              <a:ext uri="{FF2B5EF4-FFF2-40B4-BE49-F238E27FC236}">
                <a16:creationId xmlns:a16="http://schemas.microsoft.com/office/drawing/2014/main" id="{BD837950-6F16-70DA-A15C-AAA2F7C9781E}"/>
              </a:ext>
            </a:extLst>
          </p:cNvPr>
          <p:cNvSpPr/>
          <p:nvPr/>
        </p:nvSpPr>
        <p:spPr>
          <a:xfrm>
            <a:off x="5831427" y="3777716"/>
            <a:ext cx="72000" cy="7200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07" name="TextBox 1106">
            <a:extLst>
              <a:ext uri="{FF2B5EF4-FFF2-40B4-BE49-F238E27FC236}">
                <a16:creationId xmlns:a16="http://schemas.microsoft.com/office/drawing/2014/main" id="{208523E5-66A2-0226-D07C-34DF7DDF9257}"/>
              </a:ext>
            </a:extLst>
          </p:cNvPr>
          <p:cNvSpPr txBox="1"/>
          <p:nvPr/>
        </p:nvSpPr>
        <p:spPr>
          <a:xfrm>
            <a:off x="5209181" y="3873119"/>
            <a:ext cx="1686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>
                <a:effectLst/>
                <a:latin typeface="+mj-lt"/>
              </a:rPr>
              <a:t>Enlargement and dysfunction of</a:t>
            </a:r>
            <a:br>
              <a:rPr lang="en-IN" sz="700" b="0" i="0">
                <a:effectLst/>
                <a:latin typeface="+mj-lt"/>
              </a:rPr>
            </a:br>
            <a:r>
              <a:rPr lang="en-IN" sz="700" b="0" i="0">
                <a:effectLst/>
                <a:latin typeface="+mj-lt"/>
              </a:rPr>
              <a:t>the endoplasmic reticulum</a:t>
            </a:r>
            <a:endParaRPr lang="en-US" sz="600" baseline="30000">
              <a:latin typeface="+mj-lt"/>
            </a:endParaRPr>
          </a:p>
        </p:txBody>
      </p:sp>
      <p:sp>
        <p:nvSpPr>
          <p:cNvPr id="1108" name="Arrow: Down 1107">
            <a:extLst>
              <a:ext uri="{FF2B5EF4-FFF2-40B4-BE49-F238E27FC236}">
                <a16:creationId xmlns:a16="http://schemas.microsoft.com/office/drawing/2014/main" id="{60F27FD2-AFD6-B7AD-514E-1F350D0C38EC}"/>
              </a:ext>
            </a:extLst>
          </p:cNvPr>
          <p:cNvSpPr/>
          <p:nvPr/>
        </p:nvSpPr>
        <p:spPr>
          <a:xfrm>
            <a:off x="5831427" y="4124701"/>
            <a:ext cx="72000" cy="7200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11" name="TextBox 1110">
            <a:extLst>
              <a:ext uri="{FF2B5EF4-FFF2-40B4-BE49-F238E27FC236}">
                <a16:creationId xmlns:a16="http://schemas.microsoft.com/office/drawing/2014/main" id="{915C5265-46ED-F6C3-B4E6-9D612078BD6C}"/>
              </a:ext>
            </a:extLst>
          </p:cNvPr>
          <p:cNvSpPr txBox="1"/>
          <p:nvPr/>
        </p:nvSpPr>
        <p:spPr>
          <a:xfrm>
            <a:off x="5209180" y="4223632"/>
            <a:ext cx="1686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N" sz="700" b="0" i="0">
                <a:effectLst/>
                <a:latin typeface="+mj-lt"/>
              </a:rPr>
              <a:t>Ca+ uptake/release disorders of</a:t>
            </a:r>
            <a:br>
              <a:rPr lang="en-IN" sz="700" b="0" i="0">
                <a:effectLst/>
                <a:latin typeface="+mj-lt"/>
              </a:rPr>
            </a:br>
            <a:r>
              <a:rPr lang="en-IN" sz="700" b="0" i="0">
                <a:effectLst/>
                <a:latin typeface="+mj-lt"/>
              </a:rPr>
              <a:t>ER</a:t>
            </a:r>
            <a:r>
              <a:rPr lang="en-IN" sz="700">
                <a:latin typeface="+mj-lt"/>
              </a:rPr>
              <a:t> </a:t>
            </a:r>
            <a:r>
              <a:rPr lang="en-IN" sz="700" b="0" i="0">
                <a:effectLst/>
                <a:latin typeface="+mj-lt"/>
              </a:rPr>
              <a:t>or protein processing/transport</a:t>
            </a:r>
            <a:endParaRPr lang="en-US" sz="500" baseline="30000">
              <a:latin typeface="+mj-lt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D9099991-74E9-BF3F-41D9-FC6E023E178A}"/>
              </a:ext>
            </a:extLst>
          </p:cNvPr>
          <p:cNvSpPr/>
          <p:nvPr/>
        </p:nvSpPr>
        <p:spPr>
          <a:xfrm>
            <a:off x="8121060" y="3235672"/>
            <a:ext cx="166370" cy="209405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6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3DA6733-0638-39ED-11AA-6948DF051112}"/>
              </a:ext>
            </a:extLst>
          </p:cNvPr>
          <p:cNvGrpSpPr/>
          <p:nvPr/>
        </p:nvGrpSpPr>
        <p:grpSpPr>
          <a:xfrm>
            <a:off x="2650395" y="1544412"/>
            <a:ext cx="4070652" cy="1716366"/>
            <a:chOff x="2650395" y="1544412"/>
            <a:chExt cx="4070652" cy="1716366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5BAD307-967C-959A-BD15-AF27A7718C90}"/>
                </a:ext>
              </a:extLst>
            </p:cNvPr>
            <p:cNvSpPr/>
            <p:nvPr/>
          </p:nvSpPr>
          <p:spPr>
            <a:xfrm>
              <a:off x="4126286" y="1544412"/>
              <a:ext cx="2594761" cy="1290688"/>
            </a:xfrm>
            <a:custGeom>
              <a:avLst/>
              <a:gdLst>
                <a:gd name="connsiteX0" fmla="*/ 2490477 w 2495072"/>
                <a:gd name="connsiteY0" fmla="*/ 0 h 1249833"/>
                <a:gd name="connsiteX1" fmla="*/ 18380 w 2495072"/>
                <a:gd name="connsiteY1" fmla="*/ 487068 h 1249833"/>
                <a:gd name="connsiteX2" fmla="*/ 0 w 2495072"/>
                <a:gd name="connsiteY2" fmla="*/ 762766 h 1249833"/>
                <a:gd name="connsiteX3" fmla="*/ 2495072 w 2495072"/>
                <a:gd name="connsiteY3" fmla="*/ 1249833 h 1249833"/>
                <a:gd name="connsiteX4" fmla="*/ 2490477 w 2495072"/>
                <a:gd name="connsiteY4" fmla="*/ 0 h 124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5072" h="1249833">
                  <a:moveTo>
                    <a:pt x="2490477" y="0"/>
                  </a:moveTo>
                  <a:lnTo>
                    <a:pt x="18380" y="487068"/>
                  </a:lnTo>
                  <a:lnTo>
                    <a:pt x="0" y="762766"/>
                  </a:lnTo>
                  <a:lnTo>
                    <a:pt x="2495072" y="1249833"/>
                  </a:lnTo>
                  <a:cubicBezTo>
                    <a:pt x="2493540" y="833222"/>
                    <a:pt x="2492009" y="416611"/>
                    <a:pt x="2490477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alpha val="0"/>
                  </a:schemeClr>
                </a:gs>
                <a:gs pos="100000">
                  <a:schemeClr val="accent4">
                    <a:alpha val="80000"/>
                  </a:schemeClr>
                </a:gs>
              </a:gsLst>
              <a:lin ang="0" scaled="0"/>
            </a:gra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104AB593-C0D1-F302-0956-C960C2A56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708574" y="1999414"/>
              <a:ext cx="548640" cy="434814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D0EB8513-5BD9-8397-B824-30372354F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014197" y="1999414"/>
              <a:ext cx="548640" cy="486697"/>
            </a:xfrm>
            <a:prstGeom prst="rect">
              <a:avLst/>
            </a:prstGeom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30191FB-0FB0-3016-DA26-A2EF749AD55E}"/>
                </a:ext>
              </a:extLst>
            </p:cNvPr>
            <p:cNvGrpSpPr/>
            <p:nvPr/>
          </p:nvGrpSpPr>
          <p:grpSpPr>
            <a:xfrm>
              <a:off x="5270422" y="2079464"/>
              <a:ext cx="91159" cy="59866"/>
              <a:chOff x="5031658" y="1648693"/>
              <a:chExt cx="295896" cy="194321"/>
            </a:xfrm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A32AF309-E848-C52C-E535-FD957FBA1BB7}"/>
                  </a:ext>
                </a:extLst>
              </p:cNvPr>
              <p:cNvSpPr/>
              <p:nvPr/>
            </p:nvSpPr>
            <p:spPr>
              <a:xfrm rot="20408988" flipH="1">
                <a:off x="5119089" y="1648693"/>
                <a:ext cx="208465" cy="194321"/>
              </a:xfrm>
              <a:custGeom>
                <a:avLst/>
                <a:gdLst>
                  <a:gd name="connsiteX0" fmla="*/ 0 w 215240"/>
                  <a:gd name="connsiteY0" fmla="*/ 172147 h 200636"/>
                  <a:gd name="connsiteX1" fmla="*/ 107620 w 215240"/>
                  <a:gd name="connsiteY1" fmla="*/ 186392 h 200636"/>
                  <a:gd name="connsiteX2" fmla="*/ 215240 w 215240"/>
                  <a:gd name="connsiteY2" fmla="*/ 200636 h 200636"/>
                  <a:gd name="connsiteX3" fmla="*/ 149814 w 215240"/>
                  <a:gd name="connsiteY3" fmla="*/ 111664 h 200636"/>
                  <a:gd name="connsiteX4" fmla="*/ 132335 w 215240"/>
                  <a:gd name="connsiteY4" fmla="*/ 0 h 200636"/>
                  <a:gd name="connsiteX5" fmla="*/ 66190 w 215240"/>
                  <a:gd name="connsiteY5" fmla="*/ 86051 h 200636"/>
                  <a:gd name="connsiteX6" fmla="*/ 45 w 215240"/>
                  <a:gd name="connsiteY6" fmla="*/ 172102 h 20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240" h="200636">
                    <a:moveTo>
                      <a:pt x="0" y="172147"/>
                    </a:moveTo>
                    <a:lnTo>
                      <a:pt x="107620" y="186392"/>
                    </a:lnTo>
                    <a:lnTo>
                      <a:pt x="215240" y="200636"/>
                    </a:lnTo>
                    <a:cubicBezTo>
                      <a:pt x="215240" y="200636"/>
                      <a:pt x="169002" y="163160"/>
                      <a:pt x="149814" y="111664"/>
                    </a:cubicBezTo>
                    <a:cubicBezTo>
                      <a:pt x="133593" y="68167"/>
                      <a:pt x="132335" y="0"/>
                      <a:pt x="132335" y="0"/>
                    </a:cubicBezTo>
                    <a:lnTo>
                      <a:pt x="66190" y="86051"/>
                    </a:lnTo>
                    <a:lnTo>
                      <a:pt x="45" y="172102"/>
                    </a:ln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>
                  <a:latin typeface="+mj-lt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F9C60BCD-981D-CDB4-5AB5-9C18D258B390}"/>
                  </a:ext>
                </a:extLst>
              </p:cNvPr>
              <p:cNvSpPr/>
              <p:nvPr/>
            </p:nvSpPr>
            <p:spPr>
              <a:xfrm>
                <a:off x="5031658" y="1730478"/>
                <a:ext cx="174415" cy="6881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62F1A22-63E5-93A2-D565-90F1051E99D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92633" y="2056639"/>
              <a:ext cx="133315" cy="105517"/>
              <a:chOff x="5031658" y="1648693"/>
              <a:chExt cx="295896" cy="194321"/>
            </a:xfrm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A086C2C7-8954-D77E-F77C-22C2DCE61C1A}"/>
                  </a:ext>
                </a:extLst>
              </p:cNvPr>
              <p:cNvSpPr/>
              <p:nvPr/>
            </p:nvSpPr>
            <p:spPr>
              <a:xfrm rot="20408988" flipH="1">
                <a:off x="5119089" y="1648693"/>
                <a:ext cx="208465" cy="194321"/>
              </a:xfrm>
              <a:custGeom>
                <a:avLst/>
                <a:gdLst>
                  <a:gd name="connsiteX0" fmla="*/ 0 w 215240"/>
                  <a:gd name="connsiteY0" fmla="*/ 172147 h 200636"/>
                  <a:gd name="connsiteX1" fmla="*/ 107620 w 215240"/>
                  <a:gd name="connsiteY1" fmla="*/ 186392 h 200636"/>
                  <a:gd name="connsiteX2" fmla="*/ 215240 w 215240"/>
                  <a:gd name="connsiteY2" fmla="*/ 200636 h 200636"/>
                  <a:gd name="connsiteX3" fmla="*/ 149814 w 215240"/>
                  <a:gd name="connsiteY3" fmla="*/ 111664 h 200636"/>
                  <a:gd name="connsiteX4" fmla="*/ 132335 w 215240"/>
                  <a:gd name="connsiteY4" fmla="*/ 0 h 200636"/>
                  <a:gd name="connsiteX5" fmla="*/ 66190 w 215240"/>
                  <a:gd name="connsiteY5" fmla="*/ 86051 h 200636"/>
                  <a:gd name="connsiteX6" fmla="*/ 45 w 215240"/>
                  <a:gd name="connsiteY6" fmla="*/ 172102 h 20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240" h="200636">
                    <a:moveTo>
                      <a:pt x="0" y="172147"/>
                    </a:moveTo>
                    <a:lnTo>
                      <a:pt x="107620" y="186392"/>
                    </a:lnTo>
                    <a:lnTo>
                      <a:pt x="215240" y="200636"/>
                    </a:lnTo>
                    <a:cubicBezTo>
                      <a:pt x="215240" y="200636"/>
                      <a:pt x="169002" y="163160"/>
                      <a:pt x="149814" y="111664"/>
                    </a:cubicBezTo>
                    <a:cubicBezTo>
                      <a:pt x="133593" y="68167"/>
                      <a:pt x="132335" y="0"/>
                      <a:pt x="132335" y="0"/>
                    </a:cubicBezTo>
                    <a:lnTo>
                      <a:pt x="66190" y="86051"/>
                    </a:lnTo>
                    <a:lnTo>
                      <a:pt x="45" y="172102"/>
                    </a:ln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>
                  <a:latin typeface="+mj-lt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B8754508-B9CE-31F6-9C6D-699B5AFFBEC8}"/>
                  </a:ext>
                </a:extLst>
              </p:cNvPr>
              <p:cNvSpPr/>
              <p:nvPr/>
            </p:nvSpPr>
            <p:spPr>
              <a:xfrm>
                <a:off x="5031658" y="1730478"/>
                <a:ext cx="174415" cy="6881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BCD6B59-CE74-0F28-6857-3BA63F6ADB2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557000" y="2029249"/>
              <a:ext cx="192853" cy="147409"/>
              <a:chOff x="5031658" y="1648693"/>
              <a:chExt cx="295896" cy="194321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2365E3C9-4047-0BD6-8DAB-FD43606F4FC1}"/>
                  </a:ext>
                </a:extLst>
              </p:cNvPr>
              <p:cNvSpPr/>
              <p:nvPr/>
            </p:nvSpPr>
            <p:spPr>
              <a:xfrm rot="20408988" flipH="1">
                <a:off x="5119089" y="1648693"/>
                <a:ext cx="208465" cy="194321"/>
              </a:xfrm>
              <a:custGeom>
                <a:avLst/>
                <a:gdLst>
                  <a:gd name="connsiteX0" fmla="*/ 0 w 215240"/>
                  <a:gd name="connsiteY0" fmla="*/ 172147 h 200636"/>
                  <a:gd name="connsiteX1" fmla="*/ 107620 w 215240"/>
                  <a:gd name="connsiteY1" fmla="*/ 186392 h 200636"/>
                  <a:gd name="connsiteX2" fmla="*/ 215240 w 215240"/>
                  <a:gd name="connsiteY2" fmla="*/ 200636 h 200636"/>
                  <a:gd name="connsiteX3" fmla="*/ 149814 w 215240"/>
                  <a:gd name="connsiteY3" fmla="*/ 111664 h 200636"/>
                  <a:gd name="connsiteX4" fmla="*/ 132335 w 215240"/>
                  <a:gd name="connsiteY4" fmla="*/ 0 h 200636"/>
                  <a:gd name="connsiteX5" fmla="*/ 66190 w 215240"/>
                  <a:gd name="connsiteY5" fmla="*/ 86051 h 200636"/>
                  <a:gd name="connsiteX6" fmla="*/ 45 w 215240"/>
                  <a:gd name="connsiteY6" fmla="*/ 172102 h 20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240" h="200636">
                    <a:moveTo>
                      <a:pt x="0" y="172147"/>
                    </a:moveTo>
                    <a:lnTo>
                      <a:pt x="107620" y="186392"/>
                    </a:lnTo>
                    <a:lnTo>
                      <a:pt x="215240" y="200636"/>
                    </a:lnTo>
                    <a:cubicBezTo>
                      <a:pt x="215240" y="200636"/>
                      <a:pt x="169002" y="163160"/>
                      <a:pt x="149814" y="111664"/>
                    </a:cubicBezTo>
                    <a:cubicBezTo>
                      <a:pt x="133593" y="68167"/>
                      <a:pt x="132335" y="0"/>
                      <a:pt x="132335" y="0"/>
                    </a:cubicBezTo>
                    <a:lnTo>
                      <a:pt x="66190" y="86051"/>
                    </a:lnTo>
                    <a:lnTo>
                      <a:pt x="45" y="172102"/>
                    </a:ln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>
                  <a:latin typeface="+mj-lt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A3038BEF-70C4-2D0A-6CD5-07F4FD40A1D1}"/>
                  </a:ext>
                </a:extLst>
              </p:cNvPr>
              <p:cNvSpPr/>
              <p:nvPr/>
            </p:nvSpPr>
            <p:spPr>
              <a:xfrm>
                <a:off x="5031658" y="1730478"/>
                <a:ext cx="174415" cy="6881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4E9D423C-6A23-0ED7-F2D3-824FFE46E97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74295" y="2009347"/>
              <a:ext cx="235227" cy="186180"/>
              <a:chOff x="5031658" y="1648693"/>
              <a:chExt cx="295896" cy="194321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7C28A55F-3A19-02B5-1E38-4B3B235FD3EB}"/>
                  </a:ext>
                </a:extLst>
              </p:cNvPr>
              <p:cNvSpPr/>
              <p:nvPr/>
            </p:nvSpPr>
            <p:spPr>
              <a:xfrm rot="20408988" flipH="1">
                <a:off x="5119089" y="1648693"/>
                <a:ext cx="208465" cy="194321"/>
              </a:xfrm>
              <a:custGeom>
                <a:avLst/>
                <a:gdLst>
                  <a:gd name="connsiteX0" fmla="*/ 0 w 215240"/>
                  <a:gd name="connsiteY0" fmla="*/ 172147 h 200636"/>
                  <a:gd name="connsiteX1" fmla="*/ 107620 w 215240"/>
                  <a:gd name="connsiteY1" fmla="*/ 186392 h 200636"/>
                  <a:gd name="connsiteX2" fmla="*/ 215240 w 215240"/>
                  <a:gd name="connsiteY2" fmla="*/ 200636 h 200636"/>
                  <a:gd name="connsiteX3" fmla="*/ 149814 w 215240"/>
                  <a:gd name="connsiteY3" fmla="*/ 111664 h 200636"/>
                  <a:gd name="connsiteX4" fmla="*/ 132335 w 215240"/>
                  <a:gd name="connsiteY4" fmla="*/ 0 h 200636"/>
                  <a:gd name="connsiteX5" fmla="*/ 66190 w 215240"/>
                  <a:gd name="connsiteY5" fmla="*/ 86051 h 200636"/>
                  <a:gd name="connsiteX6" fmla="*/ 45 w 215240"/>
                  <a:gd name="connsiteY6" fmla="*/ 172102 h 20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240" h="200636">
                    <a:moveTo>
                      <a:pt x="0" y="172147"/>
                    </a:moveTo>
                    <a:lnTo>
                      <a:pt x="107620" y="186392"/>
                    </a:lnTo>
                    <a:lnTo>
                      <a:pt x="215240" y="200636"/>
                    </a:lnTo>
                    <a:cubicBezTo>
                      <a:pt x="215240" y="200636"/>
                      <a:pt x="169002" y="163160"/>
                      <a:pt x="149814" y="111664"/>
                    </a:cubicBezTo>
                    <a:cubicBezTo>
                      <a:pt x="133593" y="68167"/>
                      <a:pt x="132335" y="0"/>
                      <a:pt x="132335" y="0"/>
                    </a:cubicBezTo>
                    <a:lnTo>
                      <a:pt x="66190" y="86051"/>
                    </a:lnTo>
                    <a:lnTo>
                      <a:pt x="45" y="172102"/>
                    </a:ln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>
                  <a:latin typeface="+mj-lt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703A666-BF82-CF33-BC28-F498E4CFEA90}"/>
                  </a:ext>
                </a:extLst>
              </p:cNvPr>
              <p:cNvSpPr/>
              <p:nvPr/>
            </p:nvSpPr>
            <p:spPr>
              <a:xfrm>
                <a:off x="5031658" y="1730478"/>
                <a:ext cx="174415" cy="6881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8E636FB-A40F-46BA-E4CC-4F37B813766F}"/>
                </a:ext>
              </a:extLst>
            </p:cNvPr>
            <p:cNvGrpSpPr/>
            <p:nvPr/>
          </p:nvGrpSpPr>
          <p:grpSpPr>
            <a:xfrm>
              <a:off x="5257497" y="2323031"/>
              <a:ext cx="133315" cy="105517"/>
              <a:chOff x="5257497" y="2346987"/>
              <a:chExt cx="133315" cy="105517"/>
            </a:xfrm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D12C07A-05E2-8196-8D4A-B35FF8E8AEC9}"/>
                  </a:ext>
                </a:extLst>
              </p:cNvPr>
              <p:cNvSpPr/>
              <p:nvPr/>
            </p:nvSpPr>
            <p:spPr>
              <a:xfrm rot="20408988" flipH="1">
                <a:off x="5296889" y="2346987"/>
                <a:ext cx="93923" cy="105517"/>
              </a:xfrm>
              <a:custGeom>
                <a:avLst/>
                <a:gdLst>
                  <a:gd name="connsiteX0" fmla="*/ 0 w 215240"/>
                  <a:gd name="connsiteY0" fmla="*/ 172147 h 200636"/>
                  <a:gd name="connsiteX1" fmla="*/ 107620 w 215240"/>
                  <a:gd name="connsiteY1" fmla="*/ 186392 h 200636"/>
                  <a:gd name="connsiteX2" fmla="*/ 215240 w 215240"/>
                  <a:gd name="connsiteY2" fmla="*/ 200636 h 200636"/>
                  <a:gd name="connsiteX3" fmla="*/ 149814 w 215240"/>
                  <a:gd name="connsiteY3" fmla="*/ 111664 h 200636"/>
                  <a:gd name="connsiteX4" fmla="*/ 132335 w 215240"/>
                  <a:gd name="connsiteY4" fmla="*/ 0 h 200636"/>
                  <a:gd name="connsiteX5" fmla="*/ 66190 w 215240"/>
                  <a:gd name="connsiteY5" fmla="*/ 86051 h 200636"/>
                  <a:gd name="connsiteX6" fmla="*/ 45 w 215240"/>
                  <a:gd name="connsiteY6" fmla="*/ 172102 h 20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240" h="200636">
                    <a:moveTo>
                      <a:pt x="0" y="172147"/>
                    </a:moveTo>
                    <a:lnTo>
                      <a:pt x="107620" y="186392"/>
                    </a:lnTo>
                    <a:lnTo>
                      <a:pt x="215240" y="200636"/>
                    </a:lnTo>
                    <a:cubicBezTo>
                      <a:pt x="215240" y="200636"/>
                      <a:pt x="169002" y="163160"/>
                      <a:pt x="149814" y="111664"/>
                    </a:cubicBezTo>
                    <a:cubicBezTo>
                      <a:pt x="133593" y="68167"/>
                      <a:pt x="132335" y="0"/>
                      <a:pt x="132335" y="0"/>
                    </a:cubicBezTo>
                    <a:lnTo>
                      <a:pt x="66190" y="86051"/>
                    </a:lnTo>
                    <a:lnTo>
                      <a:pt x="45" y="172102"/>
                    </a:ln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>
                  <a:latin typeface="+mj-lt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D79FBFB3-2D62-30CE-5419-01A2BC1844AB}"/>
                  </a:ext>
                </a:extLst>
              </p:cNvPr>
              <p:cNvSpPr/>
              <p:nvPr/>
            </p:nvSpPr>
            <p:spPr>
              <a:xfrm>
                <a:off x="5257497" y="2391397"/>
                <a:ext cx="78582" cy="3736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195B3229-938B-0DEA-074C-C5EDB38A8C10}"/>
                </a:ext>
              </a:extLst>
            </p:cNvPr>
            <p:cNvGrpSpPr/>
            <p:nvPr/>
          </p:nvGrpSpPr>
          <p:grpSpPr>
            <a:xfrm>
              <a:off x="5482791" y="2340498"/>
              <a:ext cx="111246" cy="88050"/>
              <a:chOff x="5257497" y="2346987"/>
              <a:chExt cx="133315" cy="105517"/>
            </a:xfrm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A794A4D6-7830-2467-8F42-888DA7CE15B6}"/>
                  </a:ext>
                </a:extLst>
              </p:cNvPr>
              <p:cNvSpPr/>
              <p:nvPr/>
            </p:nvSpPr>
            <p:spPr>
              <a:xfrm rot="20408988" flipH="1">
                <a:off x="5296889" y="2346987"/>
                <a:ext cx="93923" cy="105517"/>
              </a:xfrm>
              <a:custGeom>
                <a:avLst/>
                <a:gdLst>
                  <a:gd name="connsiteX0" fmla="*/ 0 w 215240"/>
                  <a:gd name="connsiteY0" fmla="*/ 172147 h 200636"/>
                  <a:gd name="connsiteX1" fmla="*/ 107620 w 215240"/>
                  <a:gd name="connsiteY1" fmla="*/ 186392 h 200636"/>
                  <a:gd name="connsiteX2" fmla="*/ 215240 w 215240"/>
                  <a:gd name="connsiteY2" fmla="*/ 200636 h 200636"/>
                  <a:gd name="connsiteX3" fmla="*/ 149814 w 215240"/>
                  <a:gd name="connsiteY3" fmla="*/ 111664 h 200636"/>
                  <a:gd name="connsiteX4" fmla="*/ 132335 w 215240"/>
                  <a:gd name="connsiteY4" fmla="*/ 0 h 200636"/>
                  <a:gd name="connsiteX5" fmla="*/ 66190 w 215240"/>
                  <a:gd name="connsiteY5" fmla="*/ 86051 h 200636"/>
                  <a:gd name="connsiteX6" fmla="*/ 45 w 215240"/>
                  <a:gd name="connsiteY6" fmla="*/ 172102 h 20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240" h="200636">
                    <a:moveTo>
                      <a:pt x="0" y="172147"/>
                    </a:moveTo>
                    <a:lnTo>
                      <a:pt x="107620" y="186392"/>
                    </a:lnTo>
                    <a:lnTo>
                      <a:pt x="215240" y="200636"/>
                    </a:lnTo>
                    <a:cubicBezTo>
                      <a:pt x="215240" y="200636"/>
                      <a:pt x="169002" y="163160"/>
                      <a:pt x="149814" y="111664"/>
                    </a:cubicBezTo>
                    <a:cubicBezTo>
                      <a:pt x="133593" y="68167"/>
                      <a:pt x="132335" y="0"/>
                      <a:pt x="132335" y="0"/>
                    </a:cubicBezTo>
                    <a:lnTo>
                      <a:pt x="66190" y="86051"/>
                    </a:lnTo>
                    <a:lnTo>
                      <a:pt x="45" y="172102"/>
                    </a:ln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>
                  <a:latin typeface="+mj-lt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536017A0-68BE-844E-0F39-51E67EE75557}"/>
                  </a:ext>
                </a:extLst>
              </p:cNvPr>
              <p:cNvSpPr/>
              <p:nvPr/>
            </p:nvSpPr>
            <p:spPr>
              <a:xfrm>
                <a:off x="5257497" y="2391397"/>
                <a:ext cx="78582" cy="3736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650143C-994A-A301-FEB0-4903657B5611}"/>
                </a:ext>
              </a:extLst>
            </p:cNvPr>
            <p:cNvGrpSpPr/>
            <p:nvPr/>
          </p:nvGrpSpPr>
          <p:grpSpPr>
            <a:xfrm>
              <a:off x="5686016" y="2353220"/>
              <a:ext cx="95171" cy="75327"/>
              <a:chOff x="5257497" y="2346987"/>
              <a:chExt cx="133315" cy="105517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BD9E4B4E-2D02-F6BA-D18F-894006DB044C}"/>
                  </a:ext>
                </a:extLst>
              </p:cNvPr>
              <p:cNvSpPr/>
              <p:nvPr/>
            </p:nvSpPr>
            <p:spPr>
              <a:xfrm rot="20408988" flipH="1">
                <a:off x="5296889" y="2346987"/>
                <a:ext cx="93923" cy="105517"/>
              </a:xfrm>
              <a:custGeom>
                <a:avLst/>
                <a:gdLst>
                  <a:gd name="connsiteX0" fmla="*/ 0 w 215240"/>
                  <a:gd name="connsiteY0" fmla="*/ 172147 h 200636"/>
                  <a:gd name="connsiteX1" fmla="*/ 107620 w 215240"/>
                  <a:gd name="connsiteY1" fmla="*/ 186392 h 200636"/>
                  <a:gd name="connsiteX2" fmla="*/ 215240 w 215240"/>
                  <a:gd name="connsiteY2" fmla="*/ 200636 h 200636"/>
                  <a:gd name="connsiteX3" fmla="*/ 149814 w 215240"/>
                  <a:gd name="connsiteY3" fmla="*/ 111664 h 200636"/>
                  <a:gd name="connsiteX4" fmla="*/ 132335 w 215240"/>
                  <a:gd name="connsiteY4" fmla="*/ 0 h 200636"/>
                  <a:gd name="connsiteX5" fmla="*/ 66190 w 215240"/>
                  <a:gd name="connsiteY5" fmla="*/ 86051 h 200636"/>
                  <a:gd name="connsiteX6" fmla="*/ 45 w 215240"/>
                  <a:gd name="connsiteY6" fmla="*/ 172102 h 20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240" h="200636">
                    <a:moveTo>
                      <a:pt x="0" y="172147"/>
                    </a:moveTo>
                    <a:lnTo>
                      <a:pt x="107620" y="186392"/>
                    </a:lnTo>
                    <a:lnTo>
                      <a:pt x="215240" y="200636"/>
                    </a:lnTo>
                    <a:cubicBezTo>
                      <a:pt x="215240" y="200636"/>
                      <a:pt x="169002" y="163160"/>
                      <a:pt x="149814" y="111664"/>
                    </a:cubicBezTo>
                    <a:cubicBezTo>
                      <a:pt x="133593" y="68167"/>
                      <a:pt x="132335" y="0"/>
                      <a:pt x="132335" y="0"/>
                    </a:cubicBezTo>
                    <a:lnTo>
                      <a:pt x="66190" y="86051"/>
                    </a:lnTo>
                    <a:lnTo>
                      <a:pt x="45" y="172102"/>
                    </a:ln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>
                  <a:latin typeface="+mj-lt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B7681B3-EE69-DECB-1B18-196B8CB8E0A5}"/>
                  </a:ext>
                </a:extLst>
              </p:cNvPr>
              <p:cNvSpPr/>
              <p:nvPr/>
            </p:nvSpPr>
            <p:spPr>
              <a:xfrm>
                <a:off x="5257497" y="2391397"/>
                <a:ext cx="78582" cy="3736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41C110FE-7AC7-9940-7B2C-87F5F7468AD9}"/>
                </a:ext>
              </a:extLst>
            </p:cNvPr>
            <p:cNvGrpSpPr/>
            <p:nvPr/>
          </p:nvGrpSpPr>
          <p:grpSpPr>
            <a:xfrm>
              <a:off x="5869864" y="2364801"/>
              <a:ext cx="91159" cy="59866"/>
              <a:chOff x="5031658" y="1648693"/>
              <a:chExt cx="295896" cy="194321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FF94BC67-65E8-9106-0810-B81A150B6201}"/>
                  </a:ext>
                </a:extLst>
              </p:cNvPr>
              <p:cNvSpPr/>
              <p:nvPr/>
            </p:nvSpPr>
            <p:spPr>
              <a:xfrm rot="20408988" flipH="1">
                <a:off x="5119089" y="1648693"/>
                <a:ext cx="208465" cy="194321"/>
              </a:xfrm>
              <a:custGeom>
                <a:avLst/>
                <a:gdLst>
                  <a:gd name="connsiteX0" fmla="*/ 0 w 215240"/>
                  <a:gd name="connsiteY0" fmla="*/ 172147 h 200636"/>
                  <a:gd name="connsiteX1" fmla="*/ 107620 w 215240"/>
                  <a:gd name="connsiteY1" fmla="*/ 186392 h 200636"/>
                  <a:gd name="connsiteX2" fmla="*/ 215240 w 215240"/>
                  <a:gd name="connsiteY2" fmla="*/ 200636 h 200636"/>
                  <a:gd name="connsiteX3" fmla="*/ 149814 w 215240"/>
                  <a:gd name="connsiteY3" fmla="*/ 111664 h 200636"/>
                  <a:gd name="connsiteX4" fmla="*/ 132335 w 215240"/>
                  <a:gd name="connsiteY4" fmla="*/ 0 h 200636"/>
                  <a:gd name="connsiteX5" fmla="*/ 66190 w 215240"/>
                  <a:gd name="connsiteY5" fmla="*/ 86051 h 200636"/>
                  <a:gd name="connsiteX6" fmla="*/ 45 w 215240"/>
                  <a:gd name="connsiteY6" fmla="*/ 172102 h 20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240" h="200636">
                    <a:moveTo>
                      <a:pt x="0" y="172147"/>
                    </a:moveTo>
                    <a:lnTo>
                      <a:pt x="107620" y="186392"/>
                    </a:lnTo>
                    <a:lnTo>
                      <a:pt x="215240" y="200636"/>
                    </a:lnTo>
                    <a:cubicBezTo>
                      <a:pt x="215240" y="200636"/>
                      <a:pt x="169002" y="163160"/>
                      <a:pt x="149814" y="111664"/>
                    </a:cubicBezTo>
                    <a:cubicBezTo>
                      <a:pt x="133593" y="68167"/>
                      <a:pt x="132335" y="0"/>
                      <a:pt x="132335" y="0"/>
                    </a:cubicBezTo>
                    <a:lnTo>
                      <a:pt x="66190" y="86051"/>
                    </a:lnTo>
                    <a:lnTo>
                      <a:pt x="45" y="172102"/>
                    </a:ln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>
                  <a:latin typeface="+mj-lt"/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39CB2DAB-4B53-2DD9-7B52-DD9608DE16A1}"/>
                  </a:ext>
                </a:extLst>
              </p:cNvPr>
              <p:cNvSpPr/>
              <p:nvPr/>
            </p:nvSpPr>
            <p:spPr>
              <a:xfrm>
                <a:off x="5031658" y="1730478"/>
                <a:ext cx="174415" cy="6881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F43502F6-E353-184C-D13A-9C11F2DA845E}"/>
                </a:ext>
              </a:extLst>
            </p:cNvPr>
            <p:cNvSpPr/>
            <p:nvPr/>
          </p:nvSpPr>
          <p:spPr>
            <a:xfrm>
              <a:off x="2762106" y="1676215"/>
              <a:ext cx="667648" cy="738623"/>
            </a:xfrm>
            <a:prstGeom prst="arc">
              <a:avLst>
                <a:gd name="adj1" fmla="val 9815473"/>
                <a:gd name="adj2" fmla="val 21419139"/>
              </a:avLst>
            </a:prstGeom>
            <a:ln w="4445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61591EB0-EB4D-F299-21B1-3220B3F62E88}"/>
                </a:ext>
              </a:extLst>
            </p:cNvPr>
            <p:cNvSpPr/>
            <p:nvPr/>
          </p:nvSpPr>
          <p:spPr>
            <a:xfrm>
              <a:off x="3520605" y="1676215"/>
              <a:ext cx="667648" cy="738623"/>
            </a:xfrm>
            <a:prstGeom prst="arc">
              <a:avLst>
                <a:gd name="adj1" fmla="val 9815473"/>
                <a:gd name="adj2" fmla="val 21218426"/>
              </a:avLst>
            </a:prstGeom>
            <a:ln w="4445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7CE56369-493F-65E2-FFDB-8772681B49B1}"/>
                </a:ext>
              </a:extLst>
            </p:cNvPr>
            <p:cNvSpPr/>
            <p:nvPr/>
          </p:nvSpPr>
          <p:spPr>
            <a:xfrm>
              <a:off x="5343748" y="1706383"/>
              <a:ext cx="548098" cy="258410"/>
            </a:xfrm>
            <a:prstGeom prst="roundRect">
              <a:avLst>
                <a:gd name="adj" fmla="val 9279"/>
              </a:avLst>
            </a:prstGeom>
            <a:solidFill>
              <a:schemeClr val="tx2"/>
            </a:solidFill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600" b="0" i="0" dirty="0">
                  <a:solidFill>
                    <a:schemeClr val="tx1"/>
                  </a:solidFill>
                  <a:effectLst/>
                  <a:latin typeface="+mj-lt"/>
                </a:rPr>
                <a:t>Rapid progressors</a:t>
              </a:r>
              <a:endParaRPr lang="en-US" sz="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7E9E5202-7803-C7EC-39FE-89DBE32B5A1F}"/>
                </a:ext>
              </a:extLst>
            </p:cNvPr>
            <p:cNvSpPr/>
            <p:nvPr/>
          </p:nvSpPr>
          <p:spPr>
            <a:xfrm>
              <a:off x="5362573" y="2476751"/>
              <a:ext cx="548098" cy="258410"/>
            </a:xfrm>
            <a:prstGeom prst="roundRect">
              <a:avLst>
                <a:gd name="adj" fmla="val 9279"/>
              </a:avLst>
            </a:prstGeom>
            <a:solidFill>
              <a:schemeClr val="tx2"/>
            </a:solidFill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600" b="0" i="0" dirty="0">
                  <a:solidFill>
                    <a:schemeClr val="tx1"/>
                  </a:solidFill>
                  <a:effectLst/>
                  <a:latin typeface="+mj-lt"/>
                </a:rPr>
                <a:t>Slow progressors</a:t>
              </a:r>
              <a:endParaRPr lang="en-US" sz="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F788547F-290C-70A8-8FB7-D3A9DC92655A}"/>
                </a:ext>
              </a:extLst>
            </p:cNvPr>
            <p:cNvSpPr/>
            <p:nvPr/>
          </p:nvSpPr>
          <p:spPr>
            <a:xfrm>
              <a:off x="2650395" y="2708130"/>
              <a:ext cx="548098" cy="258410"/>
            </a:xfrm>
            <a:prstGeom prst="roundRect">
              <a:avLst>
                <a:gd name="adj" fmla="val 9279"/>
              </a:avLst>
            </a:prstGeom>
            <a:noFill/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600" b="0" i="0" dirty="0">
                  <a:solidFill>
                    <a:schemeClr val="tx1"/>
                  </a:solidFill>
                  <a:effectLst/>
                  <a:latin typeface="+mj-lt"/>
                </a:rPr>
                <a:t>Steatosis</a:t>
              </a:r>
              <a:endParaRPr lang="en-US" sz="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54C21097-14E8-B9E7-9421-DAF5D8D81EF8}"/>
                </a:ext>
              </a:extLst>
            </p:cNvPr>
            <p:cNvSpPr/>
            <p:nvPr/>
          </p:nvSpPr>
          <p:spPr>
            <a:xfrm>
              <a:off x="3161003" y="2708130"/>
              <a:ext cx="727146" cy="258410"/>
            </a:xfrm>
            <a:prstGeom prst="roundRect">
              <a:avLst>
                <a:gd name="adj" fmla="val 9279"/>
              </a:avLst>
            </a:prstGeom>
            <a:noFill/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600" b="0" i="0" dirty="0">
                  <a:solidFill>
                    <a:schemeClr val="tx1"/>
                  </a:solidFill>
                  <a:effectLst/>
                  <a:latin typeface="+mj-lt"/>
                </a:rPr>
                <a:t>Steatosis + lobular inflammation</a:t>
              </a:r>
              <a:endParaRPr lang="en-US" sz="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9E61581C-46B6-B140-D05E-77A7F9AB2386}"/>
                </a:ext>
              </a:extLst>
            </p:cNvPr>
            <p:cNvSpPr/>
            <p:nvPr/>
          </p:nvSpPr>
          <p:spPr>
            <a:xfrm>
              <a:off x="3858531" y="2708130"/>
              <a:ext cx="692907" cy="258410"/>
            </a:xfrm>
            <a:prstGeom prst="roundRect">
              <a:avLst>
                <a:gd name="adj" fmla="val 9279"/>
              </a:avLst>
            </a:prstGeom>
            <a:noFill/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600" b="0" i="0" dirty="0">
                  <a:solidFill>
                    <a:schemeClr val="tx1"/>
                  </a:solidFill>
                  <a:effectLst/>
                  <a:latin typeface="+mj-lt"/>
                </a:rPr>
                <a:t>NASH +/- portal inflammation</a:t>
              </a:r>
              <a:endParaRPr lang="en-US" sz="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CA0F15F6-D30A-F374-4B21-4B2CC10E6A0B}"/>
                </a:ext>
              </a:extLst>
            </p:cNvPr>
            <p:cNvSpPr/>
            <p:nvPr/>
          </p:nvSpPr>
          <p:spPr>
            <a:xfrm>
              <a:off x="4596194" y="2729944"/>
              <a:ext cx="692907" cy="258410"/>
            </a:xfrm>
            <a:prstGeom prst="roundRect">
              <a:avLst>
                <a:gd name="adj" fmla="val 9279"/>
              </a:avLst>
            </a:prstGeom>
            <a:noFill/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600" b="0" i="0" dirty="0">
                  <a:solidFill>
                    <a:schemeClr val="tx1"/>
                  </a:solidFill>
                  <a:effectLst/>
                  <a:latin typeface="+mj-lt"/>
                </a:rPr>
                <a:t>Early fibrosis</a:t>
              </a:r>
              <a:endParaRPr lang="en-US" sz="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82CCC562-CC59-BBB0-3935-F5BA0352FA49}"/>
                </a:ext>
              </a:extLst>
            </p:cNvPr>
            <p:cNvSpPr/>
            <p:nvPr/>
          </p:nvSpPr>
          <p:spPr>
            <a:xfrm>
              <a:off x="5869930" y="2729944"/>
              <a:ext cx="692907" cy="258410"/>
            </a:xfrm>
            <a:prstGeom prst="roundRect">
              <a:avLst>
                <a:gd name="adj" fmla="val 9279"/>
              </a:avLst>
            </a:prstGeom>
            <a:noFill/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600" b="0" i="0" dirty="0">
                  <a:solidFill>
                    <a:schemeClr val="tx1"/>
                  </a:solidFill>
                  <a:effectLst/>
                  <a:latin typeface="+mj-lt"/>
                </a:rPr>
                <a:t>Advanced fibrosis and cirrhosis</a:t>
              </a:r>
              <a:endParaRPr lang="en-US" sz="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2B563E83-97FF-4FF2-45AE-4DD970989240}"/>
                </a:ext>
              </a:extLst>
            </p:cNvPr>
            <p:cNvSpPr/>
            <p:nvPr/>
          </p:nvSpPr>
          <p:spPr>
            <a:xfrm>
              <a:off x="4950634" y="3002368"/>
              <a:ext cx="1207482" cy="258410"/>
            </a:xfrm>
            <a:prstGeom prst="roundRect">
              <a:avLst>
                <a:gd name="adj" fmla="val 9279"/>
              </a:avLst>
            </a:prstGeom>
            <a:noFill/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600" b="0" i="0" dirty="0">
                  <a:solidFill>
                    <a:schemeClr val="tx1"/>
                  </a:solidFill>
                  <a:effectLst/>
                  <a:latin typeface="+mj-lt"/>
                </a:rPr>
                <a:t>"Non-linear" fibrotic phase</a:t>
              </a:r>
              <a:endParaRPr lang="en-US" sz="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E46D2F12-A768-19A6-D3B0-01DE0E58CD2E}"/>
                </a:ext>
              </a:extLst>
            </p:cNvPr>
            <p:cNvSpPr/>
            <p:nvPr/>
          </p:nvSpPr>
          <p:spPr>
            <a:xfrm>
              <a:off x="2690385" y="3002368"/>
              <a:ext cx="1760862" cy="258410"/>
            </a:xfrm>
            <a:prstGeom prst="roundRect">
              <a:avLst>
                <a:gd name="adj" fmla="val 9279"/>
              </a:avLst>
            </a:prstGeom>
            <a:noFill/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sz="600" b="0" i="0" dirty="0">
                  <a:solidFill>
                    <a:schemeClr val="tx1"/>
                  </a:solidFill>
                  <a:effectLst/>
                  <a:latin typeface="+mj-lt"/>
                </a:rPr>
                <a:t>“Dynamic" </a:t>
              </a:r>
              <a:r>
                <a:rPr lang="en-US" sz="600" b="0" i="0" dirty="0" err="1">
                  <a:solidFill>
                    <a:schemeClr val="tx1"/>
                  </a:solidFill>
                  <a:effectLst/>
                  <a:latin typeface="+mj-lt"/>
                </a:rPr>
                <a:t>steatotic</a:t>
              </a:r>
              <a:r>
                <a:rPr lang="en-US" sz="600" b="0" i="0" dirty="0">
                  <a:solidFill>
                    <a:schemeClr val="tx1"/>
                  </a:solidFill>
                  <a:effectLst/>
                  <a:latin typeface="+mj-lt"/>
                </a:rPr>
                <a:t>/</a:t>
              </a:r>
              <a:r>
                <a:rPr lang="en-US" sz="600" b="0" i="0" dirty="0" err="1">
                  <a:solidFill>
                    <a:schemeClr val="tx1"/>
                  </a:solidFill>
                  <a:effectLst/>
                  <a:latin typeface="+mj-lt"/>
                </a:rPr>
                <a:t>steatohepatitic</a:t>
              </a:r>
              <a:r>
                <a:rPr lang="en-US" sz="600" b="0" i="0" dirty="0">
                  <a:solidFill>
                    <a:schemeClr val="tx1"/>
                  </a:solidFill>
                  <a:effectLst/>
                  <a:latin typeface="+mj-lt"/>
                </a:rPr>
                <a:t> phase</a:t>
              </a:r>
              <a:endParaRPr lang="en-US" sz="400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89D98005-5B0E-D9B5-7918-B843DEC62112}"/>
                </a:ext>
              </a:extLst>
            </p:cNvPr>
            <p:cNvCxnSpPr/>
            <p:nvPr/>
          </p:nvCxnSpPr>
          <p:spPr>
            <a:xfrm>
              <a:off x="2681625" y="3029721"/>
              <a:ext cx="1734278" cy="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8F8A0322-CB97-E42E-D09C-9FDCF40D8930}"/>
                </a:ext>
              </a:extLst>
            </p:cNvPr>
            <p:cNvCxnSpPr/>
            <p:nvPr/>
          </p:nvCxnSpPr>
          <p:spPr>
            <a:xfrm>
              <a:off x="4687710" y="3029721"/>
              <a:ext cx="1734278" cy="0"/>
            </a:xfrm>
            <a:prstGeom prst="line">
              <a:avLst/>
            </a:prstGeom>
            <a:ln w="158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26C9A191-BB8E-53AE-9AB0-A32D66633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684029" y="1999414"/>
              <a:ext cx="548640" cy="434814"/>
            </a:xfrm>
            <a:prstGeom prst="rect">
              <a:avLst/>
            </a:prstGeom>
          </p:spPr>
        </p:pic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F5316D31-B463-CD89-063A-DDB349D93BEF}"/>
                </a:ext>
              </a:extLst>
            </p:cNvPr>
            <p:cNvSpPr/>
            <p:nvPr/>
          </p:nvSpPr>
          <p:spPr>
            <a:xfrm flipH="1" flipV="1">
              <a:off x="2784069" y="1935761"/>
              <a:ext cx="576850" cy="669506"/>
            </a:xfrm>
            <a:prstGeom prst="arc">
              <a:avLst>
                <a:gd name="adj1" fmla="val 9815473"/>
                <a:gd name="adj2" fmla="val 21218426"/>
              </a:avLst>
            </a:prstGeom>
            <a:ln w="3175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9DAA1F2C-8D80-9F85-4B04-0A0A245EC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291444" y="1999414"/>
              <a:ext cx="548640" cy="434814"/>
            </a:xfrm>
            <a:prstGeom prst="rect">
              <a:avLst/>
            </a:prstGeom>
          </p:spPr>
        </p:pic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1F971F27-E665-9DC2-2D2D-5929A0B845BA}"/>
                </a:ext>
              </a:extLst>
            </p:cNvPr>
            <p:cNvSpPr/>
            <p:nvPr/>
          </p:nvSpPr>
          <p:spPr>
            <a:xfrm flipH="1" flipV="1">
              <a:off x="3410874" y="1912050"/>
              <a:ext cx="634861" cy="675922"/>
            </a:xfrm>
            <a:prstGeom prst="arc">
              <a:avLst>
                <a:gd name="adj1" fmla="val 9815473"/>
                <a:gd name="adj2" fmla="val 21218426"/>
              </a:avLst>
            </a:prstGeom>
            <a:ln w="3175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FA3CC548-BC61-C632-7934-1026D755B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945558" y="1999414"/>
              <a:ext cx="548640" cy="434814"/>
            </a:xfrm>
            <a:prstGeom prst="rect">
              <a:avLst/>
            </a:prstGeom>
          </p:spPr>
        </p:pic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7FAF964A-7F78-FC54-D134-ACBB399680B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51247" y="2105683"/>
              <a:ext cx="202638" cy="160386"/>
              <a:chOff x="5031658" y="1648693"/>
              <a:chExt cx="295896" cy="194321"/>
            </a:xfrm>
          </p:grpSpPr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6A1B7A0A-263B-60EF-8909-36DE5A7F3CC8}"/>
                  </a:ext>
                </a:extLst>
              </p:cNvPr>
              <p:cNvSpPr/>
              <p:nvPr/>
            </p:nvSpPr>
            <p:spPr>
              <a:xfrm rot="20408988" flipH="1">
                <a:off x="5119089" y="1648693"/>
                <a:ext cx="208465" cy="194321"/>
              </a:xfrm>
              <a:custGeom>
                <a:avLst/>
                <a:gdLst>
                  <a:gd name="connsiteX0" fmla="*/ 0 w 215240"/>
                  <a:gd name="connsiteY0" fmla="*/ 172147 h 200636"/>
                  <a:gd name="connsiteX1" fmla="*/ 107620 w 215240"/>
                  <a:gd name="connsiteY1" fmla="*/ 186392 h 200636"/>
                  <a:gd name="connsiteX2" fmla="*/ 215240 w 215240"/>
                  <a:gd name="connsiteY2" fmla="*/ 200636 h 200636"/>
                  <a:gd name="connsiteX3" fmla="*/ 149814 w 215240"/>
                  <a:gd name="connsiteY3" fmla="*/ 111664 h 200636"/>
                  <a:gd name="connsiteX4" fmla="*/ 132335 w 215240"/>
                  <a:gd name="connsiteY4" fmla="*/ 0 h 200636"/>
                  <a:gd name="connsiteX5" fmla="*/ 66190 w 215240"/>
                  <a:gd name="connsiteY5" fmla="*/ 86051 h 200636"/>
                  <a:gd name="connsiteX6" fmla="*/ 45 w 215240"/>
                  <a:gd name="connsiteY6" fmla="*/ 172102 h 20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240" h="200636">
                    <a:moveTo>
                      <a:pt x="0" y="172147"/>
                    </a:moveTo>
                    <a:lnTo>
                      <a:pt x="107620" y="186392"/>
                    </a:lnTo>
                    <a:lnTo>
                      <a:pt x="215240" y="200636"/>
                    </a:lnTo>
                    <a:cubicBezTo>
                      <a:pt x="215240" y="200636"/>
                      <a:pt x="169002" y="163160"/>
                      <a:pt x="149814" y="111664"/>
                    </a:cubicBezTo>
                    <a:cubicBezTo>
                      <a:pt x="133593" y="68167"/>
                      <a:pt x="132335" y="0"/>
                      <a:pt x="132335" y="0"/>
                    </a:cubicBezTo>
                    <a:lnTo>
                      <a:pt x="66190" y="86051"/>
                    </a:lnTo>
                    <a:lnTo>
                      <a:pt x="45" y="172102"/>
                    </a:lnTo>
                    <a:close/>
                  </a:path>
                </a:pathLst>
              </a:custGeom>
              <a:solidFill>
                <a:schemeClr val="accent1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>
                  <a:latin typeface="+mj-lt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03649FCD-8901-CBC1-5C87-FA5AA813EB79}"/>
                  </a:ext>
                </a:extLst>
              </p:cNvPr>
              <p:cNvSpPr/>
              <p:nvPr/>
            </p:nvSpPr>
            <p:spPr>
              <a:xfrm>
                <a:off x="5031658" y="1730478"/>
                <a:ext cx="174415" cy="6881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80BD64BD-DA3D-E009-CC45-C26A1E0ED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Fatty Liver Disease: Clinical Spectrum and its Burden</a:t>
            </a:r>
          </a:p>
        </p:txBody>
      </p:sp>
      <p:sp>
        <p:nvSpPr>
          <p:cNvPr id="27" name="Up Arrow 7">
            <a:extLst>
              <a:ext uri="{FF2B5EF4-FFF2-40B4-BE49-F238E27FC236}">
                <a16:creationId xmlns:a16="http://schemas.microsoft.com/office/drawing/2014/main" id="{613CAFC5-18EF-4F79-AD11-A423789D76CE}"/>
              </a:ext>
            </a:extLst>
          </p:cNvPr>
          <p:cNvSpPr/>
          <p:nvPr/>
        </p:nvSpPr>
        <p:spPr>
          <a:xfrm rot="5400000">
            <a:off x="4436984" y="1429825"/>
            <a:ext cx="270030" cy="408714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342900">
              <a:defRPr/>
            </a:pPr>
            <a:endParaRPr lang="ar-AE" sz="1350" dirty="0">
              <a:solidFill>
                <a:prstClr val="white"/>
              </a:solidFill>
              <a:latin typeface="Calibri" panose="020F0502020204030204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BA7CCA6-654F-4887-9146-B4D650C7FFB5}"/>
              </a:ext>
            </a:extLst>
          </p:cNvPr>
          <p:cNvSpPr/>
          <p:nvPr/>
        </p:nvSpPr>
        <p:spPr>
          <a:xfrm>
            <a:off x="1652479" y="4463512"/>
            <a:ext cx="6477121" cy="498598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defTabSz="342900">
              <a:lnSpc>
                <a:spcPct val="90000"/>
              </a:lnSpc>
              <a:defRPr/>
            </a:pPr>
            <a:r>
              <a:rPr lang="da-DK" sz="600" dirty="0">
                <a:latin typeface="+mj-lt"/>
              </a:rPr>
              <a:t>1) Adams LA et al. Gastroenterology. 2005;129:113–121; 2) Söderberg C et al. Hepatology. 2010;51:595–602; 3) Wójcik-Cichy K et al. Clin Exp Hepatol. 2018;4:1–6; 4) Schwimmer JB et al. PLoS ONE. 2014;9:e112569; 5) Ding X et al. Int J Endocrinol. 2017;2017:5262560; 6) Velarde-Ruiz Velasco JA et al. Rev Gastroenterol Mex. 2019;84:472–481; 7) Armstrong MJ et al. Hepatology. 2014;59:1174–1197; 8) Yatsuji S et al. J Gastroenterol Hepatol. 2009;24:248–254; 8.Kim GA et al. J Hepatol. 2017;32294-32298.</a:t>
            </a:r>
          </a:p>
          <a:p>
            <a:pPr defTabSz="342900">
              <a:lnSpc>
                <a:spcPct val="90000"/>
              </a:lnSpc>
              <a:defRPr/>
            </a:pPr>
            <a:r>
              <a:rPr lang="en-US" sz="600" dirty="0">
                <a:latin typeface="+mj-lt"/>
              </a:rPr>
              <a:t>COVID-19, Coronavirus disease 2019; CV, cardiovascular; DILI, drug indued liver injury; ED, erectile dysfunction; HCC, hepatocellular carcinoma; NAFLD, nonalcoholic fatty liver disease;</a:t>
            </a:r>
            <a:r>
              <a:rPr lang="en-US" sz="6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 NASH, </a:t>
            </a:r>
            <a:r>
              <a:rPr lang="en-US" sz="600" dirty="0">
                <a:solidFill>
                  <a:schemeClr val="tx1"/>
                </a:solidFill>
                <a:latin typeface="+mj-lt"/>
              </a:rPr>
              <a:t>non-alcoholic steatohepatitis; T2DM, type 2 diabetes mellitus.</a:t>
            </a:r>
            <a:endParaRPr lang="da-DK" sz="600" dirty="0">
              <a:latin typeface="+mj-lt"/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C2DAC26-5A05-5D57-7FCA-26497249F442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>
          <a:xfrm>
            <a:off x="8336226" y="4792985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3992C8B-B074-1F9D-EC06-F411A0D8EBDA}"/>
              </a:ext>
            </a:extLst>
          </p:cNvPr>
          <p:cNvGrpSpPr/>
          <p:nvPr/>
        </p:nvGrpSpPr>
        <p:grpSpPr>
          <a:xfrm>
            <a:off x="331199" y="1205583"/>
            <a:ext cx="2197229" cy="3211512"/>
            <a:chOff x="331199" y="1205583"/>
            <a:chExt cx="2197229" cy="3211512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930B9C2-F50E-3A93-9C44-D0664E48E30C}"/>
                </a:ext>
              </a:extLst>
            </p:cNvPr>
            <p:cNvSpPr/>
            <p:nvPr/>
          </p:nvSpPr>
          <p:spPr>
            <a:xfrm>
              <a:off x="331199" y="1205583"/>
              <a:ext cx="2197229" cy="3211512"/>
            </a:xfrm>
            <a:prstGeom prst="roundRect">
              <a:avLst>
                <a:gd name="adj" fmla="val 5990"/>
              </a:avLst>
            </a:prstGeom>
            <a:solidFill>
              <a:schemeClr val="tx2"/>
            </a:solidFill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108000" bIns="108000" rtlCol="0" anchor="t" anchorCtr="0"/>
            <a:lstStyle/>
            <a:p>
              <a:pPr algn="ctr"/>
              <a:r>
                <a:rPr lang="en-US" sz="1200" b="1" i="1" dirty="0">
                  <a:solidFill>
                    <a:schemeClr val="accent2"/>
                  </a:solidFill>
                  <a:latin typeface="Georgia" panose="02040502050405020303" pitchFamily="18" charset="0"/>
                </a:rPr>
                <a:t>Mortality</a:t>
              </a:r>
              <a:endParaRPr lang="en-US" sz="900" b="1" i="1" dirty="0">
                <a:solidFill>
                  <a:schemeClr val="accent2"/>
                </a:solidFill>
                <a:latin typeface="Georgia" panose="02040502050405020303" pitchFamily="18" charset="0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1EB2BA8-D571-4BBF-EB18-CF042A606603}"/>
                </a:ext>
              </a:extLst>
            </p:cNvPr>
            <p:cNvGrpSpPr/>
            <p:nvPr/>
          </p:nvGrpSpPr>
          <p:grpSpPr>
            <a:xfrm>
              <a:off x="436673" y="1676214"/>
              <a:ext cx="1986280" cy="2573533"/>
              <a:chOff x="436673" y="2068216"/>
              <a:chExt cx="1986280" cy="156711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30F76061-582D-C75C-6BBA-781D7292D465}"/>
                  </a:ext>
                </a:extLst>
              </p:cNvPr>
              <p:cNvSpPr/>
              <p:nvPr/>
            </p:nvSpPr>
            <p:spPr>
              <a:xfrm>
                <a:off x="436673" y="2068216"/>
                <a:ext cx="1986280" cy="340390"/>
              </a:xfrm>
              <a:prstGeom prst="roundRect">
                <a:avLst>
                  <a:gd name="adj" fmla="val 9279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0" bIns="0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Overall mortality vs control populations</a:t>
                </a:r>
                <a:r>
                  <a:rPr lang="en-US" sz="800" baseline="30000" dirty="0">
                    <a:solidFill>
                      <a:schemeClr val="tx1"/>
                    </a:solidFill>
                  </a:rPr>
                  <a:t>1,2</a:t>
                </a:r>
                <a:r>
                  <a:rPr lang="en-US" sz="800" dirty="0">
                    <a:solidFill>
                      <a:schemeClr val="tx1"/>
                    </a:solidFill>
                  </a:rPr>
                  <a:t> (HR 1.24)</a:t>
                </a:r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1FAF96AD-7B69-6C25-5EBE-8D01846334EE}"/>
                  </a:ext>
                </a:extLst>
              </p:cNvPr>
              <p:cNvSpPr/>
              <p:nvPr/>
            </p:nvSpPr>
            <p:spPr>
              <a:xfrm>
                <a:off x="436673" y="2477124"/>
                <a:ext cx="1986280" cy="340390"/>
              </a:xfrm>
              <a:prstGeom prst="roundRect">
                <a:avLst>
                  <a:gd name="adj" fmla="val 9279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0" bIns="0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Cardiovascular disease mortality</a:t>
                </a:r>
                <a:r>
                  <a:rPr lang="en-US" sz="800" baseline="30000" dirty="0">
                    <a:solidFill>
                      <a:schemeClr val="tx1"/>
                    </a:solidFill>
                  </a:rPr>
                  <a:t>2,3,4</a:t>
                </a:r>
                <a:r>
                  <a:rPr lang="en-US" sz="800" dirty="0">
                    <a:solidFill>
                      <a:schemeClr val="tx1"/>
                    </a:solidFill>
                  </a:rPr>
                  <a:t> (HR 1.28)</a:t>
                </a:r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DFDDFC6-DDF2-D5DE-ADF3-3301B28F47AB}"/>
                  </a:ext>
                </a:extLst>
              </p:cNvPr>
              <p:cNvSpPr/>
              <p:nvPr/>
            </p:nvSpPr>
            <p:spPr>
              <a:xfrm>
                <a:off x="436673" y="2886032"/>
                <a:ext cx="1986280" cy="340390"/>
              </a:xfrm>
              <a:prstGeom prst="roundRect">
                <a:avLst>
                  <a:gd name="adj" fmla="val 9279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0" bIns="0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Cancer-related mortality</a:t>
                </a:r>
                <a:r>
                  <a:rPr lang="en-US" sz="800" baseline="30000" dirty="0">
                    <a:solidFill>
                      <a:schemeClr val="tx1"/>
                    </a:solidFill>
                  </a:rPr>
                  <a:t>5</a:t>
                </a:r>
              </a:p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(HR 1.28)</a:t>
                </a:r>
                <a:endParaRPr lang="en-US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A12F4194-1E58-FE7D-5C1D-8F864B730226}"/>
                  </a:ext>
                </a:extLst>
              </p:cNvPr>
              <p:cNvSpPr/>
              <p:nvPr/>
            </p:nvSpPr>
            <p:spPr>
              <a:xfrm>
                <a:off x="436673" y="3294940"/>
                <a:ext cx="1986280" cy="340390"/>
              </a:xfrm>
              <a:prstGeom prst="roundRect">
                <a:avLst>
                  <a:gd name="adj" fmla="val 9279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40" tIns="0" bIns="0" rtlCol="0" anchor="ctr" anchorCtr="0"/>
              <a:lstStyle/>
              <a:p>
                <a:pPr algn="ctr"/>
                <a:r>
                  <a:rPr lang="en-US" sz="800" dirty="0">
                    <a:solidFill>
                      <a:schemeClr val="tx1"/>
                    </a:solidFill>
                  </a:rPr>
                  <a:t>Liver-related mortality (HR 1.53)</a:t>
                </a:r>
                <a:endParaRPr lang="en-US" sz="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495E91F-BA63-815A-437F-C0A8AD1DA22D}"/>
              </a:ext>
            </a:extLst>
          </p:cNvPr>
          <p:cNvGrpSpPr/>
          <p:nvPr/>
        </p:nvGrpSpPr>
        <p:grpSpPr>
          <a:xfrm>
            <a:off x="6615574" y="1205583"/>
            <a:ext cx="2197229" cy="3211512"/>
            <a:chOff x="6615574" y="1205583"/>
            <a:chExt cx="2197229" cy="3211512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62CD247-0487-FD75-DE02-9F19EEAA851E}"/>
                </a:ext>
              </a:extLst>
            </p:cNvPr>
            <p:cNvSpPr/>
            <p:nvPr/>
          </p:nvSpPr>
          <p:spPr>
            <a:xfrm>
              <a:off x="6615574" y="1205583"/>
              <a:ext cx="2197229" cy="3211512"/>
            </a:xfrm>
            <a:prstGeom prst="roundRect">
              <a:avLst>
                <a:gd name="adj" fmla="val 5990"/>
              </a:avLst>
            </a:prstGeom>
            <a:solidFill>
              <a:schemeClr val="tx2"/>
            </a:solidFill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108000" bIns="108000" rtlCol="0" anchor="t" anchorCtr="0"/>
            <a:lstStyle/>
            <a:p>
              <a:pPr algn="ctr"/>
              <a:r>
                <a:rPr lang="en-US" sz="1200" b="1" i="1" dirty="0">
                  <a:solidFill>
                    <a:schemeClr val="accent4"/>
                  </a:solidFill>
                  <a:latin typeface="Georgia" panose="02040502050405020303" pitchFamily="18" charset="0"/>
                </a:rPr>
                <a:t>Morbidity</a:t>
              </a:r>
              <a:endParaRPr lang="en-US" sz="1050" b="1" i="1" dirty="0">
                <a:solidFill>
                  <a:schemeClr val="accent4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CC6BFD80-B7F1-8827-9D10-03952293E190}"/>
                </a:ext>
              </a:extLst>
            </p:cNvPr>
            <p:cNvSpPr/>
            <p:nvPr/>
          </p:nvSpPr>
          <p:spPr>
            <a:xfrm>
              <a:off x="6721048" y="1676215"/>
              <a:ext cx="1986280" cy="274320"/>
            </a:xfrm>
            <a:prstGeom prst="roundRect">
              <a:avLst>
                <a:gd name="adj" fmla="val 9279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40" tIns="0" bIns="0" rtlCol="0" anchor="ctr" anchorCtr="0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T2DM &amp; NAFLD pose a greater risk of hypertension</a:t>
              </a:r>
              <a:r>
                <a:rPr lang="en-US" sz="800" baseline="30000" dirty="0">
                  <a:solidFill>
                    <a:schemeClr val="tx1"/>
                  </a:solidFill>
                </a:rPr>
                <a:t>5</a:t>
              </a:r>
              <a:endParaRPr lang="en-US" sz="600" baseline="300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B19FD035-7C8D-4D11-E95E-A986A5795103}"/>
                </a:ext>
              </a:extLst>
            </p:cNvPr>
            <p:cNvSpPr/>
            <p:nvPr/>
          </p:nvSpPr>
          <p:spPr>
            <a:xfrm>
              <a:off x="6721048" y="1996324"/>
              <a:ext cx="1986280" cy="182880"/>
            </a:xfrm>
            <a:prstGeom prst="roundRect">
              <a:avLst>
                <a:gd name="adj" fmla="val 9279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40" tIns="0" bIns="0" rtlCol="0" anchor="ctr" anchorCtr="0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CV events (HR 1.49)</a:t>
              </a:r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F0CD1B56-210F-3596-91FB-15FE324A4C1A}"/>
                </a:ext>
              </a:extLst>
            </p:cNvPr>
            <p:cNvSpPr/>
            <p:nvPr/>
          </p:nvSpPr>
          <p:spPr>
            <a:xfrm>
              <a:off x="6721048" y="2224993"/>
              <a:ext cx="1986280" cy="182880"/>
            </a:xfrm>
            <a:prstGeom prst="roundRect">
              <a:avLst>
                <a:gd name="adj" fmla="val 9279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40" tIns="0" bIns="0" rtlCol="0" anchor="ctr" anchorCtr="0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Carotid atherosclerosis (HR 1.18)</a:t>
              </a:r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16A9BBDF-7929-D274-1302-590E68A6E27A}"/>
                </a:ext>
              </a:extLst>
            </p:cNvPr>
            <p:cNvSpPr/>
            <p:nvPr/>
          </p:nvSpPr>
          <p:spPr>
            <a:xfrm>
              <a:off x="6721048" y="2453662"/>
              <a:ext cx="1986280" cy="274320"/>
            </a:xfrm>
            <a:prstGeom prst="roundRect">
              <a:avLst>
                <a:gd name="adj" fmla="val 9279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40" tIns="0" bIns="0" rtlCol="0" anchor="ctr" anchorCtr="0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Peripheral artery disease (HR 1.32)</a:t>
              </a:r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F880EA82-194D-AB62-7836-E2E0B3551F42}"/>
                </a:ext>
              </a:extLst>
            </p:cNvPr>
            <p:cNvSpPr/>
            <p:nvPr/>
          </p:nvSpPr>
          <p:spPr>
            <a:xfrm>
              <a:off x="6721048" y="2773771"/>
              <a:ext cx="1986280" cy="182880"/>
            </a:xfrm>
            <a:prstGeom prst="roundRect">
              <a:avLst>
                <a:gd name="adj" fmla="val 9279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40" tIns="0" bIns="0" rtlCol="0" anchor="ctr" anchorCtr="0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Stroke (HR 1.55)</a:t>
              </a:r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4F57A1B1-BB18-4C98-6FA4-985676AB7554}"/>
                </a:ext>
              </a:extLst>
            </p:cNvPr>
            <p:cNvSpPr/>
            <p:nvPr/>
          </p:nvSpPr>
          <p:spPr>
            <a:xfrm>
              <a:off x="6721048" y="3002440"/>
              <a:ext cx="1986280" cy="182880"/>
            </a:xfrm>
            <a:prstGeom prst="roundRect">
              <a:avLst>
                <a:gd name="adj" fmla="val 9279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40" tIns="0" bIns="0" rtlCol="0" anchor="ctr" anchorCtr="0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Chronic kidney disease (HR 1.53)</a:t>
              </a:r>
              <a:endParaRPr 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4696B95-9F31-EEF9-A6A0-92905C390923}"/>
                </a:ext>
              </a:extLst>
            </p:cNvPr>
            <p:cNvSpPr/>
            <p:nvPr/>
          </p:nvSpPr>
          <p:spPr>
            <a:xfrm>
              <a:off x="6721048" y="3231109"/>
              <a:ext cx="1986280" cy="274320"/>
            </a:xfrm>
            <a:prstGeom prst="roundRect">
              <a:avLst>
                <a:gd name="adj" fmla="val 9279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40" tIns="0" bIns="0" rtlCol="0" anchor="ctr" anchorCtr="0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A risk for endocrinopathies &amp; osteoporosis</a:t>
              </a:r>
              <a:r>
                <a:rPr lang="en-US" sz="800" baseline="30000" dirty="0">
                  <a:solidFill>
                    <a:schemeClr val="tx1"/>
                  </a:solidFill>
                </a:rPr>
                <a:t>6,7</a:t>
              </a:r>
              <a:endParaRPr lang="en-US" sz="600" baseline="300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ECA34C1E-CCB6-77B0-2D5D-F76584021F1F}"/>
                </a:ext>
              </a:extLst>
            </p:cNvPr>
            <p:cNvSpPr/>
            <p:nvPr/>
          </p:nvSpPr>
          <p:spPr>
            <a:xfrm>
              <a:off x="6721048" y="3551218"/>
              <a:ext cx="1986280" cy="182880"/>
            </a:xfrm>
            <a:prstGeom prst="roundRect">
              <a:avLst>
                <a:gd name="adj" fmla="val 9279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40" tIns="0" bIns="0" rtlCol="0" anchor="ctr" anchorCtr="0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CRC x2, breast cancer x2</a:t>
              </a:r>
              <a:endParaRPr lang="en-US" sz="600" baseline="300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9BF0A5A1-10C5-6CDD-778E-6F805E14E70A}"/>
                </a:ext>
              </a:extLst>
            </p:cNvPr>
            <p:cNvSpPr/>
            <p:nvPr/>
          </p:nvSpPr>
          <p:spPr>
            <a:xfrm>
              <a:off x="6721048" y="3779887"/>
              <a:ext cx="1986280" cy="182880"/>
            </a:xfrm>
            <a:prstGeom prst="roundRect">
              <a:avLst>
                <a:gd name="adj" fmla="val 9279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40" tIns="0" bIns="0" rtlCol="0" anchor="ctr" anchorCtr="0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Increased risk for HCC</a:t>
              </a:r>
              <a:r>
                <a:rPr lang="en-US" sz="800" baseline="30000" dirty="0">
                  <a:solidFill>
                    <a:schemeClr val="tx1"/>
                  </a:solidFill>
                </a:rPr>
                <a:t>2,8</a:t>
              </a:r>
              <a:endParaRPr lang="en-US" sz="600" baseline="300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62E7543D-27B8-13D5-9CBD-A7A816CEB978}"/>
                </a:ext>
              </a:extLst>
            </p:cNvPr>
            <p:cNvSpPr/>
            <p:nvPr/>
          </p:nvSpPr>
          <p:spPr>
            <a:xfrm>
              <a:off x="6721048" y="4008558"/>
              <a:ext cx="1986280" cy="274320"/>
            </a:xfrm>
            <a:prstGeom prst="roundRect">
              <a:avLst>
                <a:gd name="adj" fmla="val 9279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40" tIns="0" bIns="0" rtlCol="0" anchor="ctr" anchorCtr="0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DILI x4, COVID-19 x3</a:t>
              </a:r>
            </a:p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45% of males may have ED</a:t>
              </a:r>
              <a:endParaRPr lang="en-US" sz="600" baseline="30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89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1854FDB-FB72-B228-9634-39E441C3C873}"/>
              </a:ext>
            </a:extLst>
          </p:cNvPr>
          <p:cNvGrpSpPr/>
          <p:nvPr/>
        </p:nvGrpSpPr>
        <p:grpSpPr>
          <a:xfrm>
            <a:off x="3163196" y="1210555"/>
            <a:ext cx="2861031" cy="2861031"/>
            <a:chOff x="3163196" y="1210555"/>
            <a:chExt cx="2861031" cy="2861031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D725712-7C47-037C-A4DE-909ED6A254D8}"/>
                </a:ext>
              </a:extLst>
            </p:cNvPr>
            <p:cNvSpPr/>
            <p:nvPr/>
          </p:nvSpPr>
          <p:spPr>
            <a:xfrm rot="10800000" flipH="1">
              <a:off x="3163196" y="1210555"/>
              <a:ext cx="2861031" cy="2861031"/>
            </a:xfrm>
            <a:custGeom>
              <a:avLst/>
              <a:gdLst>
                <a:gd name="connsiteX0" fmla="*/ 2861032 w 2861031"/>
                <a:gd name="connsiteY0" fmla="*/ 1430516 h 2861031"/>
                <a:gd name="connsiteX1" fmla="*/ 1430516 w 2861031"/>
                <a:gd name="connsiteY1" fmla="*/ 2861032 h 2861031"/>
                <a:gd name="connsiteX2" fmla="*/ 0 w 2861031"/>
                <a:gd name="connsiteY2" fmla="*/ 1430516 h 2861031"/>
                <a:gd name="connsiteX3" fmla="*/ 1430516 w 2861031"/>
                <a:gd name="connsiteY3" fmla="*/ 0 h 2861031"/>
                <a:gd name="connsiteX4" fmla="*/ 2861032 w 2861031"/>
                <a:gd name="connsiteY4" fmla="*/ 1430516 h 286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1031" h="2861031">
                  <a:moveTo>
                    <a:pt x="2861032" y="1430516"/>
                  </a:moveTo>
                  <a:cubicBezTo>
                    <a:pt x="2861032" y="2220568"/>
                    <a:pt x="2220568" y="2861032"/>
                    <a:pt x="1430516" y="2861032"/>
                  </a:cubicBezTo>
                  <a:cubicBezTo>
                    <a:pt x="640464" y="2861032"/>
                    <a:pt x="0" y="2220568"/>
                    <a:pt x="0" y="1430516"/>
                  </a:cubicBezTo>
                  <a:cubicBezTo>
                    <a:pt x="0" y="640464"/>
                    <a:pt x="640464" y="0"/>
                    <a:pt x="1430516" y="0"/>
                  </a:cubicBezTo>
                  <a:cubicBezTo>
                    <a:pt x="2220568" y="0"/>
                    <a:pt x="2861032" y="640464"/>
                    <a:pt x="2861032" y="1430516"/>
                  </a:cubicBezTo>
                  <a:close/>
                </a:path>
              </a:pathLst>
            </a:custGeom>
            <a:solidFill>
              <a:schemeClr val="tx2"/>
            </a:solidFill>
            <a:ln w="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3C43524-4F94-9003-AF16-D87FF47369AB}"/>
                </a:ext>
              </a:extLst>
            </p:cNvPr>
            <p:cNvSpPr/>
            <p:nvPr/>
          </p:nvSpPr>
          <p:spPr>
            <a:xfrm rot="10800000" flipH="1">
              <a:off x="3912023" y="1210624"/>
              <a:ext cx="2112204" cy="2785174"/>
            </a:xfrm>
            <a:custGeom>
              <a:avLst/>
              <a:gdLst>
                <a:gd name="connsiteX0" fmla="*/ 2112205 w 2112204"/>
                <a:gd name="connsiteY0" fmla="*/ 1354693 h 2785174"/>
                <a:gd name="connsiteX1" fmla="*/ 1142374 w 2112204"/>
                <a:gd name="connsiteY1" fmla="*/ 0 h 2785174"/>
                <a:gd name="connsiteX2" fmla="*/ 1316632 w 2112204"/>
                <a:gd name="connsiteY2" fmla="*/ 192293 h 2785174"/>
                <a:gd name="connsiteX3" fmla="*/ 1400165 w 2112204"/>
                <a:gd name="connsiteY3" fmla="*/ 849953 h 2785174"/>
                <a:gd name="connsiteX4" fmla="*/ 1182058 w 2112204"/>
                <a:gd name="connsiteY4" fmla="*/ 1191552 h 2785174"/>
                <a:gd name="connsiteX5" fmla="*/ 902411 w 2112204"/>
                <a:gd name="connsiteY5" fmla="*/ 1351355 h 2785174"/>
                <a:gd name="connsiteX6" fmla="*/ 637358 w 2112204"/>
                <a:gd name="connsiteY6" fmla="*/ 1391176 h 2785174"/>
                <a:gd name="connsiteX7" fmla="*/ 249054 w 2112204"/>
                <a:gd name="connsiteY7" fmla="*/ 1552906 h 2785174"/>
                <a:gd name="connsiteX8" fmla="*/ 22274 w 2112204"/>
                <a:gd name="connsiteY8" fmla="*/ 1923141 h 2785174"/>
                <a:gd name="connsiteX9" fmla="*/ 199148 w 2112204"/>
                <a:gd name="connsiteY9" fmla="*/ 2596805 h 2785174"/>
                <a:gd name="connsiteX10" fmla="*/ 452293 w 2112204"/>
                <a:gd name="connsiteY10" fmla="*/ 2766796 h 2785174"/>
                <a:gd name="connsiteX11" fmla="*/ 681689 w 2112204"/>
                <a:gd name="connsiteY11" fmla="*/ 2785175 h 2785174"/>
                <a:gd name="connsiteX12" fmla="*/ 2112170 w 2112204"/>
                <a:gd name="connsiteY12" fmla="*/ 1354659 h 2785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12204" h="2785174">
                  <a:moveTo>
                    <a:pt x="2112205" y="1354693"/>
                  </a:moveTo>
                  <a:cubicBezTo>
                    <a:pt x="2112205" y="725807"/>
                    <a:pt x="1706382" y="191743"/>
                    <a:pt x="1142374" y="0"/>
                  </a:cubicBezTo>
                  <a:cubicBezTo>
                    <a:pt x="1211589" y="53658"/>
                    <a:pt x="1270684" y="117331"/>
                    <a:pt x="1316632" y="192293"/>
                  </a:cubicBezTo>
                  <a:cubicBezTo>
                    <a:pt x="1442912" y="398354"/>
                    <a:pt x="1469586" y="618802"/>
                    <a:pt x="1400165" y="849953"/>
                  </a:cubicBezTo>
                  <a:cubicBezTo>
                    <a:pt x="1359896" y="984011"/>
                    <a:pt x="1285140" y="1097659"/>
                    <a:pt x="1182058" y="1191552"/>
                  </a:cubicBezTo>
                  <a:cubicBezTo>
                    <a:pt x="1100797" y="1265550"/>
                    <a:pt x="1007042" y="1318554"/>
                    <a:pt x="902411" y="1351355"/>
                  </a:cubicBezTo>
                  <a:cubicBezTo>
                    <a:pt x="816194" y="1378407"/>
                    <a:pt x="726535" y="1383742"/>
                    <a:pt x="637358" y="1391176"/>
                  </a:cubicBezTo>
                  <a:cubicBezTo>
                    <a:pt x="490669" y="1403395"/>
                    <a:pt x="360397" y="1457018"/>
                    <a:pt x="249054" y="1552906"/>
                  </a:cubicBezTo>
                  <a:cubicBezTo>
                    <a:pt x="134752" y="1651342"/>
                    <a:pt x="56692" y="1774558"/>
                    <a:pt x="22274" y="1923141"/>
                  </a:cubicBezTo>
                  <a:cubicBezTo>
                    <a:pt x="-36959" y="2178867"/>
                    <a:pt x="21930" y="2405406"/>
                    <a:pt x="199148" y="2596805"/>
                  </a:cubicBezTo>
                  <a:cubicBezTo>
                    <a:pt x="271529" y="2674968"/>
                    <a:pt x="356611" y="2731930"/>
                    <a:pt x="452293" y="2766796"/>
                  </a:cubicBezTo>
                  <a:cubicBezTo>
                    <a:pt x="526980" y="2778842"/>
                    <a:pt x="603594" y="2785175"/>
                    <a:pt x="681689" y="2785175"/>
                  </a:cubicBezTo>
                  <a:cubicBezTo>
                    <a:pt x="1471720" y="2785175"/>
                    <a:pt x="2112170" y="2144724"/>
                    <a:pt x="2112170" y="1354659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/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53100AD1-E06D-8180-BDC1-2089CFD4A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466639" y="1804575"/>
              <a:ext cx="548640" cy="486697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F337CEE5-AE1C-76BB-F26F-9F3A01011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74117" y="3361455"/>
              <a:ext cx="548640" cy="43481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6B90AD-1B98-F27F-F003-1E7754850737}"/>
                </a:ext>
              </a:extLst>
            </p:cNvPr>
            <p:cNvSpPr txBox="1"/>
            <p:nvPr/>
          </p:nvSpPr>
          <p:spPr>
            <a:xfrm>
              <a:off x="4060077" y="1966003"/>
              <a:ext cx="806842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>
                  <a:latin typeface="+mj-lt"/>
                </a:rPr>
                <a:t>MAFLD</a:t>
              </a:r>
              <a:endParaRPr lang="en-GB" sz="900" baseline="30000"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955514F-A06D-E233-F5C7-977A6699DACC}"/>
                </a:ext>
              </a:extLst>
            </p:cNvPr>
            <p:cNvSpPr txBox="1"/>
            <p:nvPr/>
          </p:nvSpPr>
          <p:spPr>
            <a:xfrm>
              <a:off x="4327840" y="1286343"/>
              <a:ext cx="806842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700" b="0" i="0">
                  <a:effectLst/>
                  <a:latin typeface="+mj-lt"/>
                </a:rPr>
                <a:t>Genetics</a:t>
              </a:r>
            </a:p>
            <a:p>
              <a:r>
                <a:rPr lang="en-US" sz="400" b="0" i="1">
                  <a:effectLst/>
                  <a:latin typeface="+mj-lt"/>
                </a:rPr>
                <a:t>(PNPLA3, TM6SF2 </a:t>
              </a:r>
              <a:r>
                <a:rPr lang="en-US" sz="400" b="0" i="0">
                  <a:effectLst/>
                  <a:latin typeface="+mj-lt"/>
                </a:rPr>
                <a:t>and </a:t>
              </a:r>
              <a:r>
                <a:rPr lang="en-US" sz="400" b="0" i="1">
                  <a:effectLst/>
                  <a:latin typeface="+mj-lt"/>
                </a:rPr>
                <a:t>MBOAT7)</a:t>
              </a:r>
              <a:endParaRPr lang="en-GB" sz="400" i="1" baseline="30000"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125D0A3-398C-467F-502C-950AF1F3C653}"/>
                </a:ext>
              </a:extLst>
            </p:cNvPr>
            <p:cNvSpPr txBox="1"/>
            <p:nvPr/>
          </p:nvSpPr>
          <p:spPr>
            <a:xfrm>
              <a:off x="5111726" y="1915164"/>
              <a:ext cx="80684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b="0" i="0" dirty="0" err="1">
                  <a:effectLst/>
                  <a:latin typeface="+mj-lt"/>
                </a:rPr>
                <a:t>Lipotoxicity</a:t>
              </a:r>
              <a:endParaRPr lang="en-US" sz="700" b="0" i="0" dirty="0">
                <a:effectLst/>
                <a:latin typeface="+mj-lt"/>
              </a:endParaRPr>
            </a:p>
            <a:p>
              <a:r>
                <a:rPr lang="en-US" sz="400" b="0" dirty="0">
                  <a:effectLst/>
                  <a:latin typeface="+mj-lt"/>
                </a:rPr>
                <a:t>(FFAs, proinflammatory</a:t>
              </a:r>
            </a:p>
            <a:p>
              <a:r>
                <a:rPr lang="en-US" sz="400" dirty="0">
                  <a:latin typeface="+mj-lt"/>
                </a:rPr>
                <a:t>Cytokines and adiponectin</a:t>
              </a:r>
              <a:r>
                <a:rPr lang="en-US" sz="400" b="0" dirty="0">
                  <a:effectLst/>
                  <a:latin typeface="+mj-lt"/>
                </a:rPr>
                <a:t>)</a:t>
              </a:r>
              <a:endParaRPr lang="en-GB" sz="400" baseline="30000" dirty="0"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1C60EF-FC02-5E18-3E15-6E2850976B76}"/>
                </a:ext>
              </a:extLst>
            </p:cNvPr>
            <p:cNvSpPr txBox="1"/>
            <p:nvPr/>
          </p:nvSpPr>
          <p:spPr>
            <a:xfrm>
              <a:off x="5055973" y="2239091"/>
              <a:ext cx="806842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b="0" i="0" dirty="0">
                  <a:effectLst/>
                  <a:latin typeface="+mj-lt"/>
                </a:rPr>
                <a:t>Gut microbiota</a:t>
              </a:r>
            </a:p>
            <a:p>
              <a:r>
                <a:rPr lang="en-US" sz="400" b="0" dirty="0">
                  <a:effectLst/>
                  <a:latin typeface="+mj-lt"/>
                </a:rPr>
                <a:t>(dysbiosis, increased gut permeability, small intestinal bacterial overgrowth and</a:t>
              </a:r>
              <a:br>
                <a:rPr lang="en-US" sz="400" b="0" dirty="0">
                  <a:effectLst/>
                  <a:latin typeface="+mj-lt"/>
                </a:rPr>
              </a:br>
              <a:r>
                <a:rPr lang="en-US" sz="400" b="0" dirty="0">
                  <a:effectLst/>
                  <a:latin typeface="+mj-lt"/>
                </a:rPr>
                <a:t>gut-derived metabolites)</a:t>
              </a:r>
              <a:endParaRPr lang="en-GB" sz="400" baseline="30000" dirty="0"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ECFCAA3-036E-01F4-1DA0-9B88DC1F36A0}"/>
                </a:ext>
              </a:extLst>
            </p:cNvPr>
            <p:cNvSpPr txBox="1"/>
            <p:nvPr/>
          </p:nvSpPr>
          <p:spPr>
            <a:xfrm>
              <a:off x="5363333" y="2923825"/>
              <a:ext cx="56013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>
                  <a:latin typeface="+mj-lt"/>
                </a:rPr>
                <a:t>Insulin resistance</a:t>
              </a:r>
              <a:endParaRPr lang="en-US" sz="600" b="0" i="0">
                <a:effectLst/>
                <a:latin typeface="+mj-lt"/>
              </a:endParaRPr>
            </a:p>
            <a:p>
              <a:r>
                <a:rPr lang="en-US" sz="400" b="0">
                  <a:effectLst/>
                  <a:latin typeface="+mj-lt"/>
                </a:rPr>
                <a:t>(hepatic tissue, adipose tissue</a:t>
              </a:r>
              <a:br>
                <a:rPr lang="en-US" sz="400" b="0">
                  <a:effectLst/>
                  <a:latin typeface="+mj-lt"/>
                </a:rPr>
              </a:br>
              <a:r>
                <a:rPr lang="en-US" sz="400" b="0">
                  <a:effectLst/>
                  <a:latin typeface="+mj-lt"/>
                </a:rPr>
                <a:t>and muscle)</a:t>
              </a:r>
              <a:endParaRPr lang="en-GB" sz="400" baseline="30000">
                <a:latin typeface="+mj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504836B-FDBB-1931-1160-B9FBB44C1E0C}"/>
                </a:ext>
              </a:extLst>
            </p:cNvPr>
            <p:cNvSpPr txBox="1"/>
            <p:nvPr/>
          </p:nvSpPr>
          <p:spPr>
            <a:xfrm>
              <a:off x="4381850" y="2801265"/>
              <a:ext cx="806842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>
                  <a:latin typeface="+mj-lt"/>
                </a:rPr>
                <a:t>Pharmacotherapy</a:t>
              </a:r>
              <a:endParaRPr lang="en-US" sz="600" b="0" i="0">
                <a:effectLst/>
                <a:latin typeface="+mj-lt"/>
              </a:endParaRPr>
            </a:p>
            <a:p>
              <a:r>
                <a:rPr lang="en-US" sz="400" b="0">
                  <a:effectLst/>
                  <a:latin typeface="+mj-lt"/>
                </a:rPr>
                <a:t>(anti-obesity drugs, insulin sensitizers, new antidiabetic agents, lipid-lowering agents, vitamin D and vitamin E)</a:t>
              </a:r>
              <a:endParaRPr lang="en-GB" sz="400" baseline="30000">
                <a:latin typeface="+mj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380BC97-7E2E-3FEE-BCBE-9A7D69675983}"/>
                </a:ext>
              </a:extLst>
            </p:cNvPr>
            <p:cNvSpPr txBox="1"/>
            <p:nvPr/>
          </p:nvSpPr>
          <p:spPr>
            <a:xfrm>
              <a:off x="3707134" y="3178933"/>
              <a:ext cx="836414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>
                  <a:latin typeface="+mj-lt"/>
                </a:rPr>
                <a:t>Innovative treatment</a:t>
              </a:r>
              <a:endParaRPr lang="en-US" sz="600" b="0" i="0">
                <a:effectLst/>
                <a:latin typeface="+mj-lt"/>
              </a:endParaRPr>
            </a:p>
            <a:p>
              <a:r>
                <a:rPr lang="en-US" sz="400" b="0">
                  <a:effectLst/>
                  <a:latin typeface="+mj-lt"/>
                </a:rPr>
                <a:t>(reduce sympathetic activation, programmed cell death, nanotechnology and targeting macrophages)</a:t>
              </a:r>
              <a:endParaRPr lang="en-GB" sz="400" baseline="30000">
                <a:latin typeface="+mj-lt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0DC83E2-7657-8339-F222-DF12B40A6C22}"/>
                </a:ext>
              </a:extLst>
            </p:cNvPr>
            <p:cNvSpPr txBox="1"/>
            <p:nvPr/>
          </p:nvSpPr>
          <p:spPr>
            <a:xfrm>
              <a:off x="4279935" y="3833587"/>
              <a:ext cx="806842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>
                  <a:latin typeface="+mj-lt"/>
                </a:rPr>
                <a:t>Healthy Liver</a:t>
              </a:r>
              <a:endParaRPr lang="en-GB" sz="900" baseline="30000">
                <a:latin typeface="+mj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75DEB4F-EAA7-A6D0-797F-39BD01EC4BC5}"/>
                </a:ext>
              </a:extLst>
            </p:cNvPr>
            <p:cNvSpPr txBox="1"/>
            <p:nvPr/>
          </p:nvSpPr>
          <p:spPr>
            <a:xfrm>
              <a:off x="3566169" y="2778869"/>
              <a:ext cx="555945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>
                  <a:latin typeface="+mj-lt"/>
                </a:rPr>
                <a:t>Bariatric surgery</a:t>
              </a:r>
              <a:endParaRPr lang="en-US" sz="600" b="0" i="0">
                <a:effectLst/>
                <a:latin typeface="+mj-lt"/>
              </a:endParaRPr>
            </a:p>
            <a:p>
              <a:r>
                <a:rPr lang="en-US" sz="400" b="0">
                  <a:effectLst/>
                  <a:latin typeface="+mj-lt"/>
                </a:rPr>
                <a:t>Sleeve gastrectomy</a:t>
              </a:r>
              <a:endParaRPr lang="en-GB" sz="400" baseline="30000"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50783D-66AD-A1DD-6490-3A85A0D27597}"/>
                </a:ext>
              </a:extLst>
            </p:cNvPr>
            <p:cNvSpPr txBox="1"/>
            <p:nvPr/>
          </p:nvSpPr>
          <p:spPr>
            <a:xfrm>
              <a:off x="3310833" y="2251456"/>
              <a:ext cx="701892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b="0" i="0" dirty="0">
                  <a:effectLst/>
                  <a:latin typeface="+mj-lt"/>
                </a:rPr>
                <a:t>Lifestyle</a:t>
              </a:r>
              <a:endParaRPr lang="en-US" sz="600" dirty="0">
                <a:latin typeface="+mj-lt"/>
              </a:endParaRPr>
            </a:p>
            <a:p>
              <a:r>
                <a:rPr lang="en-US" sz="600" b="0" i="0" dirty="0">
                  <a:effectLst/>
                  <a:latin typeface="+mj-lt"/>
                </a:rPr>
                <a:t>modification</a:t>
              </a:r>
            </a:p>
            <a:p>
              <a:r>
                <a:rPr lang="en-US" sz="400" b="0" dirty="0">
                  <a:effectLst/>
                  <a:latin typeface="+mj-lt"/>
                </a:rPr>
                <a:t>(dietary change, weight loss and structured exercise intervention)</a:t>
              </a:r>
              <a:endParaRPr lang="en-GB" sz="400" baseline="30000" dirty="0">
                <a:latin typeface="+mj-lt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FCD9D5A-3748-555A-11F8-897670430372}"/>
                </a:ext>
              </a:extLst>
            </p:cNvPr>
            <p:cNvSpPr/>
            <p:nvPr/>
          </p:nvSpPr>
          <p:spPr>
            <a:xfrm>
              <a:off x="4205390" y="1550616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1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4FA8851-9AEE-939B-5817-E279F1AB1B33}"/>
                </a:ext>
              </a:extLst>
            </p:cNvPr>
            <p:cNvSpPr/>
            <p:nvPr/>
          </p:nvSpPr>
          <p:spPr>
            <a:xfrm>
              <a:off x="5052738" y="1598825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2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F903C68-9591-310B-37ED-09AA78C7418C}"/>
                </a:ext>
              </a:extLst>
            </p:cNvPr>
            <p:cNvSpPr/>
            <p:nvPr/>
          </p:nvSpPr>
          <p:spPr>
            <a:xfrm>
              <a:off x="4550509" y="2396584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3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7353513-1120-52DB-2FA0-6E3DB8A4D275}"/>
                </a:ext>
              </a:extLst>
            </p:cNvPr>
            <p:cNvSpPr/>
            <p:nvPr/>
          </p:nvSpPr>
          <p:spPr>
            <a:xfrm>
              <a:off x="5328203" y="2799281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4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E145648-7DCF-FF87-E69C-D3CB4D755958}"/>
                </a:ext>
              </a:extLst>
            </p:cNvPr>
            <p:cNvSpPr/>
            <p:nvPr/>
          </p:nvSpPr>
          <p:spPr>
            <a:xfrm>
              <a:off x="4106809" y="2755545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3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AE0AC35-0B39-8AC1-6573-B32C32C43E29}"/>
                </a:ext>
              </a:extLst>
            </p:cNvPr>
            <p:cNvSpPr/>
            <p:nvPr/>
          </p:nvSpPr>
          <p:spPr>
            <a:xfrm>
              <a:off x="3363654" y="3109982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4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5439B06-DAA8-9FA6-2762-DF9D585D955F}"/>
                </a:ext>
              </a:extLst>
            </p:cNvPr>
            <p:cNvSpPr/>
            <p:nvPr/>
          </p:nvSpPr>
          <p:spPr>
            <a:xfrm>
              <a:off x="3262440" y="2712334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2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FBA4F8D-4288-CA6E-D2DD-6B27A4F9342B}"/>
                </a:ext>
              </a:extLst>
            </p:cNvPr>
            <p:cNvSpPr/>
            <p:nvPr/>
          </p:nvSpPr>
          <p:spPr>
            <a:xfrm>
              <a:off x="3606443" y="1895449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>
                  <a:solidFill>
                    <a:schemeClr val="tx1"/>
                  </a:solidFill>
                  <a:latin typeface="+mj-lt"/>
                </a:rPr>
                <a:t>1</a:t>
              </a:r>
            </a:p>
          </p:txBody>
        </p:sp>
        <p:pic>
          <p:nvPicPr>
            <p:cNvPr id="28" name="Picture 27" descr="A yellow object with black background&#10;&#10;Description automatically generated">
              <a:extLst>
                <a:ext uri="{FF2B5EF4-FFF2-40B4-BE49-F238E27FC236}">
                  <a16:creationId xmlns:a16="http://schemas.microsoft.com/office/drawing/2014/main" id="{8D3D937D-44D2-8508-1C0D-A2C3F41CD0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4" t="32182" r="6678" b="31894"/>
            <a:stretch/>
          </p:blipFill>
          <p:spPr>
            <a:xfrm>
              <a:off x="5440732" y="2666611"/>
              <a:ext cx="483928" cy="265137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4D1B23FD-9FF2-DDA6-6205-6CF771764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132659" y="2852206"/>
              <a:ext cx="220600" cy="220600"/>
            </a:xfrm>
            <a:prstGeom prst="rect">
              <a:avLst/>
            </a:prstGeom>
          </p:spPr>
        </p:pic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6C4C5E5E-51D9-6629-5715-CEDC09B272C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35898" y="3184350"/>
              <a:ext cx="235281" cy="235281"/>
            </a:xfrm>
            <a:prstGeom prst="rect">
              <a:avLst/>
            </a:prstGeom>
          </p:spPr>
        </p:pic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1EE2EB59-99ED-A2CD-5769-F2337A1059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275807" y="2736761"/>
              <a:ext cx="237313" cy="237313"/>
            </a:xfrm>
            <a:prstGeom prst="rect">
              <a:avLst/>
            </a:prstGeom>
          </p:spPr>
        </p:pic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EAB290E-60E9-A694-A294-D0ED9C7B61EE}"/>
                </a:ext>
              </a:extLst>
            </p:cNvPr>
            <p:cNvCxnSpPr/>
            <p:nvPr/>
          </p:nvCxnSpPr>
          <p:spPr>
            <a:xfrm flipV="1">
              <a:off x="3307604" y="2816615"/>
              <a:ext cx="225993" cy="189639"/>
            </a:xfrm>
            <a:prstGeom prst="line">
              <a:avLst/>
            </a:prstGeom>
            <a:ln w="12700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4058579C-6186-BF40-611E-504E8468DB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652223" y="2036263"/>
              <a:ext cx="173354" cy="173354"/>
            </a:xfrm>
            <a:prstGeom prst="rect">
              <a:avLst/>
            </a:prstGeom>
          </p:spPr>
        </p:pic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60CFE8CE-6266-F1BF-D73C-5364CBE381E7}"/>
                </a:ext>
              </a:extLst>
            </p:cNvPr>
            <p:cNvGrpSpPr/>
            <p:nvPr/>
          </p:nvGrpSpPr>
          <p:grpSpPr>
            <a:xfrm rot="20216073">
              <a:off x="3355100" y="1996797"/>
              <a:ext cx="236612" cy="221824"/>
              <a:chOff x="3156672" y="1354432"/>
              <a:chExt cx="403072" cy="377880"/>
            </a:xfrm>
          </p:grpSpPr>
          <p:grpSp>
            <p:nvGrpSpPr>
              <p:cNvPr id="87" name="Graphic 66">
                <a:extLst>
                  <a:ext uri="{FF2B5EF4-FFF2-40B4-BE49-F238E27FC236}">
                    <a16:creationId xmlns:a16="http://schemas.microsoft.com/office/drawing/2014/main" id="{DF9A422B-8463-3263-1712-DC970C0D1840}"/>
                  </a:ext>
                </a:extLst>
              </p:cNvPr>
              <p:cNvGrpSpPr/>
              <p:nvPr/>
            </p:nvGrpSpPr>
            <p:grpSpPr>
              <a:xfrm>
                <a:off x="3156672" y="1372721"/>
                <a:ext cx="293885" cy="359591"/>
                <a:chOff x="3156672" y="1372721"/>
                <a:chExt cx="293885" cy="359591"/>
              </a:xfrm>
              <a:solidFill>
                <a:srgbClr val="2864F0"/>
              </a:solidFill>
            </p:grpSpPr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69CBA919-FEB9-8CDB-E431-7CAE358D84BE}"/>
                    </a:ext>
                  </a:extLst>
                </p:cNvPr>
                <p:cNvSpPr/>
                <p:nvPr/>
              </p:nvSpPr>
              <p:spPr>
                <a:xfrm>
                  <a:off x="3266379" y="1372721"/>
                  <a:ext cx="184178" cy="115797"/>
                </a:xfrm>
                <a:custGeom>
                  <a:avLst/>
                  <a:gdLst>
                    <a:gd name="connsiteX0" fmla="*/ 104946 w 184178"/>
                    <a:gd name="connsiteY0" fmla="*/ 4091 h 115797"/>
                    <a:gd name="connsiteX1" fmla="*/ 74186 w 184178"/>
                    <a:gd name="connsiteY1" fmla="*/ 7138 h 115797"/>
                    <a:gd name="connsiteX2" fmla="*/ 7143 w 184178"/>
                    <a:gd name="connsiteY2" fmla="*/ 74181 h 115797"/>
                    <a:gd name="connsiteX3" fmla="*/ 7143 w 184178"/>
                    <a:gd name="connsiteY3" fmla="*/ 108655 h 115797"/>
                    <a:gd name="connsiteX4" fmla="*/ 41617 w 184178"/>
                    <a:gd name="connsiteY4" fmla="*/ 108655 h 115797"/>
                    <a:gd name="connsiteX5" fmla="*/ 94530 w 184178"/>
                    <a:gd name="connsiteY5" fmla="*/ 55742 h 115797"/>
                    <a:gd name="connsiteX6" fmla="*/ 132393 w 184178"/>
                    <a:gd name="connsiteY6" fmla="*/ 83017 h 115797"/>
                    <a:gd name="connsiteX7" fmla="*/ 184178 w 184178"/>
                    <a:gd name="connsiteY7" fmla="*/ 58944 h 115797"/>
                    <a:gd name="connsiteX8" fmla="*/ 104946 w 184178"/>
                    <a:gd name="connsiteY8" fmla="*/ 4091 h 115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4178" h="115797">
                      <a:moveTo>
                        <a:pt x="104946" y="4091"/>
                      </a:moveTo>
                      <a:cubicBezTo>
                        <a:pt x="95256" y="-2350"/>
                        <a:pt x="82400" y="-1075"/>
                        <a:pt x="74186" y="7138"/>
                      </a:cubicBezTo>
                      <a:lnTo>
                        <a:pt x="7143" y="74181"/>
                      </a:lnTo>
                      <a:cubicBezTo>
                        <a:pt x="-2381" y="83705"/>
                        <a:pt x="-2381" y="99132"/>
                        <a:pt x="7143" y="108655"/>
                      </a:cubicBezTo>
                      <a:cubicBezTo>
                        <a:pt x="16666" y="118179"/>
                        <a:pt x="32093" y="118179"/>
                        <a:pt x="41617" y="108655"/>
                      </a:cubicBezTo>
                      <a:lnTo>
                        <a:pt x="94530" y="55742"/>
                      </a:lnTo>
                      <a:lnTo>
                        <a:pt x="132393" y="83017"/>
                      </a:lnTo>
                      <a:lnTo>
                        <a:pt x="184178" y="58944"/>
                      </a:lnTo>
                      <a:lnTo>
                        <a:pt x="104946" y="4091"/>
                      </a:lnTo>
                      <a:close/>
                    </a:path>
                  </a:pathLst>
                </a:custGeom>
                <a:solidFill>
                  <a:srgbClr val="2864F0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C2E331B9-ED4C-45B4-A421-A7CA01477D43}"/>
                    </a:ext>
                  </a:extLst>
                </p:cNvPr>
                <p:cNvSpPr/>
                <p:nvPr/>
              </p:nvSpPr>
              <p:spPr>
                <a:xfrm>
                  <a:off x="3156672" y="1532230"/>
                  <a:ext cx="182845" cy="200082"/>
                </a:xfrm>
                <a:custGeom>
                  <a:avLst/>
                  <a:gdLst>
                    <a:gd name="connsiteX0" fmla="*/ 165609 w 182845"/>
                    <a:gd name="connsiteY0" fmla="*/ 0 h 200082"/>
                    <a:gd name="connsiteX1" fmla="*/ 7143 w 182845"/>
                    <a:gd name="connsiteY1" fmla="*/ 158466 h 200082"/>
                    <a:gd name="connsiteX2" fmla="*/ 7143 w 182845"/>
                    <a:gd name="connsiteY2" fmla="*/ 192940 h 200082"/>
                    <a:gd name="connsiteX3" fmla="*/ 41617 w 182845"/>
                    <a:gd name="connsiteY3" fmla="*/ 192940 h 200082"/>
                    <a:gd name="connsiteX4" fmla="*/ 182846 w 182845"/>
                    <a:gd name="connsiteY4" fmla="*/ 51711 h 200082"/>
                    <a:gd name="connsiteX5" fmla="*/ 165609 w 182845"/>
                    <a:gd name="connsiteY5" fmla="*/ 0 h 200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845" h="200082">
                      <a:moveTo>
                        <a:pt x="165609" y="0"/>
                      </a:moveTo>
                      <a:lnTo>
                        <a:pt x="7143" y="158466"/>
                      </a:lnTo>
                      <a:cubicBezTo>
                        <a:pt x="-2381" y="167989"/>
                        <a:pt x="-2381" y="183417"/>
                        <a:pt x="7143" y="192940"/>
                      </a:cubicBezTo>
                      <a:cubicBezTo>
                        <a:pt x="16665" y="202463"/>
                        <a:pt x="32093" y="202464"/>
                        <a:pt x="41617" y="192940"/>
                      </a:cubicBezTo>
                      <a:lnTo>
                        <a:pt x="182846" y="51711"/>
                      </a:lnTo>
                      <a:lnTo>
                        <a:pt x="165609" y="0"/>
                      </a:lnTo>
                      <a:close/>
                    </a:path>
                  </a:pathLst>
                </a:custGeom>
                <a:solidFill>
                  <a:srgbClr val="2864F0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8" name="Graphic 66">
                <a:extLst>
                  <a:ext uri="{FF2B5EF4-FFF2-40B4-BE49-F238E27FC236}">
                    <a16:creationId xmlns:a16="http://schemas.microsoft.com/office/drawing/2014/main" id="{3AD48975-7D74-1F5D-C5C5-3AB6BF9DE2DC}"/>
                  </a:ext>
                </a:extLst>
              </p:cNvPr>
              <p:cNvGrpSpPr/>
              <p:nvPr/>
            </p:nvGrpSpPr>
            <p:grpSpPr>
              <a:xfrm>
                <a:off x="3302948" y="1354432"/>
                <a:ext cx="256796" cy="377880"/>
                <a:chOff x="3302948" y="1354432"/>
                <a:chExt cx="256796" cy="377880"/>
              </a:xfrm>
              <a:solidFill>
                <a:srgbClr val="3389FF"/>
              </a:solidFill>
            </p:grpSpPr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48945F9D-5B62-C1EE-3F7E-C1969F6C395A}"/>
                    </a:ext>
                  </a:extLst>
                </p:cNvPr>
                <p:cNvSpPr/>
                <p:nvPr/>
              </p:nvSpPr>
              <p:spPr>
                <a:xfrm>
                  <a:off x="3302948" y="1427604"/>
                  <a:ext cx="256796" cy="304708"/>
                </a:xfrm>
                <a:custGeom>
                  <a:avLst/>
                  <a:gdLst>
                    <a:gd name="connsiteX0" fmla="*/ 232417 w 256796"/>
                    <a:gd name="connsiteY0" fmla="*/ 73104 h 304708"/>
                    <a:gd name="connsiteX1" fmla="*/ 158466 w 256796"/>
                    <a:gd name="connsiteY1" fmla="*/ 73104 h 304708"/>
                    <a:gd name="connsiteX2" fmla="*/ 158466 w 256796"/>
                    <a:gd name="connsiteY2" fmla="*/ 24345 h 304708"/>
                    <a:gd name="connsiteX3" fmla="*/ 143403 w 256796"/>
                    <a:gd name="connsiteY3" fmla="*/ 1848 h 304708"/>
                    <a:gd name="connsiteX4" fmla="*/ 116843 w 256796"/>
                    <a:gd name="connsiteY4" fmla="*/ 7116 h 304708"/>
                    <a:gd name="connsiteX5" fmla="*/ 19332 w 256796"/>
                    <a:gd name="connsiteY5" fmla="*/ 104626 h 304708"/>
                    <a:gd name="connsiteX6" fmla="*/ 19332 w 256796"/>
                    <a:gd name="connsiteY6" fmla="*/ 139100 h 304708"/>
                    <a:gd name="connsiteX7" fmla="*/ 75233 w 256796"/>
                    <a:gd name="connsiteY7" fmla="*/ 195001 h 304708"/>
                    <a:gd name="connsiteX8" fmla="*/ 7143 w 256796"/>
                    <a:gd name="connsiteY8" fmla="*/ 263092 h 304708"/>
                    <a:gd name="connsiteX9" fmla="*/ 7143 w 256796"/>
                    <a:gd name="connsiteY9" fmla="*/ 297566 h 304708"/>
                    <a:gd name="connsiteX10" fmla="*/ 41617 w 256796"/>
                    <a:gd name="connsiteY10" fmla="*/ 297566 h 304708"/>
                    <a:gd name="connsiteX11" fmla="*/ 126945 w 256796"/>
                    <a:gd name="connsiteY11" fmla="*/ 212238 h 304708"/>
                    <a:gd name="connsiteX12" fmla="*/ 126945 w 256796"/>
                    <a:gd name="connsiteY12" fmla="*/ 177764 h 304708"/>
                    <a:gd name="connsiteX13" fmla="*/ 71043 w 256796"/>
                    <a:gd name="connsiteY13" fmla="*/ 121863 h 304708"/>
                    <a:gd name="connsiteX14" fmla="*/ 109707 w 256796"/>
                    <a:gd name="connsiteY14" fmla="*/ 83199 h 304708"/>
                    <a:gd name="connsiteX15" fmla="*/ 109707 w 256796"/>
                    <a:gd name="connsiteY15" fmla="*/ 97484 h 304708"/>
                    <a:gd name="connsiteX16" fmla="*/ 134087 w 256796"/>
                    <a:gd name="connsiteY16" fmla="*/ 121863 h 304708"/>
                    <a:gd name="connsiteX17" fmla="*/ 232417 w 256796"/>
                    <a:gd name="connsiteY17" fmla="*/ 121863 h 304708"/>
                    <a:gd name="connsiteX18" fmla="*/ 256796 w 256796"/>
                    <a:gd name="connsiteY18" fmla="*/ 97484 h 304708"/>
                    <a:gd name="connsiteX19" fmla="*/ 232417 w 256796"/>
                    <a:gd name="connsiteY19" fmla="*/ 73104 h 304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56796" h="304708">
                      <a:moveTo>
                        <a:pt x="232417" y="73104"/>
                      </a:moveTo>
                      <a:lnTo>
                        <a:pt x="158466" y="73104"/>
                      </a:lnTo>
                      <a:lnTo>
                        <a:pt x="158466" y="24345"/>
                      </a:lnTo>
                      <a:cubicBezTo>
                        <a:pt x="158466" y="14762"/>
                        <a:pt x="152669" y="5691"/>
                        <a:pt x="143403" y="1848"/>
                      </a:cubicBezTo>
                      <a:cubicBezTo>
                        <a:pt x="134074" y="-2010"/>
                        <a:pt x="123574" y="376"/>
                        <a:pt x="116843" y="7116"/>
                      </a:cubicBezTo>
                      <a:lnTo>
                        <a:pt x="19332" y="104626"/>
                      </a:lnTo>
                      <a:cubicBezTo>
                        <a:pt x="9809" y="114149"/>
                        <a:pt x="9809" y="129577"/>
                        <a:pt x="19332" y="139100"/>
                      </a:cubicBezTo>
                      <a:lnTo>
                        <a:pt x="75233" y="195001"/>
                      </a:lnTo>
                      <a:lnTo>
                        <a:pt x="7143" y="263092"/>
                      </a:lnTo>
                      <a:cubicBezTo>
                        <a:pt x="-2381" y="272616"/>
                        <a:pt x="-2381" y="288043"/>
                        <a:pt x="7143" y="297566"/>
                      </a:cubicBezTo>
                      <a:cubicBezTo>
                        <a:pt x="16665" y="307089"/>
                        <a:pt x="32093" y="307090"/>
                        <a:pt x="41617" y="297566"/>
                      </a:cubicBezTo>
                      <a:lnTo>
                        <a:pt x="126945" y="212238"/>
                      </a:lnTo>
                      <a:cubicBezTo>
                        <a:pt x="136468" y="202715"/>
                        <a:pt x="136468" y="187288"/>
                        <a:pt x="126945" y="177764"/>
                      </a:cubicBezTo>
                      <a:lnTo>
                        <a:pt x="71043" y="121863"/>
                      </a:lnTo>
                      <a:lnTo>
                        <a:pt x="109707" y="83199"/>
                      </a:lnTo>
                      <a:lnTo>
                        <a:pt x="109707" y="97484"/>
                      </a:lnTo>
                      <a:cubicBezTo>
                        <a:pt x="109707" y="110947"/>
                        <a:pt x="120624" y="121863"/>
                        <a:pt x="134087" y="121863"/>
                      </a:cubicBezTo>
                      <a:lnTo>
                        <a:pt x="232417" y="121863"/>
                      </a:lnTo>
                      <a:cubicBezTo>
                        <a:pt x="245880" y="121863"/>
                        <a:pt x="256796" y="110947"/>
                        <a:pt x="256796" y="97484"/>
                      </a:cubicBezTo>
                      <a:cubicBezTo>
                        <a:pt x="256796" y="84021"/>
                        <a:pt x="245880" y="73104"/>
                        <a:pt x="232417" y="73104"/>
                      </a:cubicBezTo>
                      <a:close/>
                    </a:path>
                  </a:pathLst>
                </a:custGeom>
                <a:solidFill>
                  <a:srgbClr val="3389FF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BB757739-5FE6-D484-2393-65F4CE33FBFA}"/>
                    </a:ext>
                  </a:extLst>
                </p:cNvPr>
                <p:cNvSpPr/>
                <p:nvPr/>
              </p:nvSpPr>
              <p:spPr>
                <a:xfrm>
                  <a:off x="3461414" y="1354432"/>
                  <a:ext cx="73138" cy="73138"/>
                </a:xfrm>
                <a:custGeom>
                  <a:avLst/>
                  <a:gdLst>
                    <a:gd name="connsiteX0" fmla="*/ 73138 w 73138"/>
                    <a:gd name="connsiteY0" fmla="*/ 36569 h 73138"/>
                    <a:gd name="connsiteX1" fmla="*/ 36569 w 73138"/>
                    <a:gd name="connsiteY1" fmla="*/ 73138 h 73138"/>
                    <a:gd name="connsiteX2" fmla="*/ 0 w 73138"/>
                    <a:gd name="connsiteY2" fmla="*/ 36569 h 73138"/>
                    <a:gd name="connsiteX3" fmla="*/ 36569 w 73138"/>
                    <a:gd name="connsiteY3" fmla="*/ 0 h 73138"/>
                    <a:gd name="connsiteX4" fmla="*/ 73138 w 73138"/>
                    <a:gd name="connsiteY4" fmla="*/ 36569 h 7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38" h="73138">
                      <a:moveTo>
                        <a:pt x="73138" y="36569"/>
                      </a:moveTo>
                      <a:cubicBezTo>
                        <a:pt x="73138" y="56766"/>
                        <a:pt x="56766" y="73138"/>
                        <a:pt x="36569" y="73138"/>
                      </a:cubicBezTo>
                      <a:cubicBezTo>
                        <a:pt x="16373" y="73138"/>
                        <a:pt x="0" y="56766"/>
                        <a:pt x="0" y="36569"/>
                      </a:cubicBezTo>
                      <a:cubicBezTo>
                        <a:pt x="0" y="16373"/>
                        <a:pt x="16373" y="0"/>
                        <a:pt x="36569" y="0"/>
                      </a:cubicBezTo>
                      <a:cubicBezTo>
                        <a:pt x="56766" y="0"/>
                        <a:pt x="73138" y="16373"/>
                        <a:pt x="73138" y="36569"/>
                      </a:cubicBezTo>
                      <a:close/>
                    </a:path>
                  </a:pathLst>
                </a:custGeom>
                <a:solidFill>
                  <a:srgbClr val="3389FF"/>
                </a:solidFill>
                <a:ln w="8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A9EEF69B-5718-EFFA-0FEF-491C3EF106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rot="2719779">
              <a:off x="4351497" y="1422573"/>
              <a:ext cx="404326" cy="404326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7F1DF01D-7D6F-C832-F091-E0A936DE0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4677957" y="2247651"/>
              <a:ext cx="328814" cy="338554"/>
            </a:xfrm>
            <a:prstGeom prst="rect">
              <a:avLst/>
            </a:prstGeom>
          </p:spPr>
        </p:pic>
        <p:grpSp>
          <p:nvGrpSpPr>
            <p:cNvPr id="37" name="Graphic 85">
              <a:extLst>
                <a:ext uri="{FF2B5EF4-FFF2-40B4-BE49-F238E27FC236}">
                  <a16:creationId xmlns:a16="http://schemas.microsoft.com/office/drawing/2014/main" id="{365B6F74-E1C0-4BD5-24DC-98A74FA2D5D8}"/>
                </a:ext>
              </a:extLst>
            </p:cNvPr>
            <p:cNvGrpSpPr/>
            <p:nvPr/>
          </p:nvGrpSpPr>
          <p:grpSpPr>
            <a:xfrm>
              <a:off x="5176985" y="1584756"/>
              <a:ext cx="303549" cy="303549"/>
              <a:chOff x="5150089" y="1612506"/>
              <a:chExt cx="303549" cy="303549"/>
            </a:xfrm>
          </p:grpSpPr>
          <p:grpSp>
            <p:nvGrpSpPr>
              <p:cNvPr id="38" name="Graphic 85">
                <a:extLst>
                  <a:ext uri="{FF2B5EF4-FFF2-40B4-BE49-F238E27FC236}">
                    <a16:creationId xmlns:a16="http://schemas.microsoft.com/office/drawing/2014/main" id="{745B1B29-2B75-C0FF-F2AB-589DB0751E0E}"/>
                  </a:ext>
                </a:extLst>
              </p:cNvPr>
              <p:cNvGrpSpPr/>
              <p:nvPr/>
            </p:nvGrpSpPr>
            <p:grpSpPr>
              <a:xfrm>
                <a:off x="5232847" y="1697096"/>
                <a:ext cx="134368" cy="134368"/>
                <a:chOff x="5232847" y="1697096"/>
                <a:chExt cx="134368" cy="134368"/>
              </a:xfrm>
            </p:grpSpPr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E1450DBA-AD0E-B75B-782F-EA2C576ADB00}"/>
                    </a:ext>
                  </a:extLst>
                </p:cNvPr>
                <p:cNvSpPr/>
                <p:nvPr/>
              </p:nvSpPr>
              <p:spPr>
                <a:xfrm>
                  <a:off x="5232847" y="1697257"/>
                  <a:ext cx="134368" cy="134046"/>
                </a:xfrm>
                <a:custGeom>
                  <a:avLst/>
                  <a:gdLst>
                    <a:gd name="connsiteX0" fmla="*/ 114690 w 134368"/>
                    <a:gd name="connsiteY0" fmla="*/ 19514 h 134046"/>
                    <a:gd name="connsiteX1" fmla="*/ 71911 w 134368"/>
                    <a:gd name="connsiteY1" fmla="*/ 0 h 134046"/>
                    <a:gd name="connsiteX2" fmla="*/ 0 w 134368"/>
                    <a:gd name="connsiteY2" fmla="*/ 67023 h 134046"/>
                    <a:gd name="connsiteX3" fmla="*/ 71912 w 134368"/>
                    <a:gd name="connsiteY3" fmla="*/ 134047 h 134046"/>
                    <a:gd name="connsiteX4" fmla="*/ 114691 w 134368"/>
                    <a:gd name="connsiteY4" fmla="*/ 114533 h 134046"/>
                    <a:gd name="connsiteX5" fmla="*/ 134369 w 134368"/>
                    <a:gd name="connsiteY5" fmla="*/ 67023 h 134046"/>
                    <a:gd name="connsiteX6" fmla="*/ 114690 w 134368"/>
                    <a:gd name="connsiteY6" fmla="*/ 19514 h 134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4368" h="134046">
                      <a:moveTo>
                        <a:pt x="114690" y="19514"/>
                      </a:moveTo>
                      <a:cubicBezTo>
                        <a:pt x="102775" y="7598"/>
                        <a:pt x="87497" y="1093"/>
                        <a:pt x="71911" y="0"/>
                      </a:cubicBezTo>
                      <a:lnTo>
                        <a:pt x="0" y="67023"/>
                      </a:lnTo>
                      <a:lnTo>
                        <a:pt x="71912" y="134047"/>
                      </a:lnTo>
                      <a:cubicBezTo>
                        <a:pt x="87498" y="132954"/>
                        <a:pt x="102775" y="126449"/>
                        <a:pt x="114691" y="114533"/>
                      </a:cubicBezTo>
                      <a:cubicBezTo>
                        <a:pt x="127809" y="101414"/>
                        <a:pt x="134369" y="84219"/>
                        <a:pt x="134369" y="67023"/>
                      </a:cubicBezTo>
                      <a:cubicBezTo>
                        <a:pt x="134368" y="49828"/>
                        <a:pt x="127809" y="32633"/>
                        <a:pt x="114690" y="1951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B78A393A-4685-0857-3770-4D39D87ED7CD}"/>
                    </a:ext>
                  </a:extLst>
                </p:cNvPr>
                <p:cNvSpPr/>
                <p:nvPr/>
              </p:nvSpPr>
              <p:spPr>
                <a:xfrm>
                  <a:off x="5232847" y="1697096"/>
                  <a:ext cx="71911" cy="134368"/>
                </a:xfrm>
                <a:custGeom>
                  <a:avLst/>
                  <a:gdLst>
                    <a:gd name="connsiteX0" fmla="*/ 42754 w 71911"/>
                    <a:gd name="connsiteY0" fmla="*/ 67184 h 134368"/>
                    <a:gd name="connsiteX1" fmla="*/ 71912 w 71911"/>
                    <a:gd name="connsiteY1" fmla="*/ 161 h 134368"/>
                    <a:gd name="connsiteX2" fmla="*/ 67184 w 71911"/>
                    <a:gd name="connsiteY2" fmla="*/ 0 h 134368"/>
                    <a:gd name="connsiteX3" fmla="*/ 0 w 71911"/>
                    <a:gd name="connsiteY3" fmla="*/ 67184 h 134368"/>
                    <a:gd name="connsiteX4" fmla="*/ 67184 w 71911"/>
                    <a:gd name="connsiteY4" fmla="*/ 134368 h 134368"/>
                    <a:gd name="connsiteX5" fmla="*/ 71912 w 71911"/>
                    <a:gd name="connsiteY5" fmla="*/ 134208 h 134368"/>
                    <a:gd name="connsiteX6" fmla="*/ 42754 w 71911"/>
                    <a:gd name="connsiteY6" fmla="*/ 67184 h 13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1911" h="134368">
                      <a:moveTo>
                        <a:pt x="42754" y="67184"/>
                      </a:moveTo>
                      <a:cubicBezTo>
                        <a:pt x="42754" y="42490"/>
                        <a:pt x="52670" y="18112"/>
                        <a:pt x="71912" y="161"/>
                      </a:cubicBezTo>
                      <a:cubicBezTo>
                        <a:pt x="70338" y="50"/>
                        <a:pt x="68761" y="0"/>
                        <a:pt x="67184" y="0"/>
                      </a:cubicBezTo>
                      <a:cubicBezTo>
                        <a:pt x="30094" y="0"/>
                        <a:pt x="0" y="30046"/>
                        <a:pt x="0" y="67184"/>
                      </a:cubicBezTo>
                      <a:cubicBezTo>
                        <a:pt x="0" y="104274"/>
                        <a:pt x="30044" y="134368"/>
                        <a:pt x="67184" y="134368"/>
                      </a:cubicBezTo>
                      <a:cubicBezTo>
                        <a:pt x="68761" y="134368"/>
                        <a:pt x="70338" y="134318"/>
                        <a:pt x="71912" y="134208"/>
                      </a:cubicBezTo>
                      <a:cubicBezTo>
                        <a:pt x="53236" y="116784"/>
                        <a:pt x="42754" y="92655"/>
                        <a:pt x="42754" y="67184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9" name="Graphic 85">
                <a:extLst>
                  <a:ext uri="{FF2B5EF4-FFF2-40B4-BE49-F238E27FC236}">
                    <a16:creationId xmlns:a16="http://schemas.microsoft.com/office/drawing/2014/main" id="{B8362E4D-5D15-A84B-0447-8BFE2DB45991}"/>
                  </a:ext>
                </a:extLst>
              </p:cNvPr>
              <p:cNvGrpSpPr/>
              <p:nvPr/>
            </p:nvGrpSpPr>
            <p:grpSpPr>
              <a:xfrm>
                <a:off x="5350633" y="1627212"/>
                <a:ext cx="103005" cy="103008"/>
                <a:chOff x="5350633" y="1627212"/>
                <a:chExt cx="103005" cy="103008"/>
              </a:xfrm>
            </p:grpSpPr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BBAE606F-88BB-CB71-B00A-888415136FCB}"/>
                    </a:ext>
                  </a:extLst>
                </p:cNvPr>
                <p:cNvSpPr/>
                <p:nvPr/>
              </p:nvSpPr>
              <p:spPr>
                <a:xfrm>
                  <a:off x="5350804" y="1627799"/>
                  <a:ext cx="102834" cy="102421"/>
                </a:xfrm>
                <a:custGeom>
                  <a:avLst/>
                  <a:gdLst>
                    <a:gd name="connsiteX0" fmla="*/ 90573 w 102834"/>
                    <a:gd name="connsiteY0" fmla="*/ 90159 h 102421"/>
                    <a:gd name="connsiteX1" fmla="*/ 59096 w 102834"/>
                    <a:gd name="connsiteY1" fmla="*/ 102418 h 102421"/>
                    <a:gd name="connsiteX2" fmla="*/ 0 w 102834"/>
                    <a:gd name="connsiteY2" fmla="*/ 46754 h 102421"/>
                    <a:gd name="connsiteX3" fmla="*/ 50792 w 102834"/>
                    <a:gd name="connsiteY3" fmla="*/ 0 h 102421"/>
                    <a:gd name="connsiteX4" fmla="*/ 84686 w 102834"/>
                    <a:gd name="connsiteY4" fmla="*/ 17560 h 102421"/>
                    <a:gd name="connsiteX5" fmla="*/ 102834 w 102834"/>
                    <a:gd name="connsiteY5" fmla="*/ 59537 h 102421"/>
                    <a:gd name="connsiteX6" fmla="*/ 90573 w 102834"/>
                    <a:gd name="connsiteY6" fmla="*/ 90159 h 102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2834" h="102421">
                      <a:moveTo>
                        <a:pt x="90573" y="90159"/>
                      </a:moveTo>
                      <a:cubicBezTo>
                        <a:pt x="82207" y="98526"/>
                        <a:pt x="70937" y="102549"/>
                        <a:pt x="59096" y="102418"/>
                      </a:cubicBezTo>
                      <a:lnTo>
                        <a:pt x="0" y="46754"/>
                      </a:lnTo>
                      <a:lnTo>
                        <a:pt x="50792" y="0"/>
                      </a:lnTo>
                      <a:cubicBezTo>
                        <a:pt x="62768" y="1801"/>
                        <a:pt x="74844" y="7717"/>
                        <a:pt x="84686" y="17560"/>
                      </a:cubicBezTo>
                      <a:cubicBezTo>
                        <a:pt x="95919" y="28793"/>
                        <a:pt x="102834" y="43996"/>
                        <a:pt x="102834" y="59537"/>
                      </a:cubicBezTo>
                      <a:cubicBezTo>
                        <a:pt x="102834" y="71065"/>
                        <a:pt x="98737" y="81995"/>
                        <a:pt x="90573" y="90159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0CD611B9-E773-E811-B24A-2006AE02AF05}"/>
                    </a:ext>
                  </a:extLst>
                </p:cNvPr>
                <p:cNvSpPr/>
                <p:nvPr/>
              </p:nvSpPr>
              <p:spPr>
                <a:xfrm>
                  <a:off x="5350633" y="1627212"/>
                  <a:ext cx="59267" cy="103005"/>
                </a:xfrm>
                <a:custGeom>
                  <a:avLst/>
                  <a:gdLst>
                    <a:gd name="connsiteX0" fmla="*/ 32837 w 59267"/>
                    <a:gd name="connsiteY0" fmla="*/ 49990 h 103005"/>
                    <a:gd name="connsiteX1" fmla="*/ 59267 w 59267"/>
                    <a:gd name="connsiteY1" fmla="*/ 103006 h 103005"/>
                    <a:gd name="connsiteX2" fmla="*/ 55665 w 59267"/>
                    <a:gd name="connsiteY2" fmla="*/ 102835 h 103005"/>
                    <a:gd name="connsiteX3" fmla="*/ 171 w 59267"/>
                    <a:gd name="connsiteY3" fmla="*/ 47341 h 103005"/>
                    <a:gd name="connsiteX4" fmla="*/ 47341 w 59267"/>
                    <a:gd name="connsiteY4" fmla="*/ 171 h 103005"/>
                    <a:gd name="connsiteX5" fmla="*/ 50963 w 59267"/>
                    <a:gd name="connsiteY5" fmla="*/ 587 h 103005"/>
                    <a:gd name="connsiteX6" fmla="*/ 32837 w 59267"/>
                    <a:gd name="connsiteY6" fmla="*/ 49990 h 103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267" h="103005">
                      <a:moveTo>
                        <a:pt x="32837" y="49990"/>
                      </a:moveTo>
                      <a:cubicBezTo>
                        <a:pt x="34367" y="68857"/>
                        <a:pt x="43454" y="88098"/>
                        <a:pt x="59267" y="103006"/>
                      </a:cubicBezTo>
                      <a:cubicBezTo>
                        <a:pt x="58072" y="102992"/>
                        <a:pt x="56871" y="102933"/>
                        <a:pt x="55665" y="102835"/>
                      </a:cubicBezTo>
                      <a:cubicBezTo>
                        <a:pt x="27327" y="100537"/>
                        <a:pt x="2472" y="75717"/>
                        <a:pt x="171" y="47341"/>
                      </a:cubicBezTo>
                      <a:cubicBezTo>
                        <a:pt x="-2127" y="19003"/>
                        <a:pt x="18965" y="-2130"/>
                        <a:pt x="47341" y="171"/>
                      </a:cubicBezTo>
                      <a:cubicBezTo>
                        <a:pt x="48546" y="269"/>
                        <a:pt x="49754" y="405"/>
                        <a:pt x="50963" y="587"/>
                      </a:cubicBezTo>
                      <a:cubicBezTo>
                        <a:pt x="37774" y="12742"/>
                        <a:pt x="31260" y="30529"/>
                        <a:pt x="32837" y="49990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" name="Graphic 85">
                <a:extLst>
                  <a:ext uri="{FF2B5EF4-FFF2-40B4-BE49-F238E27FC236}">
                    <a16:creationId xmlns:a16="http://schemas.microsoft.com/office/drawing/2014/main" id="{A67A6864-ACF5-4A90-B4F0-E72CC9D9123C}"/>
                  </a:ext>
                </a:extLst>
              </p:cNvPr>
              <p:cNvGrpSpPr/>
              <p:nvPr/>
            </p:nvGrpSpPr>
            <p:grpSpPr>
              <a:xfrm>
                <a:off x="5175447" y="1612506"/>
                <a:ext cx="93592" cy="93596"/>
                <a:chOff x="5175447" y="1612506"/>
                <a:chExt cx="93592" cy="93596"/>
              </a:xfrm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389CDF4F-897C-B4C3-3919-8DC10801145E}"/>
                    </a:ext>
                  </a:extLst>
                </p:cNvPr>
                <p:cNvSpPr/>
                <p:nvPr/>
              </p:nvSpPr>
              <p:spPr>
                <a:xfrm>
                  <a:off x="5176027" y="1612506"/>
                  <a:ext cx="93013" cy="92392"/>
                </a:xfrm>
                <a:custGeom>
                  <a:avLst/>
                  <a:gdLst>
                    <a:gd name="connsiteX0" fmla="*/ 84060 w 93013"/>
                    <a:gd name="connsiteY0" fmla="*/ 8954 h 92392"/>
                    <a:gd name="connsiteX1" fmla="*/ 60700 w 93013"/>
                    <a:gd name="connsiteY1" fmla="*/ 0 h 92392"/>
                    <a:gd name="connsiteX2" fmla="*/ 56751 w 93013"/>
                    <a:gd name="connsiteY2" fmla="*/ 176 h 92392"/>
                    <a:gd name="connsiteX3" fmla="*/ 0 w 93013"/>
                    <a:gd name="connsiteY3" fmla="*/ 54095 h 92392"/>
                    <a:gd name="connsiteX4" fmla="*/ 42190 w 93013"/>
                    <a:gd name="connsiteY4" fmla="*/ 92392 h 92392"/>
                    <a:gd name="connsiteX5" fmla="*/ 73740 w 93013"/>
                    <a:gd name="connsiteY5" fmla="*/ 74322 h 92392"/>
                    <a:gd name="connsiteX6" fmla="*/ 92437 w 93013"/>
                    <a:gd name="connsiteY6" fmla="*/ 39501 h 92392"/>
                    <a:gd name="connsiteX7" fmla="*/ 84060 w 93013"/>
                    <a:gd name="connsiteY7" fmla="*/ 8954 h 92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3013" h="92392">
                      <a:moveTo>
                        <a:pt x="84060" y="8954"/>
                      </a:moveTo>
                      <a:cubicBezTo>
                        <a:pt x="78024" y="2916"/>
                        <a:pt x="69749" y="0"/>
                        <a:pt x="60700" y="0"/>
                      </a:cubicBezTo>
                      <a:cubicBezTo>
                        <a:pt x="59399" y="0"/>
                        <a:pt x="58081" y="58"/>
                        <a:pt x="56751" y="176"/>
                      </a:cubicBezTo>
                      <a:lnTo>
                        <a:pt x="0" y="54095"/>
                      </a:lnTo>
                      <a:lnTo>
                        <a:pt x="42190" y="92392"/>
                      </a:lnTo>
                      <a:cubicBezTo>
                        <a:pt x="53031" y="89947"/>
                        <a:pt x="64248" y="83814"/>
                        <a:pt x="73740" y="74322"/>
                      </a:cubicBezTo>
                      <a:cubicBezTo>
                        <a:pt x="84189" y="63871"/>
                        <a:pt x="90569" y="51330"/>
                        <a:pt x="92437" y="39501"/>
                      </a:cubicBezTo>
                      <a:cubicBezTo>
                        <a:pt x="94305" y="27671"/>
                        <a:pt x="91660" y="16554"/>
                        <a:pt x="84060" y="895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9C90CE2D-DBE3-EF5A-1679-312F9647863C}"/>
                    </a:ext>
                  </a:extLst>
                </p:cNvPr>
                <p:cNvSpPr/>
                <p:nvPr/>
              </p:nvSpPr>
              <p:spPr>
                <a:xfrm>
                  <a:off x="5175447" y="1612682"/>
                  <a:ext cx="57330" cy="93420"/>
                </a:xfrm>
                <a:custGeom>
                  <a:avLst/>
                  <a:gdLst>
                    <a:gd name="connsiteX0" fmla="*/ 29991 w 57330"/>
                    <a:gd name="connsiteY0" fmla="*/ 49275 h 93420"/>
                    <a:gd name="connsiteX1" fmla="*/ 57330 w 57330"/>
                    <a:gd name="connsiteY1" fmla="*/ 0 h 93420"/>
                    <a:gd name="connsiteX2" fmla="*/ 580 w 57330"/>
                    <a:gd name="connsiteY2" fmla="*/ 53919 h 93420"/>
                    <a:gd name="connsiteX3" fmla="*/ 39500 w 57330"/>
                    <a:gd name="connsiteY3" fmla="*/ 92840 h 93420"/>
                    <a:gd name="connsiteX4" fmla="*/ 42770 w 57330"/>
                    <a:gd name="connsiteY4" fmla="*/ 92216 h 93420"/>
                    <a:gd name="connsiteX5" fmla="*/ 29991 w 57330"/>
                    <a:gd name="connsiteY5" fmla="*/ 49275 h 93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330" h="93420">
                      <a:moveTo>
                        <a:pt x="29991" y="49275"/>
                      </a:moveTo>
                      <a:cubicBezTo>
                        <a:pt x="32673" y="32287"/>
                        <a:pt x="42143" y="14439"/>
                        <a:pt x="57330" y="0"/>
                      </a:cubicBezTo>
                      <a:cubicBezTo>
                        <a:pt x="30854" y="2350"/>
                        <a:pt x="4809" y="27133"/>
                        <a:pt x="580" y="53919"/>
                      </a:cubicBezTo>
                      <a:cubicBezTo>
                        <a:pt x="-3449" y="79435"/>
                        <a:pt x="13951" y="96875"/>
                        <a:pt x="39500" y="92840"/>
                      </a:cubicBezTo>
                      <a:cubicBezTo>
                        <a:pt x="40585" y="92669"/>
                        <a:pt x="41676" y="92463"/>
                        <a:pt x="42770" y="92216"/>
                      </a:cubicBezTo>
                      <a:cubicBezTo>
                        <a:pt x="31815" y="82258"/>
                        <a:pt x="27224" y="66798"/>
                        <a:pt x="29991" y="49275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3" name="Graphic 85">
                <a:extLst>
                  <a:ext uri="{FF2B5EF4-FFF2-40B4-BE49-F238E27FC236}">
                    <a16:creationId xmlns:a16="http://schemas.microsoft.com/office/drawing/2014/main" id="{42749782-04F5-E21A-F4F8-5A2946C865D9}"/>
                  </a:ext>
                </a:extLst>
              </p:cNvPr>
              <p:cNvGrpSpPr/>
              <p:nvPr/>
            </p:nvGrpSpPr>
            <p:grpSpPr>
              <a:xfrm>
                <a:off x="5150089" y="1760404"/>
                <a:ext cx="64702" cy="64705"/>
                <a:chOff x="5150089" y="1760404"/>
                <a:chExt cx="64702" cy="64705"/>
              </a:xfrm>
            </p:grpSpPr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5555442F-B266-A472-44C3-B0D76F2939D0}"/>
                    </a:ext>
                  </a:extLst>
                </p:cNvPr>
                <p:cNvSpPr/>
                <p:nvPr/>
              </p:nvSpPr>
              <p:spPr>
                <a:xfrm>
                  <a:off x="5166917" y="1760772"/>
                  <a:ext cx="47874" cy="64336"/>
                </a:xfrm>
                <a:custGeom>
                  <a:avLst/>
                  <a:gdLst>
                    <a:gd name="connsiteX0" fmla="*/ 40172 w 47874"/>
                    <a:gd name="connsiteY0" fmla="*/ 56634 h 64336"/>
                    <a:gd name="connsiteX1" fmla="*/ 20400 w 47874"/>
                    <a:gd name="connsiteY1" fmla="*/ 64335 h 64336"/>
                    <a:gd name="connsiteX2" fmla="*/ 0 w 47874"/>
                    <a:gd name="connsiteY2" fmla="*/ 55867 h 64336"/>
                    <a:gd name="connsiteX3" fmla="*/ 0 w 47874"/>
                    <a:gd name="connsiteY3" fmla="*/ 8267 h 64336"/>
                    <a:gd name="connsiteX4" fmla="*/ 15184 w 47874"/>
                    <a:gd name="connsiteY4" fmla="*/ 0 h 64336"/>
                    <a:gd name="connsiteX5" fmla="*/ 36475 w 47874"/>
                    <a:gd name="connsiteY5" fmla="*/ 11030 h 64336"/>
                    <a:gd name="connsiteX6" fmla="*/ 47874 w 47874"/>
                    <a:gd name="connsiteY6" fmla="*/ 37399 h 64336"/>
                    <a:gd name="connsiteX7" fmla="*/ 40172 w 47874"/>
                    <a:gd name="connsiteY7" fmla="*/ 56634 h 64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874" h="64336">
                      <a:moveTo>
                        <a:pt x="40172" y="56634"/>
                      </a:moveTo>
                      <a:cubicBezTo>
                        <a:pt x="34917" y="61889"/>
                        <a:pt x="27838" y="64417"/>
                        <a:pt x="20400" y="64335"/>
                      </a:cubicBezTo>
                      <a:lnTo>
                        <a:pt x="0" y="55867"/>
                      </a:lnTo>
                      <a:lnTo>
                        <a:pt x="0" y="8267"/>
                      </a:lnTo>
                      <a:lnTo>
                        <a:pt x="15184" y="0"/>
                      </a:lnTo>
                      <a:cubicBezTo>
                        <a:pt x="22707" y="1131"/>
                        <a:pt x="30292" y="4847"/>
                        <a:pt x="36475" y="11030"/>
                      </a:cubicBezTo>
                      <a:cubicBezTo>
                        <a:pt x="43530" y="18087"/>
                        <a:pt x="47874" y="27637"/>
                        <a:pt x="47874" y="37399"/>
                      </a:cubicBezTo>
                      <a:cubicBezTo>
                        <a:pt x="47874" y="44640"/>
                        <a:pt x="45301" y="51506"/>
                        <a:pt x="40172" y="5663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4D807C8C-1B97-27B3-14B5-B1DE64C3EF5E}"/>
                    </a:ext>
                  </a:extLst>
                </p:cNvPr>
                <p:cNvSpPr/>
                <p:nvPr/>
              </p:nvSpPr>
              <p:spPr>
                <a:xfrm>
                  <a:off x="5150089" y="1760404"/>
                  <a:ext cx="37228" cy="64703"/>
                </a:xfrm>
                <a:custGeom>
                  <a:avLst/>
                  <a:gdLst>
                    <a:gd name="connsiteX0" fmla="*/ 20627 w 37228"/>
                    <a:gd name="connsiteY0" fmla="*/ 31401 h 64703"/>
                    <a:gd name="connsiteX1" fmla="*/ 37229 w 37228"/>
                    <a:gd name="connsiteY1" fmla="*/ 64703 h 64703"/>
                    <a:gd name="connsiteX2" fmla="*/ 34966 w 37228"/>
                    <a:gd name="connsiteY2" fmla="*/ 64596 h 64703"/>
                    <a:gd name="connsiteX3" fmla="*/ 0 w 37228"/>
                    <a:gd name="connsiteY3" fmla="*/ 26959 h 64703"/>
                    <a:gd name="connsiteX4" fmla="*/ 29738 w 37228"/>
                    <a:gd name="connsiteY4" fmla="*/ 107 h 64703"/>
                    <a:gd name="connsiteX5" fmla="*/ 32013 w 37228"/>
                    <a:gd name="connsiteY5" fmla="*/ 368 h 64703"/>
                    <a:gd name="connsiteX6" fmla="*/ 20627 w 37228"/>
                    <a:gd name="connsiteY6" fmla="*/ 31401 h 64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228" h="64703">
                      <a:moveTo>
                        <a:pt x="20627" y="31401"/>
                      </a:moveTo>
                      <a:cubicBezTo>
                        <a:pt x="21588" y="43252"/>
                        <a:pt x="27296" y="55339"/>
                        <a:pt x="37229" y="64703"/>
                      </a:cubicBezTo>
                      <a:cubicBezTo>
                        <a:pt x="36478" y="64695"/>
                        <a:pt x="35723" y="64658"/>
                        <a:pt x="34966" y="64596"/>
                      </a:cubicBezTo>
                      <a:cubicBezTo>
                        <a:pt x="16124" y="63069"/>
                        <a:pt x="0" y="45775"/>
                        <a:pt x="0" y="26959"/>
                      </a:cubicBezTo>
                      <a:cubicBezTo>
                        <a:pt x="0" y="10589"/>
                        <a:pt x="12862" y="-1261"/>
                        <a:pt x="29738" y="107"/>
                      </a:cubicBezTo>
                      <a:cubicBezTo>
                        <a:pt x="30495" y="169"/>
                        <a:pt x="31253" y="255"/>
                        <a:pt x="32013" y="368"/>
                      </a:cubicBezTo>
                      <a:cubicBezTo>
                        <a:pt x="23728" y="8004"/>
                        <a:pt x="19636" y="19177"/>
                        <a:pt x="20627" y="31401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4" name="Graphic 85">
                <a:extLst>
                  <a:ext uri="{FF2B5EF4-FFF2-40B4-BE49-F238E27FC236}">
                    <a16:creationId xmlns:a16="http://schemas.microsoft.com/office/drawing/2014/main" id="{D4A18C5A-F3BA-AAEA-0E76-4E84FA24E96E}"/>
                  </a:ext>
                </a:extLst>
              </p:cNvPr>
              <p:cNvGrpSpPr/>
              <p:nvPr/>
            </p:nvGrpSpPr>
            <p:grpSpPr>
              <a:xfrm>
                <a:off x="5333737" y="1827655"/>
                <a:ext cx="67184" cy="88400"/>
                <a:chOff x="5333737" y="1827655"/>
                <a:chExt cx="67184" cy="88400"/>
              </a:xfrm>
            </p:grpSpPr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EC49A71F-A8D3-5004-0062-7DDA64ABED22}"/>
                    </a:ext>
                  </a:extLst>
                </p:cNvPr>
                <p:cNvSpPr/>
                <p:nvPr/>
              </p:nvSpPr>
              <p:spPr>
                <a:xfrm>
                  <a:off x="5333737" y="1827760"/>
                  <a:ext cx="67184" cy="88189"/>
                </a:xfrm>
                <a:custGeom>
                  <a:avLst/>
                  <a:gdLst>
                    <a:gd name="connsiteX0" fmla="*/ 57345 w 67184"/>
                    <a:gd name="connsiteY0" fmla="*/ 12838 h 88189"/>
                    <a:gd name="connsiteX1" fmla="*/ 35956 w 67184"/>
                    <a:gd name="connsiteY1" fmla="*/ 0 h 88189"/>
                    <a:gd name="connsiteX2" fmla="*/ 0 w 67184"/>
                    <a:gd name="connsiteY2" fmla="*/ 44095 h 88189"/>
                    <a:gd name="connsiteX3" fmla="*/ 35956 w 67184"/>
                    <a:gd name="connsiteY3" fmla="*/ 88190 h 88189"/>
                    <a:gd name="connsiteX4" fmla="*/ 57345 w 67184"/>
                    <a:gd name="connsiteY4" fmla="*/ 75352 h 88189"/>
                    <a:gd name="connsiteX5" fmla="*/ 67184 w 67184"/>
                    <a:gd name="connsiteY5" fmla="*/ 44095 h 88189"/>
                    <a:gd name="connsiteX6" fmla="*/ 57345 w 67184"/>
                    <a:gd name="connsiteY6" fmla="*/ 12838 h 88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84" h="88189">
                      <a:moveTo>
                        <a:pt x="57345" y="12838"/>
                      </a:moveTo>
                      <a:cubicBezTo>
                        <a:pt x="51388" y="4998"/>
                        <a:pt x="43749" y="719"/>
                        <a:pt x="35956" y="0"/>
                      </a:cubicBezTo>
                      <a:lnTo>
                        <a:pt x="0" y="44095"/>
                      </a:lnTo>
                      <a:lnTo>
                        <a:pt x="35956" y="88190"/>
                      </a:lnTo>
                      <a:cubicBezTo>
                        <a:pt x="43749" y="87470"/>
                        <a:pt x="51388" y="83191"/>
                        <a:pt x="57345" y="75352"/>
                      </a:cubicBezTo>
                      <a:cubicBezTo>
                        <a:pt x="63905" y="66721"/>
                        <a:pt x="67184" y="55407"/>
                        <a:pt x="67184" y="44095"/>
                      </a:cubicBezTo>
                      <a:cubicBezTo>
                        <a:pt x="67184" y="32782"/>
                        <a:pt x="63905" y="21470"/>
                        <a:pt x="57345" y="12838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63A5B5F2-CC39-D02F-6523-A05019507CC2}"/>
                    </a:ext>
                  </a:extLst>
                </p:cNvPr>
                <p:cNvSpPr/>
                <p:nvPr/>
              </p:nvSpPr>
              <p:spPr>
                <a:xfrm>
                  <a:off x="5333737" y="1827655"/>
                  <a:ext cx="35955" cy="88400"/>
                </a:xfrm>
                <a:custGeom>
                  <a:avLst/>
                  <a:gdLst>
                    <a:gd name="connsiteX0" fmla="*/ 21377 w 35955"/>
                    <a:gd name="connsiteY0" fmla="*/ 44200 h 88400"/>
                    <a:gd name="connsiteX1" fmla="*/ 35956 w 35955"/>
                    <a:gd name="connsiteY1" fmla="*/ 106 h 88400"/>
                    <a:gd name="connsiteX2" fmla="*/ 33592 w 35955"/>
                    <a:gd name="connsiteY2" fmla="*/ 0 h 88400"/>
                    <a:gd name="connsiteX3" fmla="*/ 0 w 35955"/>
                    <a:gd name="connsiteY3" fmla="*/ 44200 h 88400"/>
                    <a:gd name="connsiteX4" fmla="*/ 33592 w 35955"/>
                    <a:gd name="connsiteY4" fmla="*/ 88401 h 88400"/>
                    <a:gd name="connsiteX5" fmla="*/ 35956 w 35955"/>
                    <a:gd name="connsiteY5" fmla="*/ 88295 h 88400"/>
                    <a:gd name="connsiteX6" fmla="*/ 21377 w 35955"/>
                    <a:gd name="connsiteY6" fmla="*/ 44200 h 88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955" h="88400">
                      <a:moveTo>
                        <a:pt x="21377" y="44200"/>
                      </a:moveTo>
                      <a:cubicBezTo>
                        <a:pt x="21377" y="27954"/>
                        <a:pt x="26335" y="11916"/>
                        <a:pt x="35956" y="106"/>
                      </a:cubicBezTo>
                      <a:cubicBezTo>
                        <a:pt x="35169" y="33"/>
                        <a:pt x="34381" y="0"/>
                        <a:pt x="33592" y="0"/>
                      </a:cubicBezTo>
                      <a:cubicBezTo>
                        <a:pt x="15047" y="0"/>
                        <a:pt x="0" y="19767"/>
                        <a:pt x="0" y="44200"/>
                      </a:cubicBezTo>
                      <a:cubicBezTo>
                        <a:pt x="0" y="68602"/>
                        <a:pt x="15022" y="88401"/>
                        <a:pt x="33592" y="88401"/>
                      </a:cubicBezTo>
                      <a:cubicBezTo>
                        <a:pt x="34381" y="88401"/>
                        <a:pt x="35169" y="88367"/>
                        <a:pt x="35956" y="88295"/>
                      </a:cubicBezTo>
                      <a:cubicBezTo>
                        <a:pt x="26618" y="76832"/>
                        <a:pt x="21377" y="60958"/>
                        <a:pt x="21377" y="44200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5" name="Graphic 85">
                <a:extLst>
                  <a:ext uri="{FF2B5EF4-FFF2-40B4-BE49-F238E27FC236}">
                    <a16:creationId xmlns:a16="http://schemas.microsoft.com/office/drawing/2014/main" id="{9406B2D3-9CBE-09C7-28A1-97A84A2CC918}"/>
                  </a:ext>
                </a:extLst>
              </p:cNvPr>
              <p:cNvGrpSpPr/>
              <p:nvPr/>
            </p:nvGrpSpPr>
            <p:grpSpPr>
              <a:xfrm>
                <a:off x="5202916" y="1845651"/>
                <a:ext cx="56213" cy="56217"/>
                <a:chOff x="5202916" y="1845651"/>
                <a:chExt cx="56213" cy="56217"/>
              </a:xfrm>
            </p:grpSpPr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CF47C881-2406-F53D-1918-0C32A8982BE4}"/>
                    </a:ext>
                  </a:extLst>
                </p:cNvPr>
                <p:cNvSpPr/>
                <p:nvPr/>
              </p:nvSpPr>
              <p:spPr>
                <a:xfrm>
                  <a:off x="5203264" y="1845651"/>
                  <a:ext cx="55865" cy="55493"/>
                </a:xfrm>
                <a:custGeom>
                  <a:avLst/>
                  <a:gdLst>
                    <a:gd name="connsiteX0" fmla="*/ 50489 w 55865"/>
                    <a:gd name="connsiteY0" fmla="*/ 5378 h 55493"/>
                    <a:gd name="connsiteX1" fmla="*/ 36458 w 55865"/>
                    <a:gd name="connsiteY1" fmla="*/ 0 h 55493"/>
                    <a:gd name="connsiteX2" fmla="*/ 34086 w 55865"/>
                    <a:gd name="connsiteY2" fmla="*/ 106 h 55493"/>
                    <a:gd name="connsiteX3" fmla="*/ 0 w 55865"/>
                    <a:gd name="connsiteY3" fmla="*/ 32491 h 55493"/>
                    <a:gd name="connsiteX4" fmla="*/ 25340 w 55865"/>
                    <a:gd name="connsiteY4" fmla="*/ 55493 h 55493"/>
                    <a:gd name="connsiteX5" fmla="*/ 44290 w 55865"/>
                    <a:gd name="connsiteY5" fmla="*/ 44640 h 55493"/>
                    <a:gd name="connsiteX6" fmla="*/ 55520 w 55865"/>
                    <a:gd name="connsiteY6" fmla="*/ 23725 h 55493"/>
                    <a:gd name="connsiteX7" fmla="*/ 50489 w 55865"/>
                    <a:gd name="connsiteY7" fmla="*/ 5378 h 55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865" h="55493">
                      <a:moveTo>
                        <a:pt x="50489" y="5378"/>
                      </a:moveTo>
                      <a:cubicBezTo>
                        <a:pt x="46863" y="1752"/>
                        <a:pt x="41893" y="0"/>
                        <a:pt x="36458" y="0"/>
                      </a:cubicBezTo>
                      <a:cubicBezTo>
                        <a:pt x="35677" y="0"/>
                        <a:pt x="34885" y="35"/>
                        <a:pt x="34086" y="106"/>
                      </a:cubicBezTo>
                      <a:lnTo>
                        <a:pt x="0" y="32491"/>
                      </a:lnTo>
                      <a:lnTo>
                        <a:pt x="25340" y="55493"/>
                      </a:lnTo>
                      <a:cubicBezTo>
                        <a:pt x="31852" y="54025"/>
                        <a:pt x="38589" y="50341"/>
                        <a:pt x="44290" y="44640"/>
                      </a:cubicBezTo>
                      <a:cubicBezTo>
                        <a:pt x="50566" y="38363"/>
                        <a:pt x="54398" y="30830"/>
                        <a:pt x="55520" y="23725"/>
                      </a:cubicBezTo>
                      <a:cubicBezTo>
                        <a:pt x="56642" y="16620"/>
                        <a:pt x="55053" y="9943"/>
                        <a:pt x="50489" y="5378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579B71F6-703B-1300-E56F-20F46619BB6D}"/>
                    </a:ext>
                  </a:extLst>
                </p:cNvPr>
                <p:cNvSpPr/>
                <p:nvPr/>
              </p:nvSpPr>
              <p:spPr>
                <a:xfrm>
                  <a:off x="5202916" y="1845758"/>
                  <a:ext cx="34434" cy="56110"/>
                </a:xfrm>
                <a:custGeom>
                  <a:avLst/>
                  <a:gdLst>
                    <a:gd name="connsiteX0" fmla="*/ 18013 w 34434"/>
                    <a:gd name="connsiteY0" fmla="*/ 29596 h 56110"/>
                    <a:gd name="connsiteX1" fmla="*/ 34434 w 34434"/>
                    <a:gd name="connsiteY1" fmla="*/ 0 h 56110"/>
                    <a:gd name="connsiteX2" fmla="*/ 348 w 34434"/>
                    <a:gd name="connsiteY2" fmla="*/ 32386 h 56110"/>
                    <a:gd name="connsiteX3" fmla="*/ 23725 w 34434"/>
                    <a:gd name="connsiteY3" fmla="*/ 55762 h 56110"/>
                    <a:gd name="connsiteX4" fmla="*/ 25689 w 34434"/>
                    <a:gd name="connsiteY4" fmla="*/ 55388 h 56110"/>
                    <a:gd name="connsiteX5" fmla="*/ 18013 w 34434"/>
                    <a:gd name="connsiteY5" fmla="*/ 29596 h 56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434" h="56110">
                      <a:moveTo>
                        <a:pt x="18013" y="29596"/>
                      </a:moveTo>
                      <a:cubicBezTo>
                        <a:pt x="19624" y="19393"/>
                        <a:pt x="25312" y="8673"/>
                        <a:pt x="34434" y="0"/>
                      </a:cubicBezTo>
                      <a:cubicBezTo>
                        <a:pt x="18531" y="1412"/>
                        <a:pt x="2888" y="16297"/>
                        <a:pt x="348" y="32386"/>
                      </a:cubicBezTo>
                      <a:cubicBezTo>
                        <a:pt x="-2071" y="47711"/>
                        <a:pt x="8379" y="58186"/>
                        <a:pt x="23725" y="55762"/>
                      </a:cubicBezTo>
                      <a:cubicBezTo>
                        <a:pt x="24377" y="55659"/>
                        <a:pt x="25032" y="55536"/>
                        <a:pt x="25689" y="55388"/>
                      </a:cubicBezTo>
                      <a:cubicBezTo>
                        <a:pt x="19108" y="49407"/>
                        <a:pt x="16351" y="40121"/>
                        <a:pt x="18013" y="29596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5" name="Graphic 85">
                <a:extLst>
                  <a:ext uri="{FF2B5EF4-FFF2-40B4-BE49-F238E27FC236}">
                    <a16:creationId xmlns:a16="http://schemas.microsoft.com/office/drawing/2014/main" id="{309728D0-2EDC-F06B-BB78-A4924A8F5EA6}"/>
                  </a:ext>
                </a:extLst>
              </p:cNvPr>
              <p:cNvGrpSpPr/>
              <p:nvPr/>
            </p:nvGrpSpPr>
            <p:grpSpPr>
              <a:xfrm>
                <a:off x="5391033" y="1763954"/>
                <a:ext cx="56498" cy="56500"/>
                <a:chOff x="5391033" y="1763954"/>
                <a:chExt cx="56498" cy="56500"/>
              </a:xfrm>
            </p:grpSpPr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42C395E5-B253-3F65-1DA6-00358B76A2F4}"/>
                    </a:ext>
                  </a:extLst>
                </p:cNvPr>
                <p:cNvSpPr/>
                <p:nvPr/>
              </p:nvSpPr>
              <p:spPr>
                <a:xfrm>
                  <a:off x="5391383" y="1763954"/>
                  <a:ext cx="56147" cy="55772"/>
                </a:xfrm>
                <a:custGeom>
                  <a:avLst/>
                  <a:gdLst>
                    <a:gd name="connsiteX0" fmla="*/ 50743 w 56147"/>
                    <a:gd name="connsiteY0" fmla="*/ 5405 h 55772"/>
                    <a:gd name="connsiteX1" fmla="*/ 36642 w 56147"/>
                    <a:gd name="connsiteY1" fmla="*/ 0 h 55772"/>
                    <a:gd name="connsiteX2" fmla="*/ 34258 w 56147"/>
                    <a:gd name="connsiteY2" fmla="*/ 106 h 55772"/>
                    <a:gd name="connsiteX3" fmla="*/ 0 w 56147"/>
                    <a:gd name="connsiteY3" fmla="*/ 32655 h 55772"/>
                    <a:gd name="connsiteX4" fmla="*/ 25469 w 56147"/>
                    <a:gd name="connsiteY4" fmla="*/ 55773 h 55772"/>
                    <a:gd name="connsiteX5" fmla="*/ 44513 w 56147"/>
                    <a:gd name="connsiteY5" fmla="*/ 44864 h 55772"/>
                    <a:gd name="connsiteX6" fmla="*/ 55800 w 56147"/>
                    <a:gd name="connsiteY6" fmla="*/ 23844 h 55772"/>
                    <a:gd name="connsiteX7" fmla="*/ 50743 w 56147"/>
                    <a:gd name="connsiteY7" fmla="*/ 5405 h 5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147" h="55772">
                      <a:moveTo>
                        <a:pt x="50743" y="5405"/>
                      </a:moveTo>
                      <a:cubicBezTo>
                        <a:pt x="47099" y="1761"/>
                        <a:pt x="42104" y="0"/>
                        <a:pt x="36642" y="0"/>
                      </a:cubicBezTo>
                      <a:cubicBezTo>
                        <a:pt x="35856" y="0"/>
                        <a:pt x="35061" y="35"/>
                        <a:pt x="34258" y="106"/>
                      </a:cubicBezTo>
                      <a:lnTo>
                        <a:pt x="0" y="32655"/>
                      </a:lnTo>
                      <a:lnTo>
                        <a:pt x="25469" y="55773"/>
                      </a:lnTo>
                      <a:cubicBezTo>
                        <a:pt x="32013" y="54297"/>
                        <a:pt x="38783" y="50594"/>
                        <a:pt x="44513" y="44864"/>
                      </a:cubicBezTo>
                      <a:cubicBezTo>
                        <a:pt x="50822" y="38556"/>
                        <a:pt x="54673" y="30985"/>
                        <a:pt x="55800" y="23844"/>
                      </a:cubicBezTo>
                      <a:cubicBezTo>
                        <a:pt x="56927" y="16704"/>
                        <a:pt x="55331" y="9993"/>
                        <a:pt x="50743" y="5405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52DF8D47-4882-3EB6-EF2D-BB22B8B26A8E}"/>
                    </a:ext>
                  </a:extLst>
                </p:cNvPr>
                <p:cNvSpPr/>
                <p:nvPr/>
              </p:nvSpPr>
              <p:spPr>
                <a:xfrm>
                  <a:off x="5391033" y="1764061"/>
                  <a:ext cx="34607" cy="56393"/>
                </a:xfrm>
                <a:custGeom>
                  <a:avLst/>
                  <a:gdLst>
                    <a:gd name="connsiteX0" fmla="*/ 18105 w 34607"/>
                    <a:gd name="connsiteY0" fmla="*/ 29745 h 56393"/>
                    <a:gd name="connsiteX1" fmla="*/ 34608 w 34607"/>
                    <a:gd name="connsiteY1" fmla="*/ 0 h 56393"/>
                    <a:gd name="connsiteX2" fmla="*/ 350 w 34607"/>
                    <a:gd name="connsiteY2" fmla="*/ 32549 h 56393"/>
                    <a:gd name="connsiteX3" fmla="*/ 23845 w 34607"/>
                    <a:gd name="connsiteY3" fmla="*/ 56044 h 56393"/>
                    <a:gd name="connsiteX4" fmla="*/ 25818 w 34607"/>
                    <a:gd name="connsiteY4" fmla="*/ 55667 h 56393"/>
                    <a:gd name="connsiteX5" fmla="*/ 18105 w 34607"/>
                    <a:gd name="connsiteY5" fmla="*/ 29745 h 56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607" h="56393">
                      <a:moveTo>
                        <a:pt x="18105" y="29745"/>
                      </a:moveTo>
                      <a:cubicBezTo>
                        <a:pt x="19724" y="19490"/>
                        <a:pt x="25440" y="8716"/>
                        <a:pt x="34608" y="0"/>
                      </a:cubicBezTo>
                      <a:cubicBezTo>
                        <a:pt x="18625" y="1419"/>
                        <a:pt x="2903" y="16379"/>
                        <a:pt x="350" y="32549"/>
                      </a:cubicBezTo>
                      <a:cubicBezTo>
                        <a:pt x="-2082" y="47951"/>
                        <a:pt x="8421" y="58478"/>
                        <a:pt x="23845" y="56044"/>
                      </a:cubicBezTo>
                      <a:cubicBezTo>
                        <a:pt x="24500" y="55940"/>
                        <a:pt x="25158" y="55816"/>
                        <a:pt x="25818" y="55667"/>
                      </a:cubicBezTo>
                      <a:cubicBezTo>
                        <a:pt x="19206" y="49655"/>
                        <a:pt x="16434" y="40322"/>
                        <a:pt x="18105" y="29745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 w="57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97" name="Rectangle: Top Corners Rounded 96">
            <a:extLst>
              <a:ext uri="{FF2B5EF4-FFF2-40B4-BE49-F238E27FC236}">
                <a16:creationId xmlns:a16="http://schemas.microsoft.com/office/drawing/2014/main" id="{0C2C3883-0F42-3859-7C21-6AD5F47F7CAA}"/>
              </a:ext>
            </a:extLst>
          </p:cNvPr>
          <p:cNvSpPr>
            <a:spLocks/>
          </p:cNvSpPr>
          <p:nvPr/>
        </p:nvSpPr>
        <p:spPr>
          <a:xfrm>
            <a:off x="331200" y="1200150"/>
            <a:ext cx="2660904" cy="339090"/>
          </a:xfrm>
          <a:prstGeom prst="round2SameRect">
            <a:avLst>
              <a:gd name="adj1" fmla="val 22285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9331C45-4C4B-77E8-27F2-6DD30B38A9A7}"/>
              </a:ext>
            </a:extLst>
          </p:cNvPr>
          <p:cNvSpPr txBox="1"/>
          <p:nvPr/>
        </p:nvSpPr>
        <p:spPr>
          <a:xfrm>
            <a:off x="331200" y="1235047"/>
            <a:ext cx="263686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i="1" dirty="0">
                <a:solidFill>
                  <a:schemeClr val="bg1"/>
                </a:solidFill>
                <a:latin typeface="Georgia" panose="02040502050405020303" pitchFamily="18" charset="0"/>
              </a:rPr>
              <a:t>Anti-obesity agents</a:t>
            </a:r>
            <a:r>
              <a:rPr lang="en-US" sz="1000" b="1" i="1" baseline="30000" dirty="0">
                <a:solidFill>
                  <a:schemeClr val="bg1"/>
                </a:solidFill>
                <a:latin typeface="Georgia" panose="02040502050405020303" pitchFamily="18" charset="0"/>
              </a:rPr>
              <a:t>1,2</a:t>
            </a:r>
            <a:endParaRPr lang="en-GB" sz="1000" b="1" i="1" baseline="300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00" name="Content Placeholder 2">
            <a:extLst>
              <a:ext uri="{FF2B5EF4-FFF2-40B4-BE49-F238E27FC236}">
                <a16:creationId xmlns:a16="http://schemas.microsoft.com/office/drawing/2014/main" id="{F6644D48-5FBD-7F98-E36E-447B8304CD19}"/>
              </a:ext>
            </a:extLst>
          </p:cNvPr>
          <p:cNvSpPr txBox="1">
            <a:spLocks/>
          </p:cNvSpPr>
          <p:nvPr/>
        </p:nvSpPr>
        <p:spPr>
          <a:xfrm>
            <a:off x="331200" y="1414245"/>
            <a:ext cx="2660904" cy="716363"/>
          </a:xfrm>
          <a:prstGeom prst="roundRect">
            <a:avLst>
              <a:gd name="adj" fmla="val 4892"/>
            </a:avLst>
          </a:prstGeom>
          <a:solidFill>
            <a:schemeClr val="tx2"/>
          </a:solidFill>
          <a:effectLst/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-137160">
              <a:spcBef>
                <a:spcPts val="500"/>
              </a:spcBef>
              <a:buClr>
                <a:schemeClr val="accent2"/>
              </a:buClr>
            </a:pPr>
            <a:r>
              <a:rPr lang="en-US" sz="700" dirty="0"/>
              <a:t>The USFDA ordered the withdrawal of </a:t>
            </a:r>
            <a:r>
              <a:rPr lang="en-US" sz="700" dirty="0" err="1"/>
              <a:t>lorcaserin</a:t>
            </a:r>
            <a:r>
              <a:rPr lang="en-US" sz="700" dirty="0"/>
              <a:t> in 2020</a:t>
            </a:r>
          </a:p>
          <a:p>
            <a:pPr marL="137160" indent="-137160">
              <a:spcBef>
                <a:spcPts val="500"/>
              </a:spcBef>
              <a:buClr>
                <a:schemeClr val="accent2"/>
              </a:buClr>
            </a:pPr>
            <a:r>
              <a:rPr lang="en-US" sz="700" dirty="0"/>
              <a:t>The anti-obesity drugs approved for long-term use:</a:t>
            </a:r>
          </a:p>
          <a:p>
            <a:pPr marL="274320" lvl="1" indent="-137160">
              <a:buClr>
                <a:schemeClr val="accent2"/>
              </a:buClr>
              <a:buFont typeface="Verdana" panose="020B0604030504040204" pitchFamily="34" charset="0"/>
              <a:buChar char="–"/>
            </a:pPr>
            <a:r>
              <a:rPr lang="en-US" sz="700" dirty="0"/>
              <a:t>Orlistat, Naltrexone ER/bupropion ER, Phentermine/topiramate CR, Liraglutide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96888D7-4C7D-1FAC-2B3F-05BCB52E62AF}"/>
              </a:ext>
            </a:extLst>
          </p:cNvPr>
          <p:cNvSpPr txBox="1"/>
          <p:nvPr/>
        </p:nvSpPr>
        <p:spPr>
          <a:xfrm>
            <a:off x="1671799" y="4410999"/>
            <a:ext cx="6714556" cy="553998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/>
          <a:p>
            <a:r>
              <a:rPr lang="en-GB" sz="600" dirty="0"/>
              <a:t>1) Tak YJ et al. </a:t>
            </a:r>
            <a:r>
              <a:rPr lang="en-GB" sz="600" dirty="0" err="1"/>
              <a:t>Curr</a:t>
            </a:r>
            <a:r>
              <a:rPr lang="en-GB" sz="600" dirty="0"/>
              <a:t> </a:t>
            </a:r>
            <a:r>
              <a:rPr lang="en-GB" sz="600" dirty="0" err="1"/>
              <a:t>Obes</a:t>
            </a:r>
            <a:r>
              <a:rPr lang="en-GB" sz="600" dirty="0"/>
              <a:t> Rep. 2021;10(1):14–30; 2) Son JW et al. Diabetes </a:t>
            </a:r>
            <a:r>
              <a:rPr lang="en-GB" sz="600" dirty="0" err="1"/>
              <a:t>Metab</a:t>
            </a:r>
            <a:r>
              <a:rPr lang="en-GB" sz="600" dirty="0"/>
              <a:t> J. 2020;44(6):802-818; 3) Kothari S, et al. J Clin Exp Hepatol 2019;9(6):723-730; </a:t>
            </a:r>
            <a:br>
              <a:rPr lang="en-GB" sz="600" dirty="0"/>
            </a:br>
            <a:r>
              <a:rPr lang="en-GB" sz="600" dirty="0"/>
              <a:t>4) </a:t>
            </a:r>
            <a:r>
              <a:rPr lang="en-GB" sz="600" dirty="0" err="1"/>
              <a:t>Athyros</a:t>
            </a:r>
            <a:r>
              <a:rPr lang="en-GB" sz="600" dirty="0"/>
              <a:t> VG et al. </a:t>
            </a:r>
            <a:r>
              <a:rPr lang="en-GB" sz="600" dirty="0" err="1"/>
              <a:t>Curr</a:t>
            </a:r>
            <a:r>
              <a:rPr lang="en-GB" sz="600" dirty="0"/>
              <a:t> </a:t>
            </a:r>
            <a:r>
              <a:rPr lang="en-GB" sz="600" dirty="0" err="1"/>
              <a:t>Vasc</a:t>
            </a:r>
            <a:r>
              <a:rPr lang="en-GB" sz="600" dirty="0"/>
              <a:t> </a:t>
            </a:r>
            <a:r>
              <a:rPr lang="en-GB" sz="600" dirty="0" err="1"/>
              <a:t>Pharmacol</a:t>
            </a:r>
            <a:r>
              <a:rPr lang="en-GB" sz="600" dirty="0"/>
              <a:t>. 2018;16(3):246–253; 5) Ahsan F et al. </a:t>
            </a:r>
            <a:r>
              <a:rPr lang="en-GB" sz="600" dirty="0" err="1"/>
              <a:t>Cureus</a:t>
            </a:r>
            <a:r>
              <a:rPr lang="en-GB" sz="600" dirty="0"/>
              <a:t>. 2020;12(9):e10446; 6) </a:t>
            </a:r>
            <a:r>
              <a:rPr lang="en-GB" sz="600" dirty="0" err="1"/>
              <a:t>Perumpail</a:t>
            </a:r>
            <a:r>
              <a:rPr lang="en-GB" sz="600" dirty="0"/>
              <a:t> BJ et al. Diseases. 2018;6(4):86; 7) Hariri M et al. Int J Prev Med. 2019;10:14.</a:t>
            </a:r>
          </a:p>
          <a:p>
            <a:r>
              <a:rPr lang="en-US" sz="600" dirty="0"/>
              <a:t>CVD, cardiovascular disease; CR, controlled-release; EPL, essential phospholipid; ER, extended-release; GLP-1RA, glucagon-like peptide-1 receptor agonist; </a:t>
            </a:r>
            <a:r>
              <a:rPr lang="en-US" sz="600" dirty="0">
                <a:ea typeface="Verdana" panose="020B0604030504040204" pitchFamily="34" charset="0"/>
                <a:cs typeface="Times New Roman" panose="02020603050405020304" pitchFamily="18" charset="0"/>
              </a:rPr>
              <a:t>MAFLD, metabolic dysfunction-associated fatty liver disease; NASH, </a:t>
            </a:r>
            <a:r>
              <a:rPr lang="en-US" sz="600" dirty="0"/>
              <a:t>non-alcoholic steatohepatitis; SGLT2, sodium-glucose cotransporter-2; T2DM, type 2 diabetes mellitus; USFDA, United States Food and Drug Administration.</a:t>
            </a:r>
            <a:endParaRPr lang="en-GB" sz="6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09318FFF-9193-F13A-98D7-C505E91A96D2}"/>
              </a:ext>
            </a:extLst>
          </p:cNvPr>
          <p:cNvGrpSpPr/>
          <p:nvPr/>
        </p:nvGrpSpPr>
        <p:grpSpPr>
          <a:xfrm>
            <a:off x="6150028" y="1200150"/>
            <a:ext cx="2657258" cy="1508329"/>
            <a:chOff x="6150028" y="1200150"/>
            <a:chExt cx="2657258" cy="1508329"/>
          </a:xfrm>
        </p:grpSpPr>
        <p:sp>
          <p:nvSpPr>
            <p:cNvPr id="103" name="Rectangle: Top Corners Rounded 102">
              <a:extLst>
                <a:ext uri="{FF2B5EF4-FFF2-40B4-BE49-F238E27FC236}">
                  <a16:creationId xmlns:a16="http://schemas.microsoft.com/office/drawing/2014/main" id="{4A254FF1-754D-AD79-AA59-7288FCB51630}"/>
                </a:ext>
              </a:extLst>
            </p:cNvPr>
            <p:cNvSpPr>
              <a:spLocks/>
            </p:cNvSpPr>
            <p:nvPr/>
          </p:nvSpPr>
          <p:spPr>
            <a:xfrm>
              <a:off x="6150028" y="1200150"/>
              <a:ext cx="2657258" cy="339090"/>
            </a:xfrm>
            <a:prstGeom prst="round2SameRect">
              <a:avLst>
                <a:gd name="adj1" fmla="val 22285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437081BE-C3E5-6C01-C25F-4E4006AE5BD4}"/>
                </a:ext>
              </a:extLst>
            </p:cNvPr>
            <p:cNvSpPr txBox="1"/>
            <p:nvPr/>
          </p:nvSpPr>
          <p:spPr>
            <a:xfrm>
              <a:off x="6160225" y="1235047"/>
              <a:ext cx="263686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i="1">
                  <a:solidFill>
                    <a:schemeClr val="bg1"/>
                  </a:solidFill>
                  <a:latin typeface="Georgia" panose="02040502050405020303" pitchFamily="18" charset="0"/>
                </a:rPr>
                <a:t>Lipid lowering agents</a:t>
              </a:r>
            </a:p>
          </p:txBody>
        </p:sp>
        <p:sp>
          <p:nvSpPr>
            <p:cNvPr id="105" name="Content Placeholder 2">
              <a:extLst>
                <a:ext uri="{FF2B5EF4-FFF2-40B4-BE49-F238E27FC236}">
                  <a16:creationId xmlns:a16="http://schemas.microsoft.com/office/drawing/2014/main" id="{D17228F9-175F-024B-1489-A2EA004FA2EC}"/>
                </a:ext>
              </a:extLst>
            </p:cNvPr>
            <p:cNvSpPr txBox="1">
              <a:spLocks/>
            </p:cNvSpPr>
            <p:nvPr/>
          </p:nvSpPr>
          <p:spPr>
            <a:xfrm>
              <a:off x="6150028" y="1414245"/>
              <a:ext cx="2657258" cy="1294234"/>
            </a:xfrm>
            <a:prstGeom prst="roundRect">
              <a:avLst>
                <a:gd name="adj" fmla="val 4892"/>
              </a:avLst>
            </a:prstGeom>
            <a:solidFill>
              <a:schemeClr val="tx2"/>
            </a:solidFill>
            <a:effectLst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 dirty="0"/>
                <a:t>Statins have a beneficial effect on MAFLD, in terms of liver enzyme reduction and ultrasonographic amelioration</a:t>
              </a:r>
              <a:r>
                <a:rPr lang="en-US" sz="700" baseline="30000" dirty="0"/>
                <a:t>4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 dirty="0"/>
                <a:t>Statin treatment halved CVD morbidity and mortality in statin-treated MAFLD patients</a:t>
              </a:r>
              <a:r>
                <a:rPr lang="en-US" sz="700" baseline="30000" dirty="0"/>
                <a:t>5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 dirty="0"/>
                <a:t>Statin treatment had a protective effect on steatosis, steatohepatitis and fibrosis</a:t>
              </a:r>
              <a:r>
                <a:rPr lang="en-US" sz="700" baseline="30000" dirty="0"/>
                <a:t>5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 dirty="0"/>
                <a:t>Statins have favorable effects on adiponectin levels and can reduce the risk of cardiovascular morbidity and mortality due to their antioxidant properties</a:t>
              </a:r>
              <a:r>
                <a:rPr lang="en-US" sz="700" baseline="30000" dirty="0"/>
                <a:t>5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A60B061-C75D-68DF-CDC9-9BBAAE8CF97B}"/>
              </a:ext>
            </a:extLst>
          </p:cNvPr>
          <p:cNvGrpSpPr/>
          <p:nvPr/>
        </p:nvGrpSpPr>
        <p:grpSpPr>
          <a:xfrm>
            <a:off x="6148897" y="2768600"/>
            <a:ext cx="2658389" cy="1531054"/>
            <a:chOff x="6148897" y="2768600"/>
            <a:chExt cx="2658389" cy="1531054"/>
          </a:xfrm>
        </p:grpSpPr>
        <p:sp>
          <p:nvSpPr>
            <p:cNvPr id="107" name="Rectangle: Top Corners Rounded 106">
              <a:extLst>
                <a:ext uri="{FF2B5EF4-FFF2-40B4-BE49-F238E27FC236}">
                  <a16:creationId xmlns:a16="http://schemas.microsoft.com/office/drawing/2014/main" id="{87D6B0E0-8354-5B3B-632F-9DFD30EAD859}"/>
                </a:ext>
              </a:extLst>
            </p:cNvPr>
            <p:cNvSpPr>
              <a:spLocks/>
            </p:cNvSpPr>
            <p:nvPr/>
          </p:nvSpPr>
          <p:spPr>
            <a:xfrm>
              <a:off x="6150028" y="2768600"/>
              <a:ext cx="2657258" cy="339090"/>
            </a:xfrm>
            <a:prstGeom prst="round2SameRect">
              <a:avLst>
                <a:gd name="adj1" fmla="val 22285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93DF17AD-7E56-C5C0-7AFB-62849D02A243}"/>
                </a:ext>
              </a:extLst>
            </p:cNvPr>
            <p:cNvSpPr txBox="1"/>
            <p:nvPr/>
          </p:nvSpPr>
          <p:spPr>
            <a:xfrm>
              <a:off x="6148897" y="2814890"/>
              <a:ext cx="263686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i="1">
                  <a:solidFill>
                    <a:schemeClr val="bg1"/>
                  </a:solidFill>
                  <a:latin typeface="Georgia" panose="02040502050405020303" pitchFamily="18" charset="0"/>
                </a:rPr>
                <a:t>Vitamin E and D</a:t>
              </a:r>
            </a:p>
          </p:txBody>
        </p:sp>
        <p:sp>
          <p:nvSpPr>
            <p:cNvPr id="109" name="Content Placeholder 2">
              <a:extLst>
                <a:ext uri="{FF2B5EF4-FFF2-40B4-BE49-F238E27FC236}">
                  <a16:creationId xmlns:a16="http://schemas.microsoft.com/office/drawing/2014/main" id="{30BE4BB4-CC1D-49FF-E8D4-503414297D02}"/>
                </a:ext>
              </a:extLst>
            </p:cNvPr>
            <p:cNvSpPr txBox="1">
              <a:spLocks/>
            </p:cNvSpPr>
            <p:nvPr/>
          </p:nvSpPr>
          <p:spPr>
            <a:xfrm>
              <a:off x="6150028" y="3005420"/>
              <a:ext cx="2657258" cy="1294234"/>
            </a:xfrm>
            <a:prstGeom prst="roundRect">
              <a:avLst>
                <a:gd name="adj" fmla="val 4892"/>
              </a:avLst>
            </a:prstGeom>
            <a:solidFill>
              <a:schemeClr val="tx2"/>
            </a:solidFill>
            <a:effectLst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Guidelines have recommended the use of vitamin E in patients with biopsy-proven MAFLD and without diabetes</a:t>
              </a:r>
              <a:r>
                <a:rPr lang="en-US" sz="700" baseline="30000"/>
                <a:t>6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Vitamin E has antioxidant, anti-inflammatory and anti-apoptotic effect in patients with MAFLD</a:t>
              </a:r>
              <a:r>
                <a:rPr lang="en-US" sz="700" baseline="30000"/>
                <a:t>6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Lower serum 25-hydroxy vitamin D in patients with MAFLD might contribute to the progression of the condition</a:t>
              </a:r>
              <a:r>
                <a:rPr lang="en-US" sz="700" baseline="30000"/>
                <a:t>7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/>
                <a:t>Vitamin D supplementation might improve lipid profile and inflammatory mediators</a:t>
              </a:r>
              <a:r>
                <a:rPr lang="en-US" sz="700" baseline="30000"/>
                <a:t>7</a:t>
              </a:r>
            </a:p>
          </p:txBody>
        </p:sp>
      </p:grpSp>
      <p:sp>
        <p:nvSpPr>
          <p:cNvPr id="110" name="Slide Number Placeholder 4">
            <a:extLst>
              <a:ext uri="{FF2B5EF4-FFF2-40B4-BE49-F238E27FC236}">
                <a16:creationId xmlns:a16="http://schemas.microsoft.com/office/drawing/2014/main" id="{89303E25-39EA-E4B2-BD1D-3453684FF38F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>
          <a:xfrm>
            <a:off x="8336226" y="4792985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z="800" smtClean="0"/>
              <a:pPr/>
              <a:t>8</a:t>
            </a:fld>
            <a:endParaRPr lang="en-US" sz="800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7FB7F636-79B4-A3A7-0908-6DEFDFDE60EF}"/>
              </a:ext>
            </a:extLst>
          </p:cNvPr>
          <p:cNvSpPr/>
          <p:nvPr/>
        </p:nvSpPr>
        <p:spPr>
          <a:xfrm>
            <a:off x="3069699" y="1738006"/>
            <a:ext cx="1002112" cy="987350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D4C7FD09-F692-23B9-8293-1D8913A4B011}"/>
              </a:ext>
            </a:extLst>
          </p:cNvPr>
          <p:cNvGrpSpPr/>
          <p:nvPr/>
        </p:nvGrpSpPr>
        <p:grpSpPr>
          <a:xfrm>
            <a:off x="319180" y="2216963"/>
            <a:ext cx="2660904" cy="1531054"/>
            <a:chOff x="331200" y="2768600"/>
            <a:chExt cx="2660904" cy="1531054"/>
          </a:xfrm>
        </p:grpSpPr>
        <p:sp>
          <p:nvSpPr>
            <p:cNvPr id="160" name="Rectangle: Top Corners Rounded 159">
              <a:extLst>
                <a:ext uri="{FF2B5EF4-FFF2-40B4-BE49-F238E27FC236}">
                  <a16:creationId xmlns:a16="http://schemas.microsoft.com/office/drawing/2014/main" id="{0A8958E6-C3EA-8CD9-B81D-F412F04FBF11}"/>
                </a:ext>
              </a:extLst>
            </p:cNvPr>
            <p:cNvSpPr>
              <a:spLocks/>
            </p:cNvSpPr>
            <p:nvPr/>
          </p:nvSpPr>
          <p:spPr>
            <a:xfrm>
              <a:off x="331200" y="2768600"/>
              <a:ext cx="2660904" cy="339090"/>
            </a:xfrm>
            <a:prstGeom prst="round2SameRect">
              <a:avLst>
                <a:gd name="adj1" fmla="val 22285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1" name="Content Placeholder 2">
              <a:extLst>
                <a:ext uri="{FF2B5EF4-FFF2-40B4-BE49-F238E27FC236}">
                  <a16:creationId xmlns:a16="http://schemas.microsoft.com/office/drawing/2014/main" id="{568179E1-81F6-A980-7383-369B50104657}"/>
                </a:ext>
              </a:extLst>
            </p:cNvPr>
            <p:cNvSpPr txBox="1">
              <a:spLocks/>
            </p:cNvSpPr>
            <p:nvPr/>
          </p:nvSpPr>
          <p:spPr>
            <a:xfrm>
              <a:off x="331200" y="3005420"/>
              <a:ext cx="2660904" cy="1294234"/>
            </a:xfrm>
            <a:prstGeom prst="roundRect">
              <a:avLst>
                <a:gd name="adj" fmla="val 4892"/>
              </a:avLst>
            </a:prstGeom>
            <a:solidFill>
              <a:schemeClr val="tx2"/>
            </a:solidFill>
            <a:effectLst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 dirty="0"/>
                <a:t>Pioglitazone have an established effect on the histology of MASH with T2DM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 dirty="0"/>
                <a:t>Metformin improves liver functions and body composition of non-diabetic patients with MAFLD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 dirty="0"/>
                <a:t>GLP-1RAs improve liver histology and reduce high cardiovascular risks in MAFLD patients</a:t>
              </a:r>
            </a:p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 dirty="0"/>
                <a:t>SGLT2 inhibitors, reverse liver diseases and metabolic abnormalities in MAFLD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9E711998-A241-C5E5-C834-9259BA4E21C4}"/>
                </a:ext>
              </a:extLst>
            </p:cNvPr>
            <p:cNvSpPr txBox="1"/>
            <p:nvPr/>
          </p:nvSpPr>
          <p:spPr>
            <a:xfrm>
              <a:off x="331200" y="2814890"/>
              <a:ext cx="266090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i="1" dirty="0">
                  <a:solidFill>
                    <a:schemeClr val="bg1"/>
                  </a:solidFill>
                  <a:latin typeface="Georgia" panose="02040502050405020303" pitchFamily="18" charset="0"/>
                </a:rPr>
                <a:t>Insulin sensitizers</a:t>
              </a:r>
              <a:r>
                <a:rPr lang="en-US" sz="1000" b="1" i="1" baseline="30000" dirty="0">
                  <a:solidFill>
                    <a:schemeClr val="bg1"/>
                  </a:solidFill>
                  <a:latin typeface="Georgia" panose="02040502050405020303" pitchFamily="18" charset="0"/>
                </a:rPr>
                <a:t>3</a:t>
              </a:r>
            </a:p>
          </p:txBody>
        </p:sp>
      </p:grpSp>
      <p:sp>
        <p:nvSpPr>
          <p:cNvPr id="163" name="Title 3">
            <a:extLst>
              <a:ext uri="{FF2B5EF4-FFF2-40B4-BE49-F238E27FC236}">
                <a16:creationId xmlns:a16="http://schemas.microsoft.com/office/drawing/2014/main" id="{E8A55D4C-7DEF-A722-B3FD-C34598FEA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365330"/>
            <a:ext cx="8485200" cy="720000"/>
          </a:xfrm>
        </p:spPr>
        <p:txBody>
          <a:bodyPr/>
          <a:lstStyle/>
          <a:p>
            <a:r>
              <a:rPr lang="en-US" dirty="0"/>
              <a:t>Treatment Landscape of Comorbidities Associated with MAFLD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097355B-AE7A-D442-DDE5-23E2747F2EE1}"/>
              </a:ext>
            </a:extLst>
          </p:cNvPr>
          <p:cNvGrpSpPr/>
          <p:nvPr/>
        </p:nvGrpSpPr>
        <p:grpSpPr>
          <a:xfrm>
            <a:off x="331200" y="3833587"/>
            <a:ext cx="2660904" cy="561148"/>
            <a:chOff x="331200" y="2768600"/>
            <a:chExt cx="2660904" cy="561148"/>
          </a:xfrm>
        </p:grpSpPr>
        <p:sp>
          <p:nvSpPr>
            <p:cNvPr id="3" name="Rectangle: Top Corners Rounded 2">
              <a:extLst>
                <a:ext uri="{FF2B5EF4-FFF2-40B4-BE49-F238E27FC236}">
                  <a16:creationId xmlns:a16="http://schemas.microsoft.com/office/drawing/2014/main" id="{8F69DCD7-BE98-7BF7-E5E1-66272F71EAA4}"/>
                </a:ext>
              </a:extLst>
            </p:cNvPr>
            <p:cNvSpPr>
              <a:spLocks/>
            </p:cNvSpPr>
            <p:nvPr/>
          </p:nvSpPr>
          <p:spPr>
            <a:xfrm>
              <a:off x="331200" y="2768600"/>
              <a:ext cx="2660904" cy="339090"/>
            </a:xfrm>
            <a:prstGeom prst="round2SameRect">
              <a:avLst>
                <a:gd name="adj1" fmla="val 22285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Content Placeholder 2">
              <a:extLst>
                <a:ext uri="{FF2B5EF4-FFF2-40B4-BE49-F238E27FC236}">
                  <a16:creationId xmlns:a16="http://schemas.microsoft.com/office/drawing/2014/main" id="{85A0B1A5-72A6-BF36-6A9E-F2772AD806BC}"/>
                </a:ext>
              </a:extLst>
            </p:cNvPr>
            <p:cNvSpPr txBox="1">
              <a:spLocks/>
            </p:cNvSpPr>
            <p:nvPr/>
          </p:nvSpPr>
          <p:spPr>
            <a:xfrm>
              <a:off x="331200" y="3005420"/>
              <a:ext cx="2660904" cy="324328"/>
            </a:xfrm>
            <a:prstGeom prst="roundRect">
              <a:avLst>
                <a:gd name="adj" fmla="val 4892"/>
              </a:avLst>
            </a:prstGeom>
            <a:solidFill>
              <a:schemeClr val="tx2"/>
            </a:solidFill>
            <a:effectLst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7160" indent="-137160">
                <a:spcBef>
                  <a:spcPts val="500"/>
                </a:spcBef>
                <a:buClr>
                  <a:schemeClr val="accent2"/>
                </a:buClr>
              </a:pPr>
              <a:r>
                <a:rPr lang="en-US" sz="700" dirty="0"/>
                <a:t>EPL, Silymarin and others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9E17A65-B004-4E0A-9E8A-ED9A9C8AE4AD}"/>
                </a:ext>
              </a:extLst>
            </p:cNvPr>
            <p:cNvSpPr txBox="1"/>
            <p:nvPr/>
          </p:nvSpPr>
          <p:spPr>
            <a:xfrm>
              <a:off x="331200" y="2814890"/>
              <a:ext cx="266090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i="1" dirty="0">
                  <a:solidFill>
                    <a:schemeClr val="bg1"/>
                  </a:solidFill>
                  <a:latin typeface="Georgia" panose="02040502050405020303" pitchFamily="18" charset="0"/>
                </a:rPr>
                <a:t>Liver supporting agents </a:t>
              </a:r>
              <a:endParaRPr lang="en-US" sz="1000" b="1" i="1" baseline="300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982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/>
      <p:bldP spid="100" grpId="0" animBg="1"/>
      <p:bldP spid="1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E" dirty="0"/>
              <a:t>Role of EPLs in the Repair of Hepatocyte Damage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FB40F7-662B-4055-92DB-33DE2D604CD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1671798" y="4554538"/>
            <a:ext cx="6427173" cy="410459"/>
          </a:xfrm>
        </p:spPr>
        <p:txBody>
          <a:bodyPr/>
          <a:lstStyle/>
          <a:p>
            <a:pPr algn="l"/>
            <a:r>
              <a:rPr lang="en-US" altLang="zh-CN" sz="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1) Minto RE et al. Chem Phys Lipids. 2004;132:55–64; 2) </a:t>
            </a:r>
            <a:r>
              <a:rPr lang="en-US" altLang="zh-CN" sz="6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Gundermann</a:t>
            </a:r>
            <a:r>
              <a:rPr lang="en-US" altLang="zh-CN" sz="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K et al. </a:t>
            </a:r>
            <a:r>
              <a:rPr lang="en-US" altLang="zh-CN" sz="6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Pharmacol</a:t>
            </a:r>
            <a:r>
              <a:rPr lang="en-US" altLang="zh-CN" sz="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Rep. 2011;63643-63659; 3) Brady LM et al. </a:t>
            </a:r>
            <a:r>
              <a:rPr lang="en-US" altLang="zh-CN" sz="6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Biochem</a:t>
            </a:r>
            <a:r>
              <a:rPr lang="en-US" altLang="zh-CN" sz="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6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Biophys</a:t>
            </a:r>
            <a:r>
              <a:rPr lang="en-US" altLang="zh-CN" sz="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Res </a:t>
            </a:r>
            <a:r>
              <a:rPr lang="en-US" altLang="zh-CN" sz="6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Commun</a:t>
            </a:r>
            <a:r>
              <a:rPr lang="en-US" altLang="zh-CN" sz="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. 1998;248:174–179; 4) Cao Q et al. J Lab Clin Med. 2002;139:202-210; 5) </a:t>
            </a:r>
            <a:r>
              <a:rPr lang="en-IN" sz="600" dirty="0" err="1">
                <a:solidFill>
                  <a:schemeClr val="tx1"/>
                </a:solidFill>
                <a:latin typeface="+mj-lt"/>
              </a:rPr>
              <a:t>Maev</a:t>
            </a:r>
            <a:r>
              <a:rPr lang="en-IN" sz="600" dirty="0">
                <a:solidFill>
                  <a:schemeClr val="tx1"/>
                </a:solidFill>
                <a:latin typeface="+mj-lt"/>
              </a:rPr>
              <a:t> IV et al. </a:t>
            </a:r>
            <a:r>
              <a:rPr lang="nl-NL" sz="600" b="0" dirty="0">
                <a:solidFill>
                  <a:schemeClr val="tx1"/>
                </a:solidFill>
                <a:effectLst/>
                <a:latin typeface="+mj-lt"/>
              </a:rPr>
              <a:t>BMJ Open Gastroenterol. 2020;7(1):e000368</a:t>
            </a:r>
            <a:r>
              <a:rPr lang="en-US" sz="600" dirty="0">
                <a:solidFill>
                  <a:schemeClr val="tx1"/>
                </a:solidFill>
                <a:effectLst/>
                <a:latin typeface="+mj-lt"/>
              </a:rPr>
              <a:t>.</a:t>
            </a:r>
            <a:r>
              <a:rPr lang="en-US" altLang="zh-CN" sz="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ASH, alcoholic steatohepatitis; DILI, drug-induced liver injury; EPL, essential phospholipid; mRNA, messenger ribonucleic acid; </a:t>
            </a:r>
            <a:r>
              <a:rPr lang="en-US" sz="600" dirty="0">
                <a:ea typeface="Verdana" panose="020B0604030504040204" pitchFamily="34" charset="0"/>
                <a:cs typeface="Times New Roman" panose="02020603050405020304" pitchFamily="18" charset="0"/>
              </a:rPr>
              <a:t>MAFLD, metabolic dysfunction-associated fatty liver disease; </a:t>
            </a:r>
            <a:r>
              <a:rPr lang="en-US" sz="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TGF, transforming growth factor.</a:t>
            </a:r>
            <a:endParaRPr lang="en-IN" sz="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3236F-3593-B8D0-7B11-5D7BB5FE372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35B4D9FF-A2AE-F200-D087-C0A25D57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" tIns="38088" rIns="38088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Google Sans"/>
                <a:hlinkClick r:id="rId3"/>
              </a:rPr>
              <a:t>Support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 panose="02000000000000000000" pitchFamily="2" charset="0"/>
              </a:rPr>
              <a:t>Did you find these results useful?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E6B701-A288-B5C5-51EC-70E6B2EE18AA}"/>
              </a:ext>
            </a:extLst>
          </p:cNvPr>
          <p:cNvSpPr txBox="1"/>
          <p:nvPr/>
        </p:nvSpPr>
        <p:spPr>
          <a:xfrm>
            <a:off x="342706" y="1211547"/>
            <a:ext cx="4467419" cy="3108960"/>
          </a:xfrm>
          <a:prstGeom prst="roundRect">
            <a:avLst>
              <a:gd name="adj" fmla="val 6198"/>
            </a:avLst>
          </a:prstGeom>
          <a:solidFill>
            <a:schemeClr val="tx2"/>
          </a:solidFill>
        </p:spPr>
        <p:txBody>
          <a:bodyPr wrap="square" lIns="108000" tIns="108000" rIns="108000" bIns="108000">
            <a:spAutoFit/>
          </a:bodyPr>
          <a:lstStyle/>
          <a:p>
            <a:pPr marL="144000" indent="-1440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altLang="zh-CN" sz="1000" dirty="0"/>
              <a:t>Improves cellular membrane fluidity and restore membrane-associated functions</a:t>
            </a:r>
            <a:r>
              <a:rPr lang="en-US" altLang="zh-CN" sz="1000" baseline="30000" dirty="0"/>
              <a:t>1</a:t>
            </a:r>
            <a:r>
              <a:rPr lang="en-US" altLang="zh-CN" sz="1000" dirty="0"/>
              <a:t>:</a:t>
            </a:r>
          </a:p>
          <a:p>
            <a:pPr marL="273050" indent="-137160">
              <a:spcBef>
                <a:spcPts val="600"/>
              </a:spcBef>
              <a:buClr>
                <a:schemeClr val="accent2"/>
              </a:buClr>
              <a:buFont typeface="Verdana" panose="020B0604030504040204" pitchFamily="34" charset="0"/>
              <a:buChar char="–"/>
            </a:pPr>
            <a:r>
              <a:rPr lang="en-US" altLang="zh-CN" sz="1000" dirty="0">
                <a:solidFill>
                  <a:srgbClr val="000000"/>
                </a:solidFill>
                <a:latin typeface="+mj-lt"/>
                <a:ea typeface="华文楷体" pitchFamily="2" charset="-122"/>
              </a:rPr>
              <a:t>1-palmitoyl-2-linoleoyl-sn-glycero-3-phosphatidylcholine (</a:t>
            </a:r>
            <a:r>
              <a:rPr lang="en-US" altLang="zh-CN" sz="1000" dirty="0" err="1">
                <a:solidFill>
                  <a:srgbClr val="000000"/>
                </a:solidFill>
                <a:latin typeface="+mj-lt"/>
                <a:ea typeface="华文楷体" pitchFamily="2" charset="-122"/>
              </a:rPr>
              <a:t>PLiPC</a:t>
            </a:r>
            <a:r>
              <a:rPr lang="en-US" altLang="zh-CN" sz="1000" dirty="0">
                <a:solidFill>
                  <a:srgbClr val="000000"/>
                </a:solidFill>
                <a:latin typeface="+mj-lt"/>
                <a:ea typeface="华文楷体" pitchFamily="2" charset="-122"/>
              </a:rPr>
              <a:t>) improved cellular membrane fluidity</a:t>
            </a:r>
            <a:endParaRPr lang="en-US" altLang="zh-CN" sz="1000" dirty="0">
              <a:latin typeface="+mj-lt"/>
            </a:endParaRPr>
          </a:p>
          <a:p>
            <a:pPr marL="144000" indent="-1440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altLang="zh-CN" sz="1000" dirty="0"/>
              <a:t>Decrease the activity of cytochrome P450 2E1, reducing alcohol-induced oxidative stress</a:t>
            </a:r>
            <a:r>
              <a:rPr lang="en-US" altLang="zh-CN" sz="1000" baseline="30000" dirty="0"/>
              <a:t>2</a:t>
            </a:r>
            <a:endParaRPr lang="en-US" altLang="zh-CN" sz="1000" dirty="0"/>
          </a:p>
          <a:p>
            <a:pPr marL="144000" indent="-1440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altLang="zh-CN" sz="1000" dirty="0"/>
              <a:t>Inhibit hepatic stellate cell proliferation and i</a:t>
            </a:r>
            <a:r>
              <a:rPr lang="en-US" altLang="zh-CN" sz="1000" b="0" dirty="0">
                <a:ea typeface="华文楷体" pitchFamily="2" charset="-122"/>
              </a:rPr>
              <a:t>nhibited TGF-induced collagen mRNA levels, thus reducing collagen production</a:t>
            </a:r>
            <a:r>
              <a:rPr lang="en-US" altLang="zh-CN" sz="1000" baseline="30000" dirty="0"/>
              <a:t>3,4</a:t>
            </a:r>
          </a:p>
          <a:p>
            <a:pPr marL="144000" indent="-1440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Activate phospholipid-dependent enzymes</a:t>
            </a:r>
            <a:r>
              <a:rPr lang="en-US" sz="1000" baseline="30000" dirty="0"/>
              <a:t>5</a:t>
            </a:r>
          </a:p>
          <a:p>
            <a:pPr marL="144000" indent="-1440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Decrease fatty infiltration of hepatocytes</a:t>
            </a:r>
            <a:r>
              <a:rPr lang="en-US" sz="1000" baseline="30000" dirty="0"/>
              <a:t>5</a:t>
            </a:r>
          </a:p>
          <a:p>
            <a:pPr marL="144000" indent="-1440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Inhibit or correct </a:t>
            </a:r>
            <a:r>
              <a:rPr lang="en-US" sz="1000" dirty="0" err="1"/>
              <a:t>fibrogenic</a:t>
            </a:r>
            <a:r>
              <a:rPr lang="en-US" sz="1000" dirty="0"/>
              <a:t> processes</a:t>
            </a:r>
            <a:r>
              <a:rPr lang="en-US" sz="1000" baseline="30000" dirty="0"/>
              <a:t>5</a:t>
            </a:r>
          </a:p>
          <a:p>
            <a:pPr marL="144000" indent="-1440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Influence apoptosis</a:t>
            </a:r>
            <a:r>
              <a:rPr lang="en-US" sz="1000" baseline="30000" dirty="0"/>
              <a:t>5</a:t>
            </a:r>
          </a:p>
          <a:p>
            <a:pPr marL="144000" indent="-1440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000" dirty="0"/>
              <a:t>Exhibit anti-inflammatory and anti-oxidant properties</a:t>
            </a:r>
            <a:r>
              <a:rPr lang="en-US" sz="1000" baseline="30000" dirty="0"/>
              <a:t>5</a:t>
            </a:r>
            <a:endParaRPr lang="en-US" altLang="zh-CN" sz="1000" baseline="3000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68B770C-E1D4-379C-EEF1-E4BAA626C91C}"/>
              </a:ext>
            </a:extLst>
          </p:cNvPr>
          <p:cNvGrpSpPr/>
          <p:nvPr/>
        </p:nvGrpSpPr>
        <p:grpSpPr>
          <a:xfrm>
            <a:off x="5257800" y="1211547"/>
            <a:ext cx="3002226" cy="3141270"/>
            <a:chOff x="5232451" y="1347657"/>
            <a:chExt cx="2811865" cy="2942093"/>
          </a:xfrm>
        </p:grpSpPr>
        <p:sp>
          <p:nvSpPr>
            <p:cNvPr id="48" name="Google Shape;100;p16">
              <a:extLst>
                <a:ext uri="{FF2B5EF4-FFF2-40B4-BE49-F238E27FC236}">
                  <a16:creationId xmlns:a16="http://schemas.microsoft.com/office/drawing/2014/main" id="{860DD21D-6E47-FCE5-978E-B49B51331432}"/>
                </a:ext>
              </a:extLst>
            </p:cNvPr>
            <p:cNvSpPr/>
            <p:nvPr/>
          </p:nvSpPr>
          <p:spPr>
            <a:xfrm>
              <a:off x="6094658" y="3338388"/>
              <a:ext cx="1087695" cy="951362"/>
            </a:xfrm>
            <a:custGeom>
              <a:avLst/>
              <a:gdLst/>
              <a:ahLst/>
              <a:cxnLst/>
              <a:rect l="l" t="t" r="r" b="b"/>
              <a:pathLst>
                <a:path w="49114" h="42958" extrusionOk="0">
                  <a:moveTo>
                    <a:pt x="13228" y="0"/>
                  </a:moveTo>
                  <a:cubicBezTo>
                    <a:pt x="12645" y="0"/>
                    <a:pt x="11919" y="417"/>
                    <a:pt x="11621" y="929"/>
                  </a:cubicBezTo>
                  <a:lnTo>
                    <a:pt x="8192" y="6870"/>
                  </a:lnTo>
                  <a:lnTo>
                    <a:pt x="10918" y="11585"/>
                  </a:lnTo>
                  <a:cubicBezTo>
                    <a:pt x="11323" y="12276"/>
                    <a:pt x="11347" y="13061"/>
                    <a:pt x="10990" y="13680"/>
                  </a:cubicBezTo>
                  <a:cubicBezTo>
                    <a:pt x="10621" y="14300"/>
                    <a:pt x="9942" y="14669"/>
                    <a:pt x="9144" y="14669"/>
                  </a:cubicBezTo>
                  <a:lnTo>
                    <a:pt x="3691" y="14669"/>
                  </a:lnTo>
                  <a:lnTo>
                    <a:pt x="298" y="20550"/>
                  </a:lnTo>
                  <a:cubicBezTo>
                    <a:pt x="0" y="21062"/>
                    <a:pt x="0" y="21896"/>
                    <a:pt x="298" y="22408"/>
                  </a:cubicBezTo>
                  <a:lnTo>
                    <a:pt x="11621" y="42029"/>
                  </a:lnTo>
                  <a:cubicBezTo>
                    <a:pt x="11919" y="42541"/>
                    <a:pt x="12645" y="42958"/>
                    <a:pt x="13228" y="42958"/>
                  </a:cubicBezTo>
                  <a:lnTo>
                    <a:pt x="35886" y="42958"/>
                  </a:lnTo>
                  <a:cubicBezTo>
                    <a:pt x="36469" y="42958"/>
                    <a:pt x="37196" y="42541"/>
                    <a:pt x="37493" y="42029"/>
                  </a:cubicBezTo>
                  <a:lnTo>
                    <a:pt x="48816" y="22408"/>
                  </a:lnTo>
                  <a:cubicBezTo>
                    <a:pt x="49114" y="21896"/>
                    <a:pt x="49114" y="21062"/>
                    <a:pt x="48816" y="20550"/>
                  </a:cubicBezTo>
                  <a:lnTo>
                    <a:pt x="45709" y="15157"/>
                  </a:lnTo>
                  <a:cubicBezTo>
                    <a:pt x="45411" y="14645"/>
                    <a:pt x="45411" y="13811"/>
                    <a:pt x="45709" y="13299"/>
                  </a:cubicBezTo>
                  <a:lnTo>
                    <a:pt x="48637" y="8227"/>
                  </a:lnTo>
                  <a:cubicBezTo>
                    <a:pt x="48935" y="7715"/>
                    <a:pt x="48685" y="7299"/>
                    <a:pt x="48102" y="7299"/>
                  </a:cubicBezTo>
                  <a:lnTo>
                    <a:pt x="42244" y="7299"/>
                  </a:lnTo>
                  <a:cubicBezTo>
                    <a:pt x="41649" y="7299"/>
                    <a:pt x="40922" y="6882"/>
                    <a:pt x="40636" y="6370"/>
                  </a:cubicBezTo>
                  <a:lnTo>
                    <a:pt x="37493" y="929"/>
                  </a:lnTo>
                  <a:cubicBezTo>
                    <a:pt x="37196" y="417"/>
                    <a:pt x="36469" y="0"/>
                    <a:pt x="358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82875" tIns="91425" rIns="18287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20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6" name="Google Shape;104;p16">
              <a:extLst>
                <a:ext uri="{FF2B5EF4-FFF2-40B4-BE49-F238E27FC236}">
                  <a16:creationId xmlns:a16="http://schemas.microsoft.com/office/drawing/2014/main" id="{BC3739EB-472A-4396-D369-F9AF1E099929}"/>
                </a:ext>
              </a:extLst>
            </p:cNvPr>
            <p:cNvSpPr/>
            <p:nvPr/>
          </p:nvSpPr>
          <p:spPr>
            <a:xfrm>
              <a:off x="6094658" y="1347657"/>
              <a:ext cx="1087695" cy="951362"/>
            </a:xfrm>
            <a:custGeom>
              <a:avLst/>
              <a:gdLst/>
              <a:ahLst/>
              <a:cxnLst/>
              <a:rect l="l" t="t" r="r" b="b"/>
              <a:pathLst>
                <a:path w="49114" h="42958" extrusionOk="0">
                  <a:moveTo>
                    <a:pt x="13228" y="0"/>
                  </a:moveTo>
                  <a:cubicBezTo>
                    <a:pt x="12645" y="0"/>
                    <a:pt x="11919" y="417"/>
                    <a:pt x="11621" y="929"/>
                  </a:cubicBezTo>
                  <a:lnTo>
                    <a:pt x="298" y="20550"/>
                  </a:lnTo>
                  <a:cubicBezTo>
                    <a:pt x="0" y="21062"/>
                    <a:pt x="0" y="21896"/>
                    <a:pt x="298" y="22408"/>
                  </a:cubicBezTo>
                  <a:lnTo>
                    <a:pt x="3406" y="27789"/>
                  </a:lnTo>
                  <a:cubicBezTo>
                    <a:pt x="3703" y="28301"/>
                    <a:pt x="3703" y="29135"/>
                    <a:pt x="3406" y="29647"/>
                  </a:cubicBezTo>
                  <a:lnTo>
                    <a:pt x="477" y="34719"/>
                  </a:lnTo>
                  <a:cubicBezTo>
                    <a:pt x="179" y="35231"/>
                    <a:pt x="429" y="35647"/>
                    <a:pt x="1012" y="35647"/>
                  </a:cubicBezTo>
                  <a:lnTo>
                    <a:pt x="6870" y="35647"/>
                  </a:lnTo>
                  <a:cubicBezTo>
                    <a:pt x="7466" y="35647"/>
                    <a:pt x="8180" y="36076"/>
                    <a:pt x="8478" y="36588"/>
                  </a:cubicBezTo>
                  <a:lnTo>
                    <a:pt x="11621" y="42017"/>
                  </a:lnTo>
                  <a:cubicBezTo>
                    <a:pt x="11919" y="42529"/>
                    <a:pt x="12645" y="42958"/>
                    <a:pt x="13228" y="42958"/>
                  </a:cubicBezTo>
                  <a:lnTo>
                    <a:pt x="35886" y="42946"/>
                  </a:lnTo>
                  <a:cubicBezTo>
                    <a:pt x="36469" y="42946"/>
                    <a:pt x="37196" y="42529"/>
                    <a:pt x="37493" y="42017"/>
                  </a:cubicBezTo>
                  <a:lnTo>
                    <a:pt x="40922" y="36088"/>
                  </a:lnTo>
                  <a:lnTo>
                    <a:pt x="38196" y="31361"/>
                  </a:lnTo>
                  <a:cubicBezTo>
                    <a:pt x="37791" y="30671"/>
                    <a:pt x="37767" y="29897"/>
                    <a:pt x="38124" y="29278"/>
                  </a:cubicBezTo>
                  <a:cubicBezTo>
                    <a:pt x="38481" y="28659"/>
                    <a:pt x="39172" y="28289"/>
                    <a:pt x="39970" y="28289"/>
                  </a:cubicBezTo>
                  <a:lnTo>
                    <a:pt x="45423" y="28289"/>
                  </a:lnTo>
                  <a:lnTo>
                    <a:pt x="48816" y="22408"/>
                  </a:lnTo>
                  <a:cubicBezTo>
                    <a:pt x="49114" y="21896"/>
                    <a:pt x="49114" y="21062"/>
                    <a:pt x="48816" y="20550"/>
                  </a:cubicBezTo>
                  <a:lnTo>
                    <a:pt x="37493" y="929"/>
                  </a:lnTo>
                  <a:cubicBezTo>
                    <a:pt x="37196" y="417"/>
                    <a:pt x="36469" y="0"/>
                    <a:pt x="358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82875" tIns="91425" rIns="18287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20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" name="Google Shape;105;p16">
              <a:extLst>
                <a:ext uri="{FF2B5EF4-FFF2-40B4-BE49-F238E27FC236}">
                  <a16:creationId xmlns:a16="http://schemas.microsoft.com/office/drawing/2014/main" id="{556E34AC-D7F5-93C0-EE94-916F70F6D429}"/>
                </a:ext>
              </a:extLst>
            </p:cNvPr>
            <p:cNvSpPr txBox="1"/>
            <p:nvPr/>
          </p:nvSpPr>
          <p:spPr>
            <a:xfrm>
              <a:off x="6137251" y="1598919"/>
              <a:ext cx="1002512" cy="2706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000">
                  <a:solidFill>
                    <a:srgbClr val="FFFFFF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Autoimmune</a:t>
              </a:r>
            </a:p>
          </p:txBody>
        </p:sp>
        <p:sp>
          <p:nvSpPr>
            <p:cNvPr id="37" name="Google Shape;116;p16">
              <a:extLst>
                <a:ext uri="{FF2B5EF4-FFF2-40B4-BE49-F238E27FC236}">
                  <a16:creationId xmlns:a16="http://schemas.microsoft.com/office/drawing/2014/main" id="{3855A1B0-6B45-6511-6A29-BC840144D10B}"/>
                </a:ext>
              </a:extLst>
            </p:cNvPr>
            <p:cNvSpPr/>
            <p:nvPr/>
          </p:nvSpPr>
          <p:spPr>
            <a:xfrm>
              <a:off x="5232451" y="2840572"/>
              <a:ext cx="1087961" cy="951362"/>
            </a:xfrm>
            <a:custGeom>
              <a:avLst/>
              <a:gdLst/>
              <a:ahLst/>
              <a:cxnLst/>
              <a:rect l="l" t="t" r="r" b="b"/>
              <a:pathLst>
                <a:path w="49126" h="42958" extrusionOk="0">
                  <a:moveTo>
                    <a:pt x="13240" y="0"/>
                  </a:moveTo>
                  <a:cubicBezTo>
                    <a:pt x="12644" y="0"/>
                    <a:pt x="11918" y="429"/>
                    <a:pt x="11632" y="941"/>
                  </a:cubicBezTo>
                  <a:lnTo>
                    <a:pt x="298" y="20550"/>
                  </a:lnTo>
                  <a:cubicBezTo>
                    <a:pt x="12" y="21062"/>
                    <a:pt x="0" y="21896"/>
                    <a:pt x="298" y="22408"/>
                  </a:cubicBezTo>
                  <a:lnTo>
                    <a:pt x="11632" y="42029"/>
                  </a:lnTo>
                  <a:cubicBezTo>
                    <a:pt x="11918" y="42541"/>
                    <a:pt x="12644" y="42958"/>
                    <a:pt x="13240" y="42958"/>
                  </a:cubicBezTo>
                  <a:lnTo>
                    <a:pt x="35885" y="42958"/>
                  </a:lnTo>
                  <a:cubicBezTo>
                    <a:pt x="36481" y="42958"/>
                    <a:pt x="37207" y="42541"/>
                    <a:pt x="37505" y="42029"/>
                  </a:cubicBezTo>
                  <a:lnTo>
                    <a:pt x="40612" y="36648"/>
                  </a:lnTo>
                  <a:cubicBezTo>
                    <a:pt x="40906" y="36143"/>
                    <a:pt x="41605" y="35719"/>
                    <a:pt x="42195" y="35719"/>
                  </a:cubicBezTo>
                  <a:cubicBezTo>
                    <a:pt x="42203" y="35719"/>
                    <a:pt x="42211" y="35719"/>
                    <a:pt x="42220" y="35719"/>
                  </a:cubicBezTo>
                  <a:lnTo>
                    <a:pt x="48077" y="35707"/>
                  </a:lnTo>
                  <a:cubicBezTo>
                    <a:pt x="48673" y="35707"/>
                    <a:pt x="48911" y="35290"/>
                    <a:pt x="48613" y="34778"/>
                  </a:cubicBezTo>
                  <a:lnTo>
                    <a:pt x="45684" y="29706"/>
                  </a:lnTo>
                  <a:cubicBezTo>
                    <a:pt x="45387" y="29194"/>
                    <a:pt x="45387" y="28361"/>
                    <a:pt x="45684" y="27849"/>
                  </a:cubicBezTo>
                  <a:lnTo>
                    <a:pt x="48828" y="22408"/>
                  </a:lnTo>
                  <a:cubicBezTo>
                    <a:pt x="49125" y="21896"/>
                    <a:pt x="49125" y="21062"/>
                    <a:pt x="48828" y="20550"/>
                  </a:cubicBezTo>
                  <a:lnTo>
                    <a:pt x="37505" y="941"/>
                  </a:lnTo>
                  <a:cubicBezTo>
                    <a:pt x="37211" y="436"/>
                    <a:pt x="36500" y="12"/>
                    <a:pt x="35910" y="12"/>
                  </a:cubicBezTo>
                  <a:cubicBezTo>
                    <a:pt x="35902" y="12"/>
                    <a:pt x="35894" y="12"/>
                    <a:pt x="35885" y="12"/>
                  </a:cubicBezTo>
                  <a:lnTo>
                    <a:pt x="29039" y="12"/>
                  </a:lnTo>
                  <a:lnTo>
                    <a:pt x="26313" y="4727"/>
                  </a:lnTo>
                  <a:cubicBezTo>
                    <a:pt x="25925" y="5408"/>
                    <a:pt x="25272" y="5823"/>
                    <a:pt x="24569" y="5823"/>
                  </a:cubicBezTo>
                  <a:cubicBezTo>
                    <a:pt x="24559" y="5823"/>
                    <a:pt x="24549" y="5823"/>
                    <a:pt x="24539" y="5822"/>
                  </a:cubicBezTo>
                  <a:cubicBezTo>
                    <a:pt x="23824" y="5822"/>
                    <a:pt x="23158" y="5418"/>
                    <a:pt x="22753" y="4727"/>
                  </a:cubicBezTo>
                  <a:lnTo>
                    <a:pt x="20026" y="12"/>
                  </a:lnTo>
                  <a:lnTo>
                    <a:pt x="132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82875" tIns="91425" rIns="18287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20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3" name="Google Shape;122;p16">
              <a:extLst>
                <a:ext uri="{FF2B5EF4-FFF2-40B4-BE49-F238E27FC236}">
                  <a16:creationId xmlns:a16="http://schemas.microsoft.com/office/drawing/2014/main" id="{E20655CC-85CD-AB84-6C40-FC98A194A3D2}"/>
                </a:ext>
              </a:extLst>
            </p:cNvPr>
            <p:cNvSpPr/>
            <p:nvPr/>
          </p:nvSpPr>
          <p:spPr>
            <a:xfrm>
              <a:off x="5232695" y="1845206"/>
              <a:ext cx="1087718" cy="1092767"/>
            </a:xfrm>
            <a:custGeom>
              <a:avLst/>
              <a:gdLst/>
              <a:ahLst/>
              <a:cxnLst/>
              <a:rect l="l" t="t" r="r" b="b"/>
              <a:pathLst>
                <a:path w="49115" h="49343" extrusionOk="0">
                  <a:moveTo>
                    <a:pt x="13229" y="0"/>
                  </a:moveTo>
                  <a:cubicBezTo>
                    <a:pt x="12633" y="0"/>
                    <a:pt x="11907" y="429"/>
                    <a:pt x="11621" y="929"/>
                  </a:cubicBezTo>
                  <a:lnTo>
                    <a:pt x="287" y="20550"/>
                  </a:lnTo>
                  <a:cubicBezTo>
                    <a:pt x="1" y="21062"/>
                    <a:pt x="1" y="21896"/>
                    <a:pt x="287" y="22408"/>
                  </a:cubicBezTo>
                  <a:lnTo>
                    <a:pt x="11621" y="42029"/>
                  </a:lnTo>
                  <a:cubicBezTo>
                    <a:pt x="11907" y="42541"/>
                    <a:pt x="12633" y="42958"/>
                    <a:pt x="13229" y="42958"/>
                  </a:cubicBezTo>
                  <a:lnTo>
                    <a:pt x="19444" y="42958"/>
                  </a:lnTo>
                  <a:cubicBezTo>
                    <a:pt x="20039" y="42958"/>
                    <a:pt x="20765" y="43375"/>
                    <a:pt x="21063" y="43887"/>
                  </a:cubicBezTo>
                  <a:lnTo>
                    <a:pt x="23992" y="48959"/>
                  </a:lnTo>
                  <a:cubicBezTo>
                    <a:pt x="24135" y="49215"/>
                    <a:pt x="24328" y="49343"/>
                    <a:pt x="24523" y="49343"/>
                  </a:cubicBezTo>
                  <a:cubicBezTo>
                    <a:pt x="24718" y="49343"/>
                    <a:pt x="24915" y="49215"/>
                    <a:pt x="25064" y="48959"/>
                  </a:cubicBezTo>
                  <a:lnTo>
                    <a:pt x="27993" y="43887"/>
                  </a:lnTo>
                  <a:cubicBezTo>
                    <a:pt x="28278" y="43375"/>
                    <a:pt x="29005" y="42958"/>
                    <a:pt x="29600" y="42958"/>
                  </a:cubicBezTo>
                  <a:lnTo>
                    <a:pt x="35874" y="42958"/>
                  </a:lnTo>
                  <a:cubicBezTo>
                    <a:pt x="36470" y="42958"/>
                    <a:pt x="37196" y="42541"/>
                    <a:pt x="37494" y="42029"/>
                  </a:cubicBezTo>
                  <a:lnTo>
                    <a:pt x="48817" y="22408"/>
                  </a:lnTo>
                  <a:cubicBezTo>
                    <a:pt x="49114" y="21896"/>
                    <a:pt x="49114" y="21062"/>
                    <a:pt x="48817" y="20550"/>
                  </a:cubicBezTo>
                  <a:lnTo>
                    <a:pt x="45388" y="14621"/>
                  </a:lnTo>
                  <a:lnTo>
                    <a:pt x="39934" y="14621"/>
                  </a:lnTo>
                  <a:cubicBezTo>
                    <a:pt x="39137" y="14621"/>
                    <a:pt x="38458" y="14252"/>
                    <a:pt x="38101" y="13633"/>
                  </a:cubicBezTo>
                  <a:cubicBezTo>
                    <a:pt x="37744" y="13014"/>
                    <a:pt x="37768" y="12228"/>
                    <a:pt x="38160" y="11537"/>
                  </a:cubicBezTo>
                  <a:lnTo>
                    <a:pt x="40887" y="6823"/>
                  </a:lnTo>
                  <a:lnTo>
                    <a:pt x="37494" y="929"/>
                  </a:lnTo>
                  <a:cubicBezTo>
                    <a:pt x="37196" y="429"/>
                    <a:pt x="36470" y="0"/>
                    <a:pt x="358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82875" tIns="91425" rIns="18287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20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" name="Google Shape;130;p16">
              <a:extLst>
                <a:ext uri="{FF2B5EF4-FFF2-40B4-BE49-F238E27FC236}">
                  <a16:creationId xmlns:a16="http://schemas.microsoft.com/office/drawing/2014/main" id="{88BCFA81-B618-AADB-4D84-5DD15EC74AF5}"/>
                </a:ext>
              </a:extLst>
            </p:cNvPr>
            <p:cNvSpPr/>
            <p:nvPr/>
          </p:nvSpPr>
          <p:spPr>
            <a:xfrm>
              <a:off x="6956598" y="2699436"/>
              <a:ext cx="1087718" cy="1092500"/>
            </a:xfrm>
            <a:custGeom>
              <a:avLst/>
              <a:gdLst/>
              <a:ahLst/>
              <a:cxnLst/>
              <a:rect l="l" t="t" r="r" b="b"/>
              <a:pathLst>
                <a:path w="49115" h="49331" extrusionOk="0">
                  <a:moveTo>
                    <a:pt x="24592" y="0"/>
                  </a:moveTo>
                  <a:cubicBezTo>
                    <a:pt x="24397" y="0"/>
                    <a:pt x="24200" y="128"/>
                    <a:pt x="24052" y="384"/>
                  </a:cubicBezTo>
                  <a:lnTo>
                    <a:pt x="21123" y="5445"/>
                  </a:lnTo>
                  <a:cubicBezTo>
                    <a:pt x="20825" y="5957"/>
                    <a:pt x="20111" y="6385"/>
                    <a:pt x="19515" y="6385"/>
                  </a:cubicBezTo>
                  <a:lnTo>
                    <a:pt x="13241" y="6385"/>
                  </a:lnTo>
                  <a:cubicBezTo>
                    <a:pt x="12645" y="6385"/>
                    <a:pt x="11919" y="6802"/>
                    <a:pt x="11621" y="7314"/>
                  </a:cubicBezTo>
                  <a:lnTo>
                    <a:pt x="299" y="26923"/>
                  </a:lnTo>
                  <a:cubicBezTo>
                    <a:pt x="1" y="27435"/>
                    <a:pt x="1" y="28281"/>
                    <a:pt x="299" y="28781"/>
                  </a:cubicBezTo>
                  <a:lnTo>
                    <a:pt x="3728" y="34722"/>
                  </a:lnTo>
                  <a:lnTo>
                    <a:pt x="9181" y="34722"/>
                  </a:lnTo>
                  <a:cubicBezTo>
                    <a:pt x="9978" y="34722"/>
                    <a:pt x="10657" y="35091"/>
                    <a:pt x="11014" y="35710"/>
                  </a:cubicBezTo>
                  <a:cubicBezTo>
                    <a:pt x="11371" y="36329"/>
                    <a:pt x="11348" y="37115"/>
                    <a:pt x="10955" y="37794"/>
                  </a:cubicBezTo>
                  <a:lnTo>
                    <a:pt x="8228" y="42521"/>
                  </a:lnTo>
                  <a:lnTo>
                    <a:pt x="11621" y="48402"/>
                  </a:lnTo>
                  <a:cubicBezTo>
                    <a:pt x="11919" y="48914"/>
                    <a:pt x="12645" y="49331"/>
                    <a:pt x="13241" y="49331"/>
                  </a:cubicBezTo>
                  <a:lnTo>
                    <a:pt x="35886" y="49331"/>
                  </a:lnTo>
                  <a:cubicBezTo>
                    <a:pt x="36482" y="49331"/>
                    <a:pt x="37208" y="48914"/>
                    <a:pt x="37494" y="48402"/>
                  </a:cubicBezTo>
                  <a:lnTo>
                    <a:pt x="48829" y="28793"/>
                  </a:lnTo>
                  <a:cubicBezTo>
                    <a:pt x="49114" y="28281"/>
                    <a:pt x="49114" y="27435"/>
                    <a:pt x="48829" y="26923"/>
                  </a:cubicBezTo>
                  <a:lnTo>
                    <a:pt x="37494" y="7314"/>
                  </a:lnTo>
                  <a:cubicBezTo>
                    <a:pt x="37196" y="6802"/>
                    <a:pt x="36482" y="6385"/>
                    <a:pt x="35886" y="6385"/>
                  </a:cubicBezTo>
                  <a:lnTo>
                    <a:pt x="29671" y="6385"/>
                  </a:lnTo>
                  <a:cubicBezTo>
                    <a:pt x="29076" y="6385"/>
                    <a:pt x="28350" y="5957"/>
                    <a:pt x="28052" y="5456"/>
                  </a:cubicBezTo>
                  <a:lnTo>
                    <a:pt x="25123" y="384"/>
                  </a:lnTo>
                  <a:cubicBezTo>
                    <a:pt x="24980" y="128"/>
                    <a:pt x="24787" y="0"/>
                    <a:pt x="245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82875" tIns="91425" rIns="18287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20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" name="Google Shape;136;p16">
              <a:extLst>
                <a:ext uri="{FF2B5EF4-FFF2-40B4-BE49-F238E27FC236}">
                  <a16:creationId xmlns:a16="http://schemas.microsoft.com/office/drawing/2014/main" id="{CF1116A2-4EA2-322B-00E1-7EDC34690CEE}"/>
                </a:ext>
              </a:extLst>
            </p:cNvPr>
            <p:cNvSpPr/>
            <p:nvPr/>
          </p:nvSpPr>
          <p:spPr>
            <a:xfrm>
              <a:off x="6956598" y="1845206"/>
              <a:ext cx="1087718" cy="951362"/>
            </a:xfrm>
            <a:custGeom>
              <a:avLst/>
              <a:gdLst/>
              <a:ahLst/>
              <a:cxnLst/>
              <a:rect l="l" t="t" r="r" b="b"/>
              <a:pathLst>
                <a:path w="49115" h="42958" extrusionOk="0">
                  <a:moveTo>
                    <a:pt x="13241" y="0"/>
                  </a:moveTo>
                  <a:cubicBezTo>
                    <a:pt x="12645" y="0"/>
                    <a:pt x="11919" y="429"/>
                    <a:pt x="11621" y="941"/>
                  </a:cubicBezTo>
                  <a:lnTo>
                    <a:pt x="8514" y="6322"/>
                  </a:lnTo>
                  <a:cubicBezTo>
                    <a:pt x="8216" y="6834"/>
                    <a:pt x="7490" y="7251"/>
                    <a:pt x="6907" y="7251"/>
                  </a:cubicBezTo>
                  <a:lnTo>
                    <a:pt x="1049" y="7251"/>
                  </a:lnTo>
                  <a:cubicBezTo>
                    <a:pt x="453" y="7251"/>
                    <a:pt x="215" y="7668"/>
                    <a:pt x="513" y="8180"/>
                  </a:cubicBezTo>
                  <a:lnTo>
                    <a:pt x="3442" y="13252"/>
                  </a:lnTo>
                  <a:cubicBezTo>
                    <a:pt x="3740" y="13764"/>
                    <a:pt x="3740" y="14597"/>
                    <a:pt x="3442" y="15109"/>
                  </a:cubicBezTo>
                  <a:lnTo>
                    <a:pt x="299" y="20550"/>
                  </a:lnTo>
                  <a:cubicBezTo>
                    <a:pt x="1" y="21062"/>
                    <a:pt x="1" y="21896"/>
                    <a:pt x="299" y="22408"/>
                  </a:cubicBezTo>
                  <a:lnTo>
                    <a:pt x="11621" y="42029"/>
                  </a:lnTo>
                  <a:cubicBezTo>
                    <a:pt x="11919" y="42541"/>
                    <a:pt x="12645" y="42958"/>
                    <a:pt x="13241" y="42958"/>
                  </a:cubicBezTo>
                  <a:lnTo>
                    <a:pt x="20087" y="42958"/>
                  </a:lnTo>
                  <a:lnTo>
                    <a:pt x="22813" y="38231"/>
                  </a:lnTo>
                  <a:cubicBezTo>
                    <a:pt x="23206" y="37553"/>
                    <a:pt x="23873" y="37136"/>
                    <a:pt x="24587" y="37136"/>
                  </a:cubicBezTo>
                  <a:cubicBezTo>
                    <a:pt x="25302" y="37136"/>
                    <a:pt x="25969" y="37553"/>
                    <a:pt x="26373" y="38231"/>
                  </a:cubicBezTo>
                  <a:lnTo>
                    <a:pt x="29088" y="42958"/>
                  </a:lnTo>
                  <a:lnTo>
                    <a:pt x="35886" y="42958"/>
                  </a:lnTo>
                  <a:cubicBezTo>
                    <a:pt x="36482" y="42958"/>
                    <a:pt x="37208" y="42541"/>
                    <a:pt x="37494" y="42029"/>
                  </a:cubicBezTo>
                  <a:lnTo>
                    <a:pt x="48829" y="22408"/>
                  </a:lnTo>
                  <a:cubicBezTo>
                    <a:pt x="49114" y="21896"/>
                    <a:pt x="49114" y="21062"/>
                    <a:pt x="48829" y="20550"/>
                  </a:cubicBezTo>
                  <a:lnTo>
                    <a:pt x="37494" y="941"/>
                  </a:lnTo>
                  <a:cubicBezTo>
                    <a:pt x="37208" y="429"/>
                    <a:pt x="36482" y="0"/>
                    <a:pt x="358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82875" tIns="91425" rIns="18287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20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1" name="Google Shape;105;p16">
              <a:extLst>
                <a:ext uri="{FF2B5EF4-FFF2-40B4-BE49-F238E27FC236}">
                  <a16:creationId xmlns:a16="http://schemas.microsoft.com/office/drawing/2014/main" id="{56DB79B2-9945-3DC7-881A-EEDD869922FD}"/>
                </a:ext>
              </a:extLst>
            </p:cNvPr>
            <p:cNvSpPr txBox="1"/>
            <p:nvPr/>
          </p:nvSpPr>
          <p:spPr>
            <a:xfrm>
              <a:off x="5275175" y="2190533"/>
              <a:ext cx="1002512" cy="2706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000">
                  <a:solidFill>
                    <a:srgbClr val="FFFFFF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ASH</a:t>
              </a:r>
            </a:p>
          </p:txBody>
        </p:sp>
        <p:sp>
          <p:nvSpPr>
            <p:cNvPr id="52" name="Google Shape;105;p16">
              <a:extLst>
                <a:ext uri="{FF2B5EF4-FFF2-40B4-BE49-F238E27FC236}">
                  <a16:creationId xmlns:a16="http://schemas.microsoft.com/office/drawing/2014/main" id="{EB77A46D-9F79-0BDF-A8B5-A4C0EFAF0043}"/>
                </a:ext>
              </a:extLst>
            </p:cNvPr>
            <p:cNvSpPr txBox="1"/>
            <p:nvPr/>
          </p:nvSpPr>
          <p:spPr>
            <a:xfrm>
              <a:off x="5275175" y="3202761"/>
              <a:ext cx="1002512" cy="2706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000">
                  <a:solidFill>
                    <a:srgbClr val="FFFFFF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DILI</a:t>
              </a:r>
            </a:p>
          </p:txBody>
        </p:sp>
        <p:sp>
          <p:nvSpPr>
            <p:cNvPr id="53" name="Google Shape;105;p16">
              <a:extLst>
                <a:ext uri="{FF2B5EF4-FFF2-40B4-BE49-F238E27FC236}">
                  <a16:creationId xmlns:a16="http://schemas.microsoft.com/office/drawing/2014/main" id="{C40D9773-0728-2DE7-BD28-400A5CD26617}"/>
                </a:ext>
              </a:extLst>
            </p:cNvPr>
            <p:cNvSpPr txBox="1"/>
            <p:nvPr/>
          </p:nvSpPr>
          <p:spPr>
            <a:xfrm>
              <a:off x="6137251" y="3658790"/>
              <a:ext cx="1002512" cy="2706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000">
                  <a:solidFill>
                    <a:srgbClr val="FFFFFF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Viral hepatitis</a:t>
              </a:r>
            </a:p>
          </p:txBody>
        </p:sp>
        <p:sp>
          <p:nvSpPr>
            <p:cNvPr id="54" name="Google Shape;105;p16">
              <a:extLst>
                <a:ext uri="{FF2B5EF4-FFF2-40B4-BE49-F238E27FC236}">
                  <a16:creationId xmlns:a16="http://schemas.microsoft.com/office/drawing/2014/main" id="{F886EAE0-CF0D-7DD6-0547-6C52471BEA07}"/>
                </a:ext>
              </a:extLst>
            </p:cNvPr>
            <p:cNvSpPr txBox="1"/>
            <p:nvPr/>
          </p:nvSpPr>
          <p:spPr>
            <a:xfrm>
              <a:off x="6999201" y="3149563"/>
              <a:ext cx="1002512" cy="2706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000">
                  <a:solidFill>
                    <a:srgbClr val="FFFFFF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Cirrhosis</a:t>
              </a:r>
              <a:br>
                <a:rPr lang="en-IN" sz="1000">
                  <a:solidFill>
                    <a:srgbClr val="FFFFFF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</a:br>
              <a:r>
                <a:rPr lang="en-IN" sz="1000">
                  <a:solidFill>
                    <a:srgbClr val="FFFFFF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of liver</a:t>
              </a:r>
            </a:p>
          </p:txBody>
        </p:sp>
        <p:sp>
          <p:nvSpPr>
            <p:cNvPr id="55" name="Google Shape;105;p16">
              <a:extLst>
                <a:ext uri="{FF2B5EF4-FFF2-40B4-BE49-F238E27FC236}">
                  <a16:creationId xmlns:a16="http://schemas.microsoft.com/office/drawing/2014/main" id="{B86A0824-EE57-B539-2D84-DB22B64ADE1F}"/>
                </a:ext>
              </a:extLst>
            </p:cNvPr>
            <p:cNvSpPr txBox="1"/>
            <p:nvPr/>
          </p:nvSpPr>
          <p:spPr>
            <a:xfrm>
              <a:off x="6999201" y="2161034"/>
              <a:ext cx="1002512" cy="2706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000">
                  <a:solidFill>
                    <a:srgbClr val="FFFFFF"/>
                  </a:solidFill>
                  <a:latin typeface="+mj-lt"/>
                  <a:ea typeface="Fira Sans Extra Condensed Medium"/>
                  <a:cs typeface="Fira Sans Extra Condensed Medium"/>
                  <a:sym typeface="Fira Sans Extra Condensed Medium"/>
                </a:rPr>
                <a:t>MAFLD</a:t>
              </a:r>
            </a:p>
          </p:txBody>
        </p:sp>
        <p:sp>
          <p:nvSpPr>
            <p:cNvPr id="56" name="Google Shape;105;p16">
              <a:extLst>
                <a:ext uri="{FF2B5EF4-FFF2-40B4-BE49-F238E27FC236}">
                  <a16:creationId xmlns:a16="http://schemas.microsoft.com/office/drawing/2014/main" id="{795DC30E-691D-EE56-5EEE-9956EA996CDB}"/>
                </a:ext>
              </a:extLst>
            </p:cNvPr>
            <p:cNvSpPr txBox="1"/>
            <p:nvPr/>
          </p:nvSpPr>
          <p:spPr>
            <a:xfrm>
              <a:off x="6137247" y="2649143"/>
              <a:ext cx="1002512" cy="2706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600" b="1" i="0" dirty="0">
                  <a:effectLst/>
                  <a:latin typeface="+mj-lt"/>
                </a:rPr>
                <a:t>EPLs</a:t>
              </a:r>
              <a:endParaRPr lang="en-IN" sz="1600" b="1" dirty="0">
                <a:latin typeface="+mj-lt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3981695"/>
      </p:ext>
    </p:extLst>
  </p:cSld>
  <p:clrMapOvr>
    <a:masterClrMapping/>
  </p:clrMapOvr>
</p:sld>
</file>

<file path=ppt/theme/theme1.xml><?xml version="1.0" encoding="utf-8"?>
<a:theme xmlns:a="http://schemas.openxmlformats.org/drawingml/2006/main" name="Sanofi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8" ma:contentTypeDescription="Create a new document." ma:contentTypeScope="" ma:versionID="8c03e0b3b661a4b02d2bb76176c051b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0c3012cdc5b7676256a449a329513b77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9BE894C-1C20-4BAF-99B4-0A5BD5A9670C}"/>
</file>

<file path=customXml/itemProps2.xml><?xml version="1.0" encoding="utf-8"?>
<ds:datastoreItem xmlns:ds="http://schemas.openxmlformats.org/officeDocument/2006/customXml" ds:itemID="{68D289C8-FCBD-47D6-A28B-8CD4E8BB35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7B58BE-5C3A-4840-A409-4EB32649CC53}">
  <ds:schemaRefs>
    <ds:schemaRef ds:uri="http://schemas.microsoft.com/office/infopath/2007/PartnerControls"/>
    <ds:schemaRef ds:uri="4a615a75-1d40-4834-a16a-462b4b5926d5"/>
    <ds:schemaRef ds:uri="http://schemas.microsoft.com/office/2006/documentManagement/typ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  <ds:schemaRef ds:uri="cb394913-660e-41e9-9f09-b3173fdbf396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landscape V3.1 230728</Template>
  <TotalTime>0</TotalTime>
  <Words>5960</Words>
  <Application>Microsoft Office PowerPoint</Application>
  <PresentationFormat>On-screen Show (16:9)</PresentationFormat>
  <Paragraphs>1042</Paragraphs>
  <Slides>29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华文楷体</vt:lpstr>
      <vt:lpstr>Arial</vt:lpstr>
      <vt:lpstr>Calibri</vt:lpstr>
      <vt:lpstr>Cambria</vt:lpstr>
      <vt:lpstr>Georgia</vt:lpstr>
      <vt:lpstr>Google Sans</vt:lpstr>
      <vt:lpstr>Roboto</vt:lpstr>
      <vt:lpstr>Sanofi Sans 3 Regular</vt:lpstr>
      <vt:lpstr>Symbol</vt:lpstr>
      <vt:lpstr>Times New Roman</vt:lpstr>
      <vt:lpstr>Verdana</vt:lpstr>
      <vt:lpstr>Sanofi</vt:lpstr>
      <vt:lpstr>Reducing the burden  of liver disease</vt:lpstr>
      <vt:lpstr>Metabolic and Toxic Liver Damage in Focus: MANPOWER's Latest Breakthroughs Revealed</vt:lpstr>
      <vt:lpstr>PowerPoint Presentation</vt:lpstr>
      <vt:lpstr>PowerPoint Presentation</vt:lpstr>
      <vt:lpstr>Metabolic and Toxic Liver Disease</vt:lpstr>
      <vt:lpstr>Overview of Metabolic Liver Injury</vt:lpstr>
      <vt:lpstr>Fatty Liver Disease: Clinical Spectrum and its Burden</vt:lpstr>
      <vt:lpstr>Treatment Landscape of Comorbidities Associated with MAFLD</vt:lpstr>
      <vt:lpstr>Role of EPLs in the Repair of Hepatocyte Damage</vt:lpstr>
      <vt:lpstr>Existing Evidence Supporting the Adjunctive Use of PPC in Patients with MAFLD and Comorbidities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Patient and Clinician Satisfaction Seem to Correlate With Objective Improvements in Patients with MAFLD/MASLD and Comorbidities Receiving EPLs as Adjunctive Treatment1</vt:lpstr>
      <vt:lpstr>PowerPoint Presentation</vt:lpstr>
      <vt:lpstr>EPLs Adjunctive Treatment is Associated With Significant Improvements of Symptoms in MAFLD/MASLD – Effects on Disease Burden1</vt:lpstr>
      <vt:lpstr>Other Innovative Therapeutics for MAFLD</vt:lpstr>
      <vt:lpstr>Existing Evidence Supporting the Adjunctive Use of PPC in Patients with DILI</vt:lpstr>
      <vt:lpstr>Hepatotoxic Liver Disease: Drug- and Chemical- Induced</vt:lpstr>
      <vt:lpstr>Types of DILI and the Causal Agents1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Sanofi logo intro</dc:title>
  <dc:creator>Khan, Salman /IN</dc:creator>
  <cp:lastModifiedBy>Sotos, Francesc /DE</cp:lastModifiedBy>
  <cp:revision>4</cp:revision>
  <dcterms:created xsi:type="dcterms:W3CDTF">2024-03-20T06:02:21Z</dcterms:created>
  <dcterms:modified xsi:type="dcterms:W3CDTF">2024-11-04T08:53:45Z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0x0101000901BDCEEAFF7145A726733A96431DF3</vt:lpwstr>
  </property>
  <property fmtid="{D5CDD505-2E9C-101B-9397-08002B2CF9AE}" pid="3" name="MediaServiceImageTags">
    <vt:lpwstr/>
  </property>
  <property fmtid="{D5CDD505-2E9C-101B-9397-08002B2CF9AE}" pid="4" name="MSIP_Label_9e3dcb88-8425-4e1d-b1a3-bd5572915bbc_Enabled">
    <vt:lpwstr>true</vt:lpwstr>
  </property>
  <property fmtid="{D5CDD505-2E9C-101B-9397-08002B2CF9AE}" pid="5" name="MSIP_Label_9e3dcb88-8425-4e1d-b1a3-bd5572915bbc_SetDate">
    <vt:lpwstr>2024-01-17T14:59:11Z</vt:lpwstr>
  </property>
  <property fmtid="{D5CDD505-2E9C-101B-9397-08002B2CF9AE}" pid="6" name="MSIP_Label_9e3dcb88-8425-4e1d-b1a3-bd5572915bbc_Method">
    <vt:lpwstr>Privileged</vt:lpwstr>
  </property>
  <property fmtid="{D5CDD505-2E9C-101B-9397-08002B2CF9AE}" pid="7" name="MSIP_Label_9e3dcb88-8425-4e1d-b1a3-bd5572915bbc_Name">
    <vt:lpwstr>Internal</vt:lpwstr>
  </property>
  <property fmtid="{D5CDD505-2E9C-101B-9397-08002B2CF9AE}" pid="8" name="MSIP_Label_9e3dcb88-8425-4e1d-b1a3-bd5572915bbc_SiteId">
    <vt:lpwstr>aca3c8d6-aa71-4e1a-a10e-03572fc58c0b</vt:lpwstr>
  </property>
  <property fmtid="{D5CDD505-2E9C-101B-9397-08002B2CF9AE}" pid="9" name="MSIP_Label_9e3dcb88-8425-4e1d-b1a3-bd5572915bbc_ActionId">
    <vt:lpwstr>2f2da002-a8a4-488d-a0fb-7f922f411c3d</vt:lpwstr>
  </property>
  <property fmtid="{D5CDD505-2E9C-101B-9397-08002B2CF9AE}" pid="10" name="MSIP_Label_9e3dcb88-8425-4e1d-b1a3-bd5572915bbc_ContentBits">
    <vt:lpwstr>1</vt:lpwstr>
  </property>
  <property fmtid="{D5CDD505-2E9C-101B-9397-08002B2CF9AE}" pid="11" name="ClassificationContentMarkingHeaderLocations">
    <vt:lpwstr>Sanofi:7</vt:lpwstr>
  </property>
  <property fmtid="{D5CDD505-2E9C-101B-9397-08002B2CF9AE}" pid="12" name="ClassificationContentMarkingHeaderText">
    <vt:lpwstr>Internal</vt:lpwstr>
  </property>
</Properties>
</file>