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4"/>
  </p:sldMasterIdLst>
  <p:notesMasterIdLst>
    <p:notesMasterId r:id="rId6"/>
  </p:notesMasterIdLst>
  <p:sldIdLst>
    <p:sldId id="314" r:id="rId5"/>
  </p:sldIdLst>
  <p:sldSz cx="6858000" cy="10799763"/>
  <p:notesSz cx="9144000" cy="6858000"/>
  <p:defaultTextStyle>
    <a:defPPr>
      <a:defRPr lang="en-US"/>
    </a:defPPr>
    <a:lvl1pPr marL="0" algn="l" defTabSz="208712" rtl="0" eaLnBrk="1" latinLnBrk="0" hangingPunct="1">
      <a:defRPr sz="822" kern="1200">
        <a:solidFill>
          <a:schemeClr val="tx1"/>
        </a:solidFill>
        <a:latin typeface="+mn-lt"/>
        <a:ea typeface="+mn-ea"/>
        <a:cs typeface="+mn-cs"/>
      </a:defRPr>
    </a:lvl1pPr>
    <a:lvl2pPr marL="208712" algn="l" defTabSz="208712" rtl="0" eaLnBrk="1" latinLnBrk="0" hangingPunct="1">
      <a:defRPr sz="822" kern="1200">
        <a:solidFill>
          <a:schemeClr val="tx1"/>
        </a:solidFill>
        <a:latin typeface="+mn-lt"/>
        <a:ea typeface="+mn-ea"/>
        <a:cs typeface="+mn-cs"/>
      </a:defRPr>
    </a:lvl2pPr>
    <a:lvl3pPr marL="417424" algn="l" defTabSz="208712" rtl="0" eaLnBrk="1" latinLnBrk="0" hangingPunct="1">
      <a:defRPr sz="822" kern="1200">
        <a:solidFill>
          <a:schemeClr val="tx1"/>
        </a:solidFill>
        <a:latin typeface="+mn-lt"/>
        <a:ea typeface="+mn-ea"/>
        <a:cs typeface="+mn-cs"/>
      </a:defRPr>
    </a:lvl3pPr>
    <a:lvl4pPr marL="626135" algn="l" defTabSz="208712" rtl="0" eaLnBrk="1" latinLnBrk="0" hangingPunct="1">
      <a:defRPr sz="822" kern="1200">
        <a:solidFill>
          <a:schemeClr val="tx1"/>
        </a:solidFill>
        <a:latin typeface="+mn-lt"/>
        <a:ea typeface="+mn-ea"/>
        <a:cs typeface="+mn-cs"/>
      </a:defRPr>
    </a:lvl4pPr>
    <a:lvl5pPr marL="834847" algn="l" defTabSz="208712" rtl="0" eaLnBrk="1" latinLnBrk="0" hangingPunct="1">
      <a:defRPr sz="822" kern="1200">
        <a:solidFill>
          <a:schemeClr val="tx1"/>
        </a:solidFill>
        <a:latin typeface="+mn-lt"/>
        <a:ea typeface="+mn-ea"/>
        <a:cs typeface="+mn-cs"/>
      </a:defRPr>
    </a:lvl5pPr>
    <a:lvl6pPr marL="1043559" algn="l" defTabSz="208712" rtl="0" eaLnBrk="1" latinLnBrk="0" hangingPunct="1">
      <a:defRPr sz="822" kern="1200">
        <a:solidFill>
          <a:schemeClr val="tx1"/>
        </a:solidFill>
        <a:latin typeface="+mn-lt"/>
        <a:ea typeface="+mn-ea"/>
        <a:cs typeface="+mn-cs"/>
      </a:defRPr>
    </a:lvl6pPr>
    <a:lvl7pPr marL="1252271" algn="l" defTabSz="208712" rtl="0" eaLnBrk="1" latinLnBrk="0" hangingPunct="1">
      <a:defRPr sz="822" kern="1200">
        <a:solidFill>
          <a:schemeClr val="tx1"/>
        </a:solidFill>
        <a:latin typeface="+mn-lt"/>
        <a:ea typeface="+mn-ea"/>
        <a:cs typeface="+mn-cs"/>
      </a:defRPr>
    </a:lvl7pPr>
    <a:lvl8pPr marL="1460983" algn="l" defTabSz="208712" rtl="0" eaLnBrk="1" latinLnBrk="0" hangingPunct="1">
      <a:defRPr sz="822" kern="1200">
        <a:solidFill>
          <a:schemeClr val="tx1"/>
        </a:solidFill>
        <a:latin typeface="+mn-lt"/>
        <a:ea typeface="+mn-ea"/>
        <a:cs typeface="+mn-cs"/>
      </a:defRPr>
    </a:lvl8pPr>
    <a:lvl9pPr marL="1669694" algn="l" defTabSz="208712" rtl="0" eaLnBrk="1" latinLnBrk="0" hangingPunct="1">
      <a:defRPr sz="82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  <p188:author id="{DF787A1E-7C74-39BE-D953-766F9A7A8B18}" name="Shringarpure, Dipti /IN" initials="SD/" userId="S::Dipti.Shringarpure@sanofi.com::d9e4fcc3-bf03-47dc-b71d-30f62ce47a97" providerId="AD"/>
  <p188:author id="{55B8872A-0263-52A8-9487-D5DA46F0B713}" name="Samanta, Moumita /IN" initials="MS" userId="S::Moumita.Samanta@sanofi.com::8d0f9159-92b1-4d41-aa8b-6fd7576532ce" providerId="AD"/>
  <p188:author id="{809B872E-5BE4-D964-0AB3-17B210275989}" name="Kolati, Sambasiva /IN" initials="KS/" userId="S::Sambasiva.Kolati@sanofi.com::002165ab-8243-4b7b-8d7a-aac2b4ba19d9" providerId="AD"/>
  <p188:author id="{0677BC3E-60CE-FE07-33A3-7CE716D57F5C}" name="Rayasam, Vijay /IN Opella" initials="VR" userId="S::Vijay.Rayasam@sanofi.com::34e3cc5c-93bf-4ff8-9810-74fd828c74fd" providerId="AD"/>
  <p188:author id="{38917A47-35D1-4182-8F68-09D920D864B2}" name="Yadav, Bala Mahendra /IN" initials="BY" userId="S::BalaMahendra.Yadav@sanofi.com::e3ea8a65-6f99-4449-b9ce-1dd4f0d50f0e" providerId="AD"/>
  <p188:author id="{742AAA5B-4D39-0499-ED00-5BB7ECC477B4}" name="Popovic, Branko /DE Opella" initials="BP" userId="S::Branko.Popovic@sanofi.com::1bc4e505-0fa0-4500-a521-42dabbaf1e71" providerId="AD"/>
  <p188:author id="{AAB31566-3E5B-E569-CB88-EBB1DB194127}" name="Wielgus, Katarzyna /PL Opella" initials="KW" userId="S::Katarzyna.Wielgus@sanofi.com::abf8a2ab-8eb7-4a59-ae1c-3cc764e6fd48" providerId="AD"/>
  <p188:author id="{89AC4D6F-E996-85CB-6A34-E15D3EC75163}" name="Blanchard, Guillaume /ES" initials="GB" userId="S::Guillaume.Blanchard@sanofi.com::fc1bc002-66f2-4ce7-8e96-0eb1cd5ce8db" providerId="AD"/>
  <p188:author id="{74A3CA81-377F-03FA-0474-B088DB1A790D}" name="Khainal, Dipali /IN" initials="KD/" userId="S::Dipali.Khainal@sanofi.com::a6ba6b73-3eff-4483-85da-97502f55bd3c" providerId="AD"/>
  <p188:author id="{76B18BA1-B06F-9113-DA20-24E14854374B}" name="Pandey, Nandini /IN Opella" initials="NP" userId="S::Nandini.Pandey@sanofi.com::cb9e3119-34bb-4fb5-95d1-b4333e8c92c8" providerId="AD"/>
  <p188:author id="{BAD957DA-45D5-A5E1-9CAA-28DE645AA5C9}" name="Goswami, Debayan /IN" initials="DG" userId="S::Debayan.Goswami@sanofi.com::ee59028d-6199-4e66-80ba-d66aa6527f9f" providerId="AD"/>
  <p188:author id="{B73532E4-5574-12A8-8B94-1F9D44C511C7}" name="Komatireddy, Sreelatha /IN" initials="SK" userId="S::Sreelatha.Komatireddy@sanofi.com::f83952d3-b8b7-4399-b5f1-22ab438cde9e" providerId="AD"/>
  <p188:author id="{7872C2FC-A096-1314-482D-1FAE70D4226C}" name="Bhandari, Swati /IN" initials="BS/" userId="S::Swati.Bhandari@sanofi.com::13333ca9-377b-4710-a300-7add9d57d09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EEF2"/>
    <a:srgbClr val="042B0B"/>
    <a:srgbClr val="546955"/>
    <a:srgbClr val="263F26"/>
    <a:srgbClr val="3D553E"/>
    <a:srgbClr val="1D4023"/>
    <a:srgbClr val="CDD5CE"/>
    <a:srgbClr val="4F6B54"/>
    <a:srgbClr val="CACACA"/>
    <a:srgbClr val="D8BC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1020" y="-37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8/10/relationships/authors" Target="authors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515F01-94FF-4B0B-B8CA-BD0F95A01A4C}" type="datetimeFigureOut">
              <a:rPr lang="en-IN" smtClean="0"/>
              <a:t>09-06-2025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36988" y="857250"/>
            <a:ext cx="147002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4C3AF8-E7F7-4C76-86FC-EA1CF7562B8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55075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17424" rtl="0" eaLnBrk="1" latinLnBrk="0" hangingPunct="1">
      <a:defRPr sz="548" kern="1200">
        <a:solidFill>
          <a:schemeClr val="tx1"/>
        </a:solidFill>
        <a:latin typeface="+mn-lt"/>
        <a:ea typeface="+mn-ea"/>
        <a:cs typeface="+mn-cs"/>
      </a:defRPr>
    </a:lvl1pPr>
    <a:lvl2pPr marL="208712" algn="l" defTabSz="417424" rtl="0" eaLnBrk="1" latinLnBrk="0" hangingPunct="1">
      <a:defRPr sz="548" kern="1200">
        <a:solidFill>
          <a:schemeClr val="tx1"/>
        </a:solidFill>
        <a:latin typeface="+mn-lt"/>
        <a:ea typeface="+mn-ea"/>
        <a:cs typeface="+mn-cs"/>
      </a:defRPr>
    </a:lvl2pPr>
    <a:lvl3pPr marL="417424" algn="l" defTabSz="417424" rtl="0" eaLnBrk="1" latinLnBrk="0" hangingPunct="1">
      <a:defRPr sz="548" kern="1200">
        <a:solidFill>
          <a:schemeClr val="tx1"/>
        </a:solidFill>
        <a:latin typeface="+mn-lt"/>
        <a:ea typeface="+mn-ea"/>
        <a:cs typeface="+mn-cs"/>
      </a:defRPr>
    </a:lvl3pPr>
    <a:lvl4pPr marL="626135" algn="l" defTabSz="417424" rtl="0" eaLnBrk="1" latinLnBrk="0" hangingPunct="1">
      <a:defRPr sz="548" kern="1200">
        <a:solidFill>
          <a:schemeClr val="tx1"/>
        </a:solidFill>
        <a:latin typeface="+mn-lt"/>
        <a:ea typeface="+mn-ea"/>
        <a:cs typeface="+mn-cs"/>
      </a:defRPr>
    </a:lvl4pPr>
    <a:lvl5pPr marL="834847" algn="l" defTabSz="417424" rtl="0" eaLnBrk="1" latinLnBrk="0" hangingPunct="1">
      <a:defRPr sz="548" kern="1200">
        <a:solidFill>
          <a:schemeClr val="tx1"/>
        </a:solidFill>
        <a:latin typeface="+mn-lt"/>
        <a:ea typeface="+mn-ea"/>
        <a:cs typeface="+mn-cs"/>
      </a:defRPr>
    </a:lvl5pPr>
    <a:lvl6pPr marL="1043559" algn="l" defTabSz="417424" rtl="0" eaLnBrk="1" latinLnBrk="0" hangingPunct="1">
      <a:defRPr sz="548" kern="1200">
        <a:solidFill>
          <a:schemeClr val="tx1"/>
        </a:solidFill>
        <a:latin typeface="+mn-lt"/>
        <a:ea typeface="+mn-ea"/>
        <a:cs typeface="+mn-cs"/>
      </a:defRPr>
    </a:lvl6pPr>
    <a:lvl7pPr marL="1252271" algn="l" defTabSz="417424" rtl="0" eaLnBrk="1" latinLnBrk="0" hangingPunct="1">
      <a:defRPr sz="548" kern="1200">
        <a:solidFill>
          <a:schemeClr val="tx1"/>
        </a:solidFill>
        <a:latin typeface="+mn-lt"/>
        <a:ea typeface="+mn-ea"/>
        <a:cs typeface="+mn-cs"/>
      </a:defRPr>
    </a:lvl7pPr>
    <a:lvl8pPr marL="1460983" algn="l" defTabSz="417424" rtl="0" eaLnBrk="1" latinLnBrk="0" hangingPunct="1">
      <a:defRPr sz="548" kern="1200">
        <a:solidFill>
          <a:schemeClr val="tx1"/>
        </a:solidFill>
        <a:latin typeface="+mn-lt"/>
        <a:ea typeface="+mn-ea"/>
        <a:cs typeface="+mn-cs"/>
      </a:defRPr>
    </a:lvl8pPr>
    <a:lvl9pPr marL="1669694" algn="l" defTabSz="417424" rtl="0" eaLnBrk="1" latinLnBrk="0" hangingPunct="1">
      <a:defRPr sz="548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7068FD-D08D-EAB4-A5F1-B1763B400B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1D42706-4C34-1037-480F-796361EBAEB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449513" y="1143000"/>
            <a:ext cx="1958975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FB8C268-9085-B798-0323-2340DABD958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8E9DC1-6A44-03BE-408C-A6DA6264A24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8498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F576107-2EC1-4836-BBE2-B29C7F5CEAC4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84989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523922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Dark B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3418298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hf hd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Dark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0819222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hf hdr="0"/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5DD07B1-9EBD-D5D1-99DA-8FC9316CFDA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5677" y="10356707"/>
            <a:ext cx="943518" cy="392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24484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9" r:id="rId1"/>
    <p:sldLayoutId id="2147483934" r:id="rId2"/>
  </p:sldLayoutIdLst>
  <p:hf hdr="0"/>
  <p:txStyles>
    <p:titleStyle>
      <a:lvl1pPr algn="l" defTabSz="858618" rtl="0" eaLnBrk="1" latinLnBrk="0" hangingPunct="1">
        <a:lnSpc>
          <a:spcPct val="90000"/>
        </a:lnSpc>
        <a:spcBef>
          <a:spcPct val="0"/>
        </a:spcBef>
        <a:buNone/>
        <a:defRPr sz="3379" b="1" kern="1200" spc="-75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02823" indent="-202823" algn="l" defTabSz="858618" rtl="0" eaLnBrk="1" latinLnBrk="0" hangingPunct="1">
        <a:lnSpc>
          <a:spcPct val="90000"/>
        </a:lnSpc>
        <a:spcBef>
          <a:spcPts val="846"/>
        </a:spcBef>
        <a:buFont typeface="Opella Sans" panose="020B0604020202020204" pitchFamily="34" charset="0"/>
        <a:buChar char="•"/>
        <a:defRPr sz="2254" kern="1200" spc="-18" baseline="0">
          <a:solidFill>
            <a:schemeClr val="tx2"/>
          </a:solidFill>
          <a:latin typeface="+mn-lt"/>
          <a:ea typeface="+mn-ea"/>
          <a:cs typeface="+mn-cs"/>
        </a:defRPr>
      </a:lvl1pPr>
      <a:lvl2pPr marL="405646" indent="-202823" algn="l" defTabSz="858618" rtl="0" eaLnBrk="1" latinLnBrk="0" hangingPunct="1">
        <a:lnSpc>
          <a:spcPct val="90000"/>
        </a:lnSpc>
        <a:spcBef>
          <a:spcPts val="846"/>
        </a:spcBef>
        <a:buFont typeface="Opella Sans" panose="020B0604020202020204" pitchFamily="34" charset="0"/>
        <a:buChar char="•"/>
        <a:defRPr sz="2254" kern="1200" spc="-18" baseline="0">
          <a:solidFill>
            <a:schemeClr val="tx2"/>
          </a:solidFill>
          <a:latin typeface="+mn-lt"/>
          <a:ea typeface="+mn-ea"/>
          <a:cs typeface="+mn-cs"/>
        </a:defRPr>
      </a:lvl2pPr>
      <a:lvl3pPr marL="608469" indent="-202823" algn="l" defTabSz="858618" rtl="0" eaLnBrk="1" latinLnBrk="0" hangingPunct="1">
        <a:lnSpc>
          <a:spcPct val="90000"/>
        </a:lnSpc>
        <a:spcBef>
          <a:spcPts val="846"/>
        </a:spcBef>
        <a:buFont typeface="Opella Sans" panose="020B0604020202020204" pitchFamily="34" charset="0"/>
        <a:buChar char="•"/>
        <a:defRPr sz="2254" kern="1200" spc="-18" baseline="0">
          <a:solidFill>
            <a:schemeClr val="tx2"/>
          </a:solidFill>
          <a:latin typeface="+mn-lt"/>
          <a:ea typeface="+mn-ea"/>
          <a:cs typeface="+mn-cs"/>
        </a:defRPr>
      </a:lvl3pPr>
      <a:lvl4pPr marL="811292" indent="-202823" algn="l" defTabSz="858618" rtl="0" eaLnBrk="1" latinLnBrk="0" hangingPunct="1">
        <a:lnSpc>
          <a:spcPct val="90000"/>
        </a:lnSpc>
        <a:spcBef>
          <a:spcPts val="846"/>
        </a:spcBef>
        <a:buFont typeface="Opella Sans" panose="020B0604020202020204" pitchFamily="34" charset="0"/>
        <a:buChar char="•"/>
        <a:defRPr sz="2254" kern="1200" spc="-18" baseline="0">
          <a:solidFill>
            <a:schemeClr val="tx2"/>
          </a:solidFill>
          <a:latin typeface="+mn-lt"/>
          <a:ea typeface="+mn-ea"/>
          <a:cs typeface="+mn-cs"/>
        </a:defRPr>
      </a:lvl4pPr>
      <a:lvl5pPr marL="1014115" indent="-202823" algn="l" defTabSz="858618" rtl="0" eaLnBrk="1" latinLnBrk="0" hangingPunct="1">
        <a:lnSpc>
          <a:spcPct val="90000"/>
        </a:lnSpc>
        <a:spcBef>
          <a:spcPts val="846"/>
        </a:spcBef>
        <a:buFont typeface="Opella Sans" panose="020B0604020202020204" pitchFamily="34" charset="0"/>
        <a:buChar char="•"/>
        <a:defRPr sz="2254" kern="1200" spc="-18" baseline="0">
          <a:solidFill>
            <a:schemeClr val="tx2"/>
          </a:solidFill>
          <a:latin typeface="+mn-lt"/>
          <a:ea typeface="+mn-ea"/>
          <a:cs typeface="+mn-cs"/>
        </a:defRPr>
      </a:lvl5pPr>
      <a:lvl6pPr marL="2361198" indent="-214655" algn="l" defTabSz="858618" rtl="0" eaLnBrk="1" latinLnBrk="0" hangingPunct="1">
        <a:lnSpc>
          <a:spcPct val="90000"/>
        </a:lnSpc>
        <a:spcBef>
          <a:spcPts val="469"/>
        </a:spcBef>
        <a:buFont typeface="Opella Sans" panose="020B0604020202020204" pitchFamily="34" charset="0"/>
        <a:buChar char="•"/>
        <a:defRPr sz="1691" kern="1200">
          <a:solidFill>
            <a:schemeClr val="tx1"/>
          </a:solidFill>
          <a:latin typeface="+mn-lt"/>
          <a:ea typeface="+mn-ea"/>
          <a:cs typeface="+mn-cs"/>
        </a:defRPr>
      </a:lvl6pPr>
      <a:lvl7pPr marL="2790508" indent="-214655" algn="l" defTabSz="858618" rtl="0" eaLnBrk="1" latinLnBrk="0" hangingPunct="1">
        <a:lnSpc>
          <a:spcPct val="90000"/>
        </a:lnSpc>
        <a:spcBef>
          <a:spcPts val="469"/>
        </a:spcBef>
        <a:buFont typeface="Opella Sans" panose="020B0604020202020204" pitchFamily="34" charset="0"/>
        <a:buChar char="•"/>
        <a:defRPr sz="1691" kern="1200">
          <a:solidFill>
            <a:schemeClr val="tx1"/>
          </a:solidFill>
          <a:latin typeface="+mn-lt"/>
          <a:ea typeface="+mn-ea"/>
          <a:cs typeface="+mn-cs"/>
        </a:defRPr>
      </a:lvl7pPr>
      <a:lvl8pPr marL="3219816" indent="-214655" algn="l" defTabSz="858618" rtl="0" eaLnBrk="1" latinLnBrk="0" hangingPunct="1">
        <a:lnSpc>
          <a:spcPct val="90000"/>
        </a:lnSpc>
        <a:spcBef>
          <a:spcPts val="469"/>
        </a:spcBef>
        <a:buFont typeface="Opella Sans" panose="020B0604020202020204" pitchFamily="34" charset="0"/>
        <a:buChar char="•"/>
        <a:defRPr sz="1691" kern="1200">
          <a:solidFill>
            <a:schemeClr val="tx1"/>
          </a:solidFill>
          <a:latin typeface="+mn-lt"/>
          <a:ea typeface="+mn-ea"/>
          <a:cs typeface="+mn-cs"/>
        </a:defRPr>
      </a:lvl8pPr>
      <a:lvl9pPr marL="3649125" indent="-214655" algn="l" defTabSz="858618" rtl="0" eaLnBrk="1" latinLnBrk="0" hangingPunct="1">
        <a:lnSpc>
          <a:spcPct val="90000"/>
        </a:lnSpc>
        <a:spcBef>
          <a:spcPts val="469"/>
        </a:spcBef>
        <a:buFont typeface="Opella Sans" panose="020B0604020202020204" pitchFamily="34" charset="0"/>
        <a:buChar char="•"/>
        <a:defRPr sz="169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58618" rtl="0" eaLnBrk="1" latinLnBrk="0" hangingPunct="1">
        <a:defRPr sz="1691" kern="1200">
          <a:solidFill>
            <a:schemeClr val="tx1"/>
          </a:solidFill>
          <a:latin typeface="+mn-lt"/>
          <a:ea typeface="+mn-ea"/>
          <a:cs typeface="+mn-cs"/>
        </a:defRPr>
      </a:lvl1pPr>
      <a:lvl2pPr marL="429310" algn="l" defTabSz="858618" rtl="0" eaLnBrk="1" latinLnBrk="0" hangingPunct="1">
        <a:defRPr sz="1691" kern="1200">
          <a:solidFill>
            <a:schemeClr val="tx1"/>
          </a:solidFill>
          <a:latin typeface="+mn-lt"/>
          <a:ea typeface="+mn-ea"/>
          <a:cs typeface="+mn-cs"/>
        </a:defRPr>
      </a:lvl2pPr>
      <a:lvl3pPr marL="858618" algn="l" defTabSz="858618" rtl="0" eaLnBrk="1" latinLnBrk="0" hangingPunct="1">
        <a:defRPr sz="1691" kern="1200">
          <a:solidFill>
            <a:schemeClr val="tx1"/>
          </a:solidFill>
          <a:latin typeface="+mn-lt"/>
          <a:ea typeface="+mn-ea"/>
          <a:cs typeface="+mn-cs"/>
        </a:defRPr>
      </a:lvl3pPr>
      <a:lvl4pPr marL="1287926" algn="l" defTabSz="858618" rtl="0" eaLnBrk="1" latinLnBrk="0" hangingPunct="1">
        <a:defRPr sz="1691" kern="1200">
          <a:solidFill>
            <a:schemeClr val="tx1"/>
          </a:solidFill>
          <a:latin typeface="+mn-lt"/>
          <a:ea typeface="+mn-ea"/>
          <a:cs typeface="+mn-cs"/>
        </a:defRPr>
      </a:lvl4pPr>
      <a:lvl5pPr marL="1717235" algn="l" defTabSz="858618" rtl="0" eaLnBrk="1" latinLnBrk="0" hangingPunct="1">
        <a:defRPr sz="1691" kern="1200">
          <a:solidFill>
            <a:schemeClr val="tx1"/>
          </a:solidFill>
          <a:latin typeface="+mn-lt"/>
          <a:ea typeface="+mn-ea"/>
          <a:cs typeface="+mn-cs"/>
        </a:defRPr>
      </a:lvl5pPr>
      <a:lvl6pPr marL="2146544" algn="l" defTabSz="858618" rtl="0" eaLnBrk="1" latinLnBrk="0" hangingPunct="1">
        <a:defRPr sz="1691" kern="1200">
          <a:solidFill>
            <a:schemeClr val="tx1"/>
          </a:solidFill>
          <a:latin typeface="+mn-lt"/>
          <a:ea typeface="+mn-ea"/>
          <a:cs typeface="+mn-cs"/>
        </a:defRPr>
      </a:lvl6pPr>
      <a:lvl7pPr marL="2575853" algn="l" defTabSz="858618" rtl="0" eaLnBrk="1" latinLnBrk="0" hangingPunct="1">
        <a:defRPr sz="1691" kern="1200">
          <a:solidFill>
            <a:schemeClr val="tx1"/>
          </a:solidFill>
          <a:latin typeface="+mn-lt"/>
          <a:ea typeface="+mn-ea"/>
          <a:cs typeface="+mn-cs"/>
        </a:defRPr>
      </a:lvl7pPr>
      <a:lvl8pPr marL="3005162" algn="l" defTabSz="858618" rtl="0" eaLnBrk="1" latinLnBrk="0" hangingPunct="1">
        <a:defRPr sz="1691" kern="1200">
          <a:solidFill>
            <a:schemeClr val="tx1"/>
          </a:solidFill>
          <a:latin typeface="+mn-lt"/>
          <a:ea typeface="+mn-ea"/>
          <a:cs typeface="+mn-cs"/>
        </a:defRPr>
      </a:lvl8pPr>
      <a:lvl9pPr marL="3434470" algn="l" defTabSz="858618" rtl="0" eaLnBrk="1" latinLnBrk="0" hangingPunct="1">
        <a:defRPr sz="169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3" pos="4188" userDrawn="1">
          <p15:clr>
            <a:srgbClr val="F26B43"/>
          </p15:clr>
        </p15:guide>
        <p15:guide id="26" orient="horz" pos="159">
          <p15:clr>
            <a:srgbClr val="F26B43"/>
          </p15:clr>
        </p15:guide>
        <p15:guide id="28" pos="127">
          <p15:clr>
            <a:srgbClr val="F26B43"/>
          </p15:clr>
        </p15:guide>
        <p15:guide id="30" orient="horz" pos="587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019F4A-0330-E625-1790-6C1F275E2A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Rectangle: Rounded Corners 186">
            <a:extLst>
              <a:ext uri="{FF2B5EF4-FFF2-40B4-BE49-F238E27FC236}">
                <a16:creationId xmlns:a16="http://schemas.microsoft.com/office/drawing/2014/main" id="{BCB81856-2ECD-95B1-8377-6B6D0CE074FB}"/>
              </a:ext>
            </a:extLst>
          </p:cNvPr>
          <p:cNvSpPr/>
          <p:nvPr/>
        </p:nvSpPr>
        <p:spPr>
          <a:xfrm>
            <a:off x="201613" y="4158549"/>
            <a:ext cx="6446837" cy="3586761"/>
          </a:xfrm>
          <a:prstGeom prst="roundRect">
            <a:avLst>
              <a:gd name="adj" fmla="val 2776"/>
            </a:avLst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t"/>
          <a:lstStyle/>
          <a:p>
            <a:pPr algn="l">
              <a:lnSpc>
                <a:spcPct val="90000"/>
              </a:lnSpc>
              <a:spcBef>
                <a:spcPts val="900"/>
              </a:spcBef>
            </a:pPr>
            <a:endParaRPr lang="en-US" sz="1100" b="1" spc="-20">
              <a:solidFill>
                <a:schemeClr val="accent1"/>
              </a:solidFill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3E2F1883-6739-508B-F0C1-DBAF739999C8}"/>
              </a:ext>
            </a:extLst>
          </p:cNvPr>
          <p:cNvSpPr/>
          <p:nvPr/>
        </p:nvSpPr>
        <p:spPr>
          <a:xfrm>
            <a:off x="-4980" y="-6353"/>
            <a:ext cx="6862979" cy="147104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8498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3036" b="0" i="0" u="none" strike="noStrike" kern="1200" cap="none" spc="-18" normalizeH="0" baseline="0" noProof="0">
              <a:ln>
                <a:noFill/>
              </a:ln>
              <a:solidFill>
                <a:srgbClr val="042B0B"/>
              </a:solidFill>
              <a:effectLst/>
              <a:uLnTx/>
              <a:uFillTx/>
              <a:latin typeface="Opella Sans"/>
              <a:ea typeface="+mn-ea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C52F0F62-4D2A-9C66-5297-86B4843639E1}"/>
              </a:ext>
            </a:extLst>
          </p:cNvPr>
          <p:cNvGrpSpPr/>
          <p:nvPr/>
        </p:nvGrpSpPr>
        <p:grpSpPr>
          <a:xfrm>
            <a:off x="6056314" y="-7413"/>
            <a:ext cx="899534" cy="904683"/>
            <a:chOff x="5810109" y="-15055"/>
            <a:chExt cx="1340487" cy="1348160"/>
          </a:xfrm>
        </p:grpSpPr>
        <p:sp>
          <p:nvSpPr>
            <p:cNvPr id="4" name="Hexagon 3">
              <a:extLst>
                <a:ext uri="{FF2B5EF4-FFF2-40B4-BE49-F238E27FC236}">
                  <a16:creationId xmlns:a16="http://schemas.microsoft.com/office/drawing/2014/main" id="{3EC8489B-2456-A746-5CC2-92603FFD52EE}"/>
                </a:ext>
              </a:extLst>
            </p:cNvPr>
            <p:cNvSpPr/>
            <p:nvPr/>
          </p:nvSpPr>
          <p:spPr>
            <a:xfrm>
              <a:off x="6225823" y="209534"/>
              <a:ext cx="510539" cy="440120"/>
            </a:xfrm>
            <a:prstGeom prst="hexagon">
              <a:avLst/>
            </a:prstGeom>
            <a:solidFill>
              <a:srgbClr val="3D553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pc="-20" err="1">
                <a:solidFill>
                  <a:schemeClr val="bg2"/>
                </a:solidFill>
              </a:endParaRPr>
            </a:p>
          </p:txBody>
        </p:sp>
        <p:sp>
          <p:nvSpPr>
            <p:cNvPr id="5" name="Hexagon 4">
              <a:extLst>
                <a:ext uri="{FF2B5EF4-FFF2-40B4-BE49-F238E27FC236}">
                  <a16:creationId xmlns:a16="http://schemas.microsoft.com/office/drawing/2014/main" id="{D5F0BFF6-6065-ADAE-F531-26C35684AA46}"/>
                </a:ext>
              </a:extLst>
            </p:cNvPr>
            <p:cNvSpPr/>
            <p:nvPr/>
          </p:nvSpPr>
          <p:spPr>
            <a:xfrm>
              <a:off x="6638090" y="-15055"/>
              <a:ext cx="510539" cy="440120"/>
            </a:xfrm>
            <a:prstGeom prst="hexagon">
              <a:avLst/>
            </a:prstGeom>
            <a:solidFill>
              <a:srgbClr val="54695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pc="-20">
                <a:solidFill>
                  <a:schemeClr val="bg2"/>
                </a:solidFill>
              </a:endParaRPr>
            </a:p>
          </p:txBody>
        </p:sp>
        <p:sp>
          <p:nvSpPr>
            <p:cNvPr id="7" name="Hexagon 6">
              <a:extLst>
                <a:ext uri="{FF2B5EF4-FFF2-40B4-BE49-F238E27FC236}">
                  <a16:creationId xmlns:a16="http://schemas.microsoft.com/office/drawing/2014/main" id="{650A203F-8EB7-BBC0-B120-CD2B54360A60}"/>
                </a:ext>
              </a:extLst>
            </p:cNvPr>
            <p:cNvSpPr/>
            <p:nvPr/>
          </p:nvSpPr>
          <p:spPr>
            <a:xfrm>
              <a:off x="6637047" y="436496"/>
              <a:ext cx="510539" cy="440120"/>
            </a:xfrm>
            <a:prstGeom prst="hexagon">
              <a:avLst/>
            </a:prstGeom>
            <a:solidFill>
              <a:srgbClr val="263F2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pc="-20">
                <a:solidFill>
                  <a:schemeClr val="bg2"/>
                </a:solidFill>
              </a:endParaRPr>
            </a:p>
          </p:txBody>
        </p:sp>
        <p:sp>
          <p:nvSpPr>
            <p:cNvPr id="17" name="Hexagon 16">
              <a:extLst>
                <a:ext uri="{FF2B5EF4-FFF2-40B4-BE49-F238E27FC236}">
                  <a16:creationId xmlns:a16="http://schemas.microsoft.com/office/drawing/2014/main" id="{811AF8FA-E935-428E-CE96-A1293D398C31}"/>
                </a:ext>
              </a:extLst>
            </p:cNvPr>
            <p:cNvSpPr/>
            <p:nvPr/>
          </p:nvSpPr>
          <p:spPr>
            <a:xfrm>
              <a:off x="6223918" y="667986"/>
              <a:ext cx="510539" cy="440120"/>
            </a:xfrm>
            <a:prstGeom prst="hexagon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pc="-20">
                <a:solidFill>
                  <a:schemeClr val="bg2"/>
                </a:solidFill>
              </a:endParaRPr>
            </a:p>
          </p:txBody>
        </p:sp>
        <p:sp>
          <p:nvSpPr>
            <p:cNvPr id="18" name="Hexagon 17">
              <a:extLst>
                <a:ext uri="{FF2B5EF4-FFF2-40B4-BE49-F238E27FC236}">
                  <a16:creationId xmlns:a16="http://schemas.microsoft.com/office/drawing/2014/main" id="{B2831FEC-5C5C-8881-C951-ADDBE239B4F7}"/>
                </a:ext>
              </a:extLst>
            </p:cNvPr>
            <p:cNvSpPr/>
            <p:nvPr/>
          </p:nvSpPr>
          <p:spPr>
            <a:xfrm>
              <a:off x="5810109" y="892985"/>
              <a:ext cx="510539" cy="440120"/>
            </a:xfrm>
            <a:prstGeom prst="hexagon">
              <a:avLst/>
            </a:prstGeom>
            <a:solidFill>
              <a:srgbClr val="54695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pc="-20">
                <a:solidFill>
                  <a:schemeClr val="bg2"/>
                </a:solidFill>
              </a:endParaRPr>
            </a:p>
          </p:txBody>
        </p:sp>
        <p:sp>
          <p:nvSpPr>
            <p:cNvPr id="20" name="Hexagon 19">
              <a:extLst>
                <a:ext uri="{FF2B5EF4-FFF2-40B4-BE49-F238E27FC236}">
                  <a16:creationId xmlns:a16="http://schemas.microsoft.com/office/drawing/2014/main" id="{60F3A886-F137-66BA-F7AD-2ACA8EFE17AC}"/>
                </a:ext>
              </a:extLst>
            </p:cNvPr>
            <p:cNvSpPr/>
            <p:nvPr/>
          </p:nvSpPr>
          <p:spPr>
            <a:xfrm>
              <a:off x="6640057" y="889106"/>
              <a:ext cx="510539" cy="440120"/>
            </a:xfrm>
            <a:prstGeom prst="hexagon">
              <a:avLst/>
            </a:prstGeom>
            <a:solidFill>
              <a:srgbClr val="54695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pc="-20">
                <a:solidFill>
                  <a:schemeClr val="bg2"/>
                </a:solidFill>
              </a:endParaRPr>
            </a:p>
          </p:txBody>
        </p:sp>
        <p:sp>
          <p:nvSpPr>
            <p:cNvPr id="22" name="Hexagon 21">
              <a:extLst>
                <a:ext uri="{FF2B5EF4-FFF2-40B4-BE49-F238E27FC236}">
                  <a16:creationId xmlns:a16="http://schemas.microsoft.com/office/drawing/2014/main" id="{93757599-C154-7BEB-1DE5-0A531C55B7A3}"/>
                </a:ext>
              </a:extLst>
            </p:cNvPr>
            <p:cNvSpPr/>
            <p:nvPr/>
          </p:nvSpPr>
          <p:spPr>
            <a:xfrm>
              <a:off x="6223918" y="666620"/>
              <a:ext cx="510539" cy="440120"/>
            </a:xfrm>
            <a:prstGeom prst="hexagon">
              <a:avLst/>
            </a:prstGeom>
            <a:solidFill>
              <a:srgbClr val="263F2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pc="-20">
                <a:solidFill>
                  <a:schemeClr val="bg2"/>
                </a:solidFill>
              </a:endParaRPr>
            </a:p>
          </p:txBody>
        </p:sp>
      </p:grpSp>
      <p:sp>
        <p:nvSpPr>
          <p:cNvPr id="130" name="Rectangle: Rounded Corners 129">
            <a:extLst>
              <a:ext uri="{FF2B5EF4-FFF2-40B4-BE49-F238E27FC236}">
                <a16:creationId xmlns:a16="http://schemas.microsoft.com/office/drawing/2014/main" id="{B7BDAB8D-26A8-CB4C-4495-453DEF5E0501}"/>
              </a:ext>
            </a:extLst>
          </p:cNvPr>
          <p:cNvSpPr/>
          <p:nvPr/>
        </p:nvSpPr>
        <p:spPr>
          <a:xfrm>
            <a:off x="202566" y="2305876"/>
            <a:ext cx="2376291" cy="1695462"/>
          </a:xfrm>
          <a:prstGeom prst="roundRect">
            <a:avLst>
              <a:gd name="adj" fmla="val 3397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t"/>
          <a:lstStyle/>
          <a:p>
            <a:pPr algn="l">
              <a:lnSpc>
                <a:spcPct val="90000"/>
              </a:lnSpc>
              <a:spcBef>
                <a:spcPts val="900"/>
              </a:spcBef>
            </a:pPr>
            <a:r>
              <a:rPr lang="en-US" sz="1100" b="1" spc="-20">
                <a:solidFill>
                  <a:schemeClr val="accent1"/>
                </a:solidFill>
              </a:rPr>
              <a:t>MASLD Screening</a:t>
            </a:r>
          </a:p>
        </p:txBody>
      </p:sp>
      <p:sp>
        <p:nvSpPr>
          <p:cNvPr id="25" name="Title 30">
            <a:extLst>
              <a:ext uri="{FF2B5EF4-FFF2-40B4-BE49-F238E27FC236}">
                <a16:creationId xmlns:a16="http://schemas.microsoft.com/office/drawing/2014/main" id="{8C91E859-CA5C-3E22-1E88-145239C8386C}"/>
              </a:ext>
            </a:extLst>
          </p:cNvPr>
          <p:cNvSpPr txBox="1">
            <a:spLocks/>
          </p:cNvSpPr>
          <p:nvPr/>
        </p:nvSpPr>
        <p:spPr>
          <a:xfrm>
            <a:off x="201539" y="210491"/>
            <a:ext cx="4464721" cy="762091"/>
          </a:xfrm>
          <a:prstGeom prst="rect">
            <a:avLst/>
          </a:prstGeom>
        </p:spPr>
        <p:txBody>
          <a:bodyPr lIns="0" tIns="0" rIns="0" bIns="0" anchor="t"/>
          <a:lstStyle>
            <a:lvl1pPr algn="l" defTabSz="94644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725" b="1" kern="1200" spc="-83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46448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2000" b="1" i="0" u="none" strike="noStrike" kern="1200" cap="none" spc="-80" normalizeH="0" noProof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+mn-lt"/>
                <a:ea typeface="+mj-ea"/>
                <a:cs typeface="Opella Sans SW Bold Highlighted" pitchFamily="2" charset="0"/>
              </a:rPr>
              <a:t>Optimizing MASLD management - Current strategies combining lifestyle and pharmacological options</a:t>
            </a:r>
          </a:p>
        </p:txBody>
      </p:sp>
      <p:sp>
        <p:nvSpPr>
          <p:cNvPr id="61" name="Text Placeholder 15">
            <a:extLst>
              <a:ext uri="{FF2B5EF4-FFF2-40B4-BE49-F238E27FC236}">
                <a16:creationId xmlns:a16="http://schemas.microsoft.com/office/drawing/2014/main" id="{EC5A924C-B4F5-3E14-B5B5-92CC780DA5A3}"/>
              </a:ext>
            </a:extLst>
          </p:cNvPr>
          <p:cNvSpPr txBox="1">
            <a:spLocks/>
          </p:cNvSpPr>
          <p:nvPr/>
        </p:nvSpPr>
        <p:spPr>
          <a:xfrm>
            <a:off x="1141861" y="9977440"/>
            <a:ext cx="5497373" cy="664797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Opella Sans" panose="020B0604020202020204" pitchFamily="34" charset="0"/>
              <a:buNone/>
              <a:defRPr lang="en-GB" sz="900" kern="1200" spc="-20" baseline="0" noProof="0" dirty="0">
                <a:solidFill>
                  <a:srgbClr val="829585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Opella Sans" panose="020B0604020202020204" pitchFamily="34" charset="0"/>
              <a:buChar char="•"/>
              <a:defRPr sz="2400" kern="1200" spc="-2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Opella Sans" panose="020B0604020202020204" pitchFamily="34" charset="0"/>
              <a:buChar char="•"/>
              <a:defRPr sz="2400" kern="1200" spc="-2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Opella Sans" panose="020B0604020202020204" pitchFamily="34" charset="0"/>
              <a:buChar char="•"/>
              <a:defRPr sz="2400" kern="1200" spc="-2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Opella Sans" panose="020B0604020202020204" pitchFamily="34" charset="0"/>
              <a:buChar char="•"/>
              <a:defRPr sz="2400" kern="1200" spc="-2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Opella Sans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Opella Sans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Opella Sans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Opella Sans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600" spc="0">
                <a:ea typeface="Open Sans" panose="020B0606030504020204" pitchFamily="34" charset="0"/>
                <a:cs typeface="Open Sans" panose="020B0606030504020204" pitchFamily="34" charset="0"/>
              </a:rPr>
              <a:t>EPL, essential phospholipid; FIB-4; fibrosis 4</a:t>
            </a:r>
            <a:r>
              <a:rPr kumimoji="0" lang="en-US" sz="6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ea typeface="Open Sans" panose="020B0606030504020204" pitchFamily="34" charset="0"/>
                <a:cs typeface="Open Sans" panose="020B0606030504020204" pitchFamily="34" charset="0"/>
              </a:rPr>
              <a:t>; FXR, </a:t>
            </a:r>
            <a:r>
              <a:rPr kumimoji="0" lang="en-US" sz="600" b="0" i="0" u="none" strike="noStrike" kern="1200" cap="none" spc="0" normalizeH="0" baseline="0" noProof="0" err="1">
                <a:ln>
                  <a:noFill/>
                </a:ln>
                <a:effectLst/>
                <a:uLnTx/>
                <a:uFillTx/>
                <a:ea typeface="Open Sans" panose="020B0606030504020204" pitchFamily="34" charset="0"/>
                <a:cs typeface="Open Sans" panose="020B0606030504020204" pitchFamily="34" charset="0"/>
              </a:rPr>
              <a:t>farnesoid</a:t>
            </a:r>
            <a:r>
              <a:rPr kumimoji="0" lang="en-US" sz="6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ea typeface="Open Sans" panose="020B0606030504020204" pitchFamily="34" charset="0"/>
                <a:cs typeface="Open Sans" panose="020B0606030504020204" pitchFamily="34" charset="0"/>
              </a:rPr>
              <a:t> X receptor; GLP-1 RA, glucagon-like peptide 1 receptor agonist; </a:t>
            </a:r>
            <a:r>
              <a:rPr lang="en-IN" sz="600" spc="0">
                <a:ea typeface="Open Sans" panose="020B0606030504020204" pitchFamily="34" charset="0"/>
                <a:cs typeface="Open Sans" panose="020B0606030504020204" pitchFamily="34" charset="0"/>
              </a:rPr>
              <a:t>MASLD, metabolic dysfunction-associated </a:t>
            </a:r>
            <a:r>
              <a:rPr lang="en-IN" sz="600" spc="0" err="1">
                <a:ea typeface="Open Sans" panose="020B0606030504020204" pitchFamily="34" charset="0"/>
                <a:cs typeface="Open Sans" panose="020B0606030504020204" pitchFamily="34" charset="0"/>
              </a:rPr>
              <a:t>steatotic</a:t>
            </a:r>
            <a:r>
              <a:rPr lang="en-IN" sz="600" spc="0">
                <a:ea typeface="Open Sans" panose="020B0606030504020204" pitchFamily="34" charset="0"/>
                <a:cs typeface="Open Sans" panose="020B0606030504020204" pitchFamily="34" charset="0"/>
              </a:rPr>
              <a:t> liver disease; </a:t>
            </a:r>
            <a:r>
              <a:rPr lang="en-US" sz="600" spc="0">
                <a:ea typeface="Open Sans" panose="020B0606030504020204" pitchFamily="34" charset="0"/>
                <a:cs typeface="Open Sans" panose="020B0606030504020204" pitchFamily="34" charset="0"/>
              </a:rPr>
              <a:t>PPAR, Peroxisome proliferator-activated receptor; Rx, prescription;</a:t>
            </a:r>
            <a:r>
              <a:rPr lang="en-US" sz="600"/>
              <a:t> SAMe, S-adenosyl methionine;</a:t>
            </a:r>
            <a:r>
              <a:rPr lang="en-US" sz="600" spc="0">
                <a:ea typeface="Open Sans" panose="020B0606030504020204" pitchFamily="34" charset="0"/>
                <a:cs typeface="Open Sans" panose="020B0606030504020204" pitchFamily="34" charset="0"/>
              </a:rPr>
              <a:t> THR-</a:t>
            </a:r>
            <a:r>
              <a:rPr lang="el-GR" sz="600" spc="0">
                <a:ea typeface="Open Sans" panose="020B0606030504020204" pitchFamily="34" charset="0"/>
                <a:cs typeface="Open Sans" panose="020B0606030504020204" pitchFamily="34" charset="0"/>
              </a:rPr>
              <a:t>β,</a:t>
            </a:r>
            <a:r>
              <a:rPr lang="en-US" sz="600" spc="0">
                <a:ea typeface="Open Sans" panose="020B0606030504020204" pitchFamily="34" charset="0"/>
                <a:cs typeface="Open Sans" panose="020B0606030504020204" pitchFamily="34" charset="0"/>
              </a:rPr>
              <a:t>Thyroid hormone receptor beta; </a:t>
            </a:r>
            <a:r>
              <a:rPr kumimoji="0" lang="en-US" sz="6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ea typeface="Open Sans" panose="020B0606030504020204" pitchFamily="34" charset="0"/>
                <a:cs typeface="Open Sans" panose="020B0606030504020204" pitchFamily="34" charset="0"/>
              </a:rPr>
              <a:t>T2DM, type-2 diabetes mellitus; </a:t>
            </a:r>
            <a:r>
              <a:rPr lang="en-US" sz="600" spc="0">
                <a:ea typeface="Open Sans" panose="020B0606030504020204" pitchFamily="34" charset="0"/>
                <a:cs typeface="Open Sans" panose="020B0606030504020204" pitchFamily="34" charset="0"/>
              </a:rPr>
              <a:t>UDCA, ursodeoxycholic acid.</a:t>
            </a:r>
          </a:p>
          <a:p>
            <a:pPr>
              <a:defRPr/>
            </a:pPr>
            <a:r>
              <a:rPr lang="it-IT" sz="600" spc="0">
                <a:ea typeface="Open Sans" panose="020B0606030504020204" pitchFamily="34" charset="0"/>
                <a:cs typeface="Open Sans" panose="020B0606030504020204" pitchFamily="34" charset="0"/>
              </a:rPr>
              <a:t>1. Younossi Z, et al. </a:t>
            </a:r>
            <a:r>
              <a:rPr lang="it-IT" sz="600" i="1" spc="0">
                <a:ea typeface="Open Sans" panose="020B0606030504020204" pitchFamily="34" charset="0"/>
                <a:cs typeface="Open Sans" panose="020B0606030504020204" pitchFamily="34" charset="0"/>
              </a:rPr>
              <a:t>Gut</a:t>
            </a:r>
            <a:r>
              <a:rPr lang="it-IT" sz="600" spc="0">
                <a:ea typeface="Open Sans" panose="020B0606030504020204" pitchFamily="34" charset="0"/>
                <a:cs typeface="Open Sans" panose="020B0606030504020204" pitchFamily="34" charset="0"/>
              </a:rPr>
              <a:t>. 2020;69:564–568</a:t>
            </a:r>
            <a:r>
              <a:rPr lang="en-IN" sz="600"/>
              <a:t>; 2</a:t>
            </a:r>
            <a:r>
              <a:rPr lang="en-AU" sz="600"/>
              <a:t>. Leoni S, et al. </a:t>
            </a:r>
            <a:r>
              <a:rPr lang="en-AU" sz="600" i="1"/>
              <a:t>World J Gastroenterol. </a:t>
            </a:r>
            <a:r>
              <a:rPr lang="en-AU" sz="600"/>
              <a:t>2018;24:3361–3373; 3. </a:t>
            </a:r>
            <a:r>
              <a:rPr lang="en-IN" sz="600"/>
              <a:t>EASL-EASD-EASO clinical practice guideline</a:t>
            </a:r>
            <a:r>
              <a:rPr lang="en-IN" sz="600" i="1"/>
              <a:t>. J Hepatol</a:t>
            </a:r>
            <a:r>
              <a:rPr lang="en-IN" sz="600"/>
              <a:t>. 2024;81(3):492-542</a:t>
            </a:r>
            <a:r>
              <a:rPr lang="en-AU" sz="600"/>
              <a:t>; 4. Fan JG, et al. </a:t>
            </a:r>
            <a:r>
              <a:rPr lang="en-AU" sz="600" i="1"/>
              <a:t>J Clin </a:t>
            </a:r>
            <a:r>
              <a:rPr lang="en-AU" sz="600" i="1" err="1"/>
              <a:t>Transl</a:t>
            </a:r>
            <a:r>
              <a:rPr lang="en-AU" sz="600" i="1"/>
              <a:t> Hepatol</a:t>
            </a:r>
            <a:r>
              <a:rPr lang="en-AU" sz="600"/>
              <a:t>. 2024;12(11):955-974; 5. Rinella ME, et al. </a:t>
            </a:r>
            <a:r>
              <a:rPr lang="en-AU" sz="600" i="1"/>
              <a:t>Hepatology</a:t>
            </a:r>
            <a:r>
              <a:rPr lang="en-AU" sz="600"/>
              <a:t>. 2023;77(5):1797-1835; 6. Chinese Society of Hepatology, Chinese Medical Association. Chinese J of </a:t>
            </a:r>
            <a:r>
              <a:rPr lang="en-AU" sz="600" i="1"/>
              <a:t>Hepatol</a:t>
            </a:r>
            <a:r>
              <a:rPr lang="en-AU" sz="600"/>
              <a:t>; 2024:32(5); 7. </a:t>
            </a:r>
            <a:r>
              <a:rPr lang="en-AU" sz="600" err="1"/>
              <a:t>Geng</a:t>
            </a:r>
            <a:r>
              <a:rPr lang="en-AU" sz="600"/>
              <a:t> W, Liao W, Cao X, Yang Y. </a:t>
            </a:r>
            <a:r>
              <a:rPr lang="en-AU" sz="600" i="1"/>
              <a:t>Biomedicines</a:t>
            </a:r>
            <a:r>
              <a:rPr lang="en-AU" sz="600"/>
              <a:t>. 2025;13(2):393; 8. Yang Z, Wang L. </a:t>
            </a:r>
            <a:r>
              <a:rPr lang="en-AU" sz="600" i="1"/>
              <a:t>Front </a:t>
            </a:r>
            <a:r>
              <a:rPr lang="en-AU" sz="600" i="1" err="1"/>
              <a:t>Pharmacol</a:t>
            </a:r>
            <a:r>
              <a:rPr lang="en-AU" sz="600"/>
              <a:t>. 2023;14:1152042; 9. Dajani A et al. </a:t>
            </a:r>
            <a:r>
              <a:rPr lang="en-AU" sz="600" i="1"/>
              <a:t>Arab J Gastroenterol</a:t>
            </a:r>
            <a:r>
              <a:rPr lang="en-AU" sz="600"/>
              <a:t>. 2015;16:99–104; 10. </a:t>
            </a:r>
            <a:r>
              <a:rPr lang="en-AU" sz="600" err="1"/>
              <a:t>Ivashkin</a:t>
            </a:r>
            <a:r>
              <a:rPr lang="en-AU" sz="600"/>
              <a:t> VT et al. </a:t>
            </a:r>
            <a:r>
              <a:rPr lang="en-AU" sz="600" i="1"/>
              <a:t>Drugs Real World Outcomes</a:t>
            </a:r>
            <a:r>
              <a:rPr lang="en-AU" sz="600"/>
              <a:t>. 2021;8(3):369–382; </a:t>
            </a:r>
            <a:r>
              <a:rPr lang="en-IN" sz="600"/>
              <a:t>11.Maev IV, et al. </a:t>
            </a:r>
            <a:r>
              <a:rPr lang="nl-NL" sz="600" i="1"/>
              <a:t>BMJ Open Gastroenterol</a:t>
            </a:r>
            <a:r>
              <a:rPr lang="nl-NL" sz="600"/>
              <a:t>. 2020;7(1):e000368</a:t>
            </a:r>
            <a:r>
              <a:rPr lang="en-IN" sz="600"/>
              <a:t>; </a:t>
            </a:r>
            <a:r>
              <a:rPr lang="en-US" sz="600"/>
              <a:t>12. Yi Pan et al. </a:t>
            </a:r>
            <a:r>
              <a:rPr lang="en-IN" sz="600">
                <a:ea typeface="Open Sans" panose="020B0606030504020204" pitchFamily="34" charset="0"/>
                <a:cs typeface="Open Sans" panose="020B0606030504020204" pitchFamily="34" charset="0"/>
              </a:rPr>
              <a:t>Abstract/p</a:t>
            </a:r>
            <a:r>
              <a:rPr lang="en-US" sz="600" err="1"/>
              <a:t>oster</a:t>
            </a:r>
            <a:r>
              <a:rPr lang="en-US" sz="600"/>
              <a:t> presented at: EASL; June 5-8, 2024;Milan Italy. (Poster ID: SAT 221).</a:t>
            </a:r>
            <a:endParaRPr lang="en-IN" sz="600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F259C920-E7E0-7F4A-C71B-86D225084727}"/>
              </a:ext>
            </a:extLst>
          </p:cNvPr>
          <p:cNvSpPr/>
          <p:nvPr/>
        </p:nvSpPr>
        <p:spPr>
          <a:xfrm>
            <a:off x="201539" y="1559563"/>
            <a:ext cx="6446911" cy="631133"/>
          </a:xfrm>
          <a:prstGeom prst="roundRect">
            <a:avLst>
              <a:gd name="adj" fmla="val 891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>
              <a:defRPr/>
            </a:pPr>
            <a:r>
              <a:rPr lang="en-IN" sz="1100">
                <a:solidFill>
                  <a:schemeClr val="tx2"/>
                </a:solidFill>
              </a:rPr>
              <a:t>MASLD is a multisystemic disease characterized by hepatic steatosis. </a:t>
            </a:r>
            <a:r>
              <a:rPr kumimoji="0" lang="en-GB" sz="1100" b="0" i="0" u="none" strike="noStrike" kern="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Verdana" panose="020B0604030504040204" pitchFamily="34" charset="0"/>
                <a:cs typeface="Opella Sans" pitchFamily="2" charset="77"/>
              </a:rPr>
              <a:t>The </a:t>
            </a:r>
            <a:r>
              <a:rPr kumimoji="0" lang="en-GB" sz="1100" b="1" i="0" u="none" strike="noStrike" kern="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Verdana" panose="020B0604030504040204" pitchFamily="34" charset="0"/>
                <a:cs typeface="Opella Sans" pitchFamily="2" charset="77"/>
              </a:rPr>
              <a:t>development and progression of MASLD </a:t>
            </a:r>
            <a:r>
              <a:rPr kumimoji="0" lang="en-GB" sz="1100" b="0" i="0" u="none" strike="noStrike" kern="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Verdana" panose="020B0604030504040204" pitchFamily="34" charset="0"/>
                <a:cs typeface="Opella Sans" pitchFamily="2" charset="77"/>
              </a:rPr>
              <a:t>is associated with a number of </a:t>
            </a:r>
            <a:r>
              <a:rPr kumimoji="0" lang="en-GB" sz="1100" b="1" i="0" u="none" strike="noStrike" kern="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Verdana" panose="020B0604030504040204" pitchFamily="34" charset="0"/>
                <a:cs typeface="Opella Sans" pitchFamily="2" charset="77"/>
              </a:rPr>
              <a:t>risk factors</a:t>
            </a:r>
            <a:r>
              <a:rPr kumimoji="0" lang="en-GB" sz="1100" b="0" i="0" u="none" strike="noStrike" kern="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Verdana" panose="020B0604030504040204" pitchFamily="34" charset="0"/>
                <a:cs typeface="Opella Sans" pitchFamily="2" charset="77"/>
              </a:rPr>
              <a:t>, including </a:t>
            </a:r>
            <a:r>
              <a:rPr kumimoji="0" lang="en-GB" sz="1100" b="1" i="0" u="none" strike="noStrike" kern="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Verdana" panose="020B0604030504040204" pitchFamily="34" charset="0"/>
                <a:cs typeface="Opella Sans" pitchFamily="2" charset="77"/>
              </a:rPr>
              <a:t>metabolic comorbidities</a:t>
            </a:r>
            <a:r>
              <a:rPr kumimoji="0" lang="en-GB" sz="1100" b="0" i="0" u="none" strike="noStrike" kern="0" cap="none" spc="0" normalizeH="0" baseline="3000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Verdana" panose="020B0604030504040204" pitchFamily="34" charset="0"/>
                <a:cs typeface="Opella Sans" pitchFamily="2" charset="77"/>
              </a:rPr>
              <a:t>1</a:t>
            </a:r>
            <a:endParaRPr kumimoji="0" lang="en-GB" sz="1100" b="0" i="0" u="none" strike="noStrike" kern="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ea typeface="Verdana" panose="020B0604030504040204" pitchFamily="34" charset="0"/>
              <a:cs typeface="Opella Sans" pitchFamily="2" charset="77"/>
            </a:endParaRPr>
          </a:p>
        </p:txBody>
      </p:sp>
      <p:sp>
        <p:nvSpPr>
          <p:cNvPr id="51" name="Isosceles Triangle 50">
            <a:extLst>
              <a:ext uri="{FF2B5EF4-FFF2-40B4-BE49-F238E27FC236}">
                <a16:creationId xmlns:a16="http://schemas.microsoft.com/office/drawing/2014/main" id="{507AB917-4F3B-E8FB-3C7C-F9EAD6B5B67F}"/>
              </a:ext>
            </a:extLst>
          </p:cNvPr>
          <p:cNvSpPr/>
          <p:nvPr/>
        </p:nvSpPr>
        <p:spPr>
          <a:xfrm>
            <a:off x="6112026" y="4222702"/>
            <a:ext cx="384310" cy="257565"/>
          </a:xfrm>
          <a:prstGeom prst="triangle">
            <a:avLst>
              <a:gd name="adj" fmla="val 46265"/>
            </a:avLst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20871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22" b="0" i="0" u="none" strike="noStrike" kern="1200" cap="none" spc="0" normalizeH="0" baseline="0" noProof="0" err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lla Sans"/>
              <a:ea typeface="+mn-ea"/>
            </a:endParaRP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A86200DD-EF6C-2BF3-81EB-5B0FD77B9F5B}"/>
              </a:ext>
            </a:extLst>
          </p:cNvPr>
          <p:cNvSpPr txBox="1">
            <a:spLocks/>
          </p:cNvSpPr>
          <p:nvPr/>
        </p:nvSpPr>
        <p:spPr>
          <a:xfrm>
            <a:off x="205106" y="7839379"/>
            <a:ext cx="6431435" cy="284749"/>
          </a:xfrm>
          <a:prstGeom prst="roundRect">
            <a:avLst>
              <a:gd name="adj" fmla="val 11984"/>
            </a:avLst>
          </a:prstGeom>
          <a:solidFill>
            <a:schemeClr val="accent1"/>
          </a:solidFill>
          <a:ln>
            <a:solidFill>
              <a:srgbClr val="1D4023"/>
            </a:solidFill>
          </a:ln>
        </p:spPr>
        <p:txBody>
          <a:bodyPr wrap="square" lIns="72000" tIns="36000" rIns="36000" bIns="36000" anchor="ctr" anchorCtr="0">
            <a:spAutoFit/>
          </a:bodyPr>
          <a:lstStyle/>
          <a:p>
            <a:r>
              <a:rPr lang="en-IN" sz="1200" b="1">
                <a:solidFill>
                  <a:schemeClr val="tx2"/>
                </a:solidFill>
              </a:rPr>
              <a:t>Clinical evidence for use of EPLs in MASLD </a:t>
            </a:r>
            <a:endParaRPr lang="en-GB" sz="1200" b="1">
              <a:solidFill>
                <a:schemeClr val="tx2"/>
              </a:solidFill>
            </a:endParaRPr>
          </a:p>
        </p:txBody>
      </p:sp>
      <p:sp>
        <p:nvSpPr>
          <p:cNvPr id="31" name="Subtitle 68">
            <a:extLst>
              <a:ext uri="{FF2B5EF4-FFF2-40B4-BE49-F238E27FC236}">
                <a16:creationId xmlns:a16="http://schemas.microsoft.com/office/drawing/2014/main" id="{67601BFD-822F-8F68-DA95-ADBD2E55E9C7}"/>
              </a:ext>
            </a:extLst>
          </p:cNvPr>
          <p:cNvSpPr txBox="1">
            <a:spLocks/>
          </p:cNvSpPr>
          <p:nvPr/>
        </p:nvSpPr>
        <p:spPr>
          <a:xfrm>
            <a:off x="4103688" y="10641451"/>
            <a:ext cx="2515421" cy="158312"/>
          </a:xfrm>
          <a:prstGeom prst="rect">
            <a:avLst/>
          </a:prstGeom>
        </p:spPr>
        <p:txBody>
          <a:bodyPr/>
          <a:lstStyle>
            <a:lvl1pPr marL="202823" indent="-202823" algn="l" defTabSz="858618" rtl="0" eaLnBrk="1" latinLnBrk="0" hangingPunct="1">
              <a:lnSpc>
                <a:spcPct val="90000"/>
              </a:lnSpc>
              <a:spcBef>
                <a:spcPts val="846"/>
              </a:spcBef>
              <a:buFont typeface="Opella Sans" panose="020B0604020202020204" pitchFamily="34" charset="0"/>
              <a:buChar char="•"/>
              <a:defRPr sz="2254" kern="1200" spc="-18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05646" indent="-202823" algn="l" defTabSz="858618" rtl="0" eaLnBrk="1" latinLnBrk="0" hangingPunct="1">
              <a:lnSpc>
                <a:spcPct val="90000"/>
              </a:lnSpc>
              <a:spcBef>
                <a:spcPts val="846"/>
              </a:spcBef>
              <a:buFont typeface="Opella Sans" panose="020B0604020202020204" pitchFamily="34" charset="0"/>
              <a:buChar char="•"/>
              <a:defRPr sz="2254" kern="1200" spc="-18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08469" indent="-202823" algn="l" defTabSz="858618" rtl="0" eaLnBrk="1" latinLnBrk="0" hangingPunct="1">
              <a:lnSpc>
                <a:spcPct val="90000"/>
              </a:lnSpc>
              <a:spcBef>
                <a:spcPts val="846"/>
              </a:spcBef>
              <a:buFont typeface="Opella Sans" panose="020B0604020202020204" pitchFamily="34" charset="0"/>
              <a:buChar char="•"/>
              <a:defRPr sz="2254" kern="1200" spc="-18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811292" indent="-202823" algn="l" defTabSz="858618" rtl="0" eaLnBrk="1" latinLnBrk="0" hangingPunct="1">
              <a:lnSpc>
                <a:spcPct val="90000"/>
              </a:lnSpc>
              <a:spcBef>
                <a:spcPts val="846"/>
              </a:spcBef>
              <a:buFont typeface="Opella Sans" panose="020B0604020202020204" pitchFamily="34" charset="0"/>
              <a:buChar char="•"/>
              <a:defRPr sz="2254" kern="1200" spc="-18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014115" indent="-202823" algn="l" defTabSz="858618" rtl="0" eaLnBrk="1" latinLnBrk="0" hangingPunct="1">
              <a:lnSpc>
                <a:spcPct val="90000"/>
              </a:lnSpc>
              <a:spcBef>
                <a:spcPts val="846"/>
              </a:spcBef>
              <a:buFont typeface="Opella Sans" panose="020B0604020202020204" pitchFamily="34" charset="0"/>
              <a:buChar char="•"/>
              <a:defRPr sz="2254" kern="1200" spc="-18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361198" indent="-214655" algn="l" defTabSz="858618" rtl="0" eaLnBrk="1" latinLnBrk="0" hangingPunct="1">
              <a:lnSpc>
                <a:spcPct val="90000"/>
              </a:lnSpc>
              <a:spcBef>
                <a:spcPts val="469"/>
              </a:spcBef>
              <a:buFont typeface="Opella Sans" panose="020B0604020202020204" pitchFamily="34" charset="0"/>
              <a:buChar char="•"/>
              <a:defRPr sz="169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90508" indent="-214655" algn="l" defTabSz="858618" rtl="0" eaLnBrk="1" latinLnBrk="0" hangingPunct="1">
              <a:lnSpc>
                <a:spcPct val="90000"/>
              </a:lnSpc>
              <a:spcBef>
                <a:spcPts val="469"/>
              </a:spcBef>
              <a:buFont typeface="Opella Sans" panose="020B0604020202020204" pitchFamily="34" charset="0"/>
              <a:buChar char="•"/>
              <a:defRPr sz="169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19816" indent="-214655" algn="l" defTabSz="858618" rtl="0" eaLnBrk="1" latinLnBrk="0" hangingPunct="1">
              <a:lnSpc>
                <a:spcPct val="90000"/>
              </a:lnSpc>
              <a:spcBef>
                <a:spcPts val="469"/>
              </a:spcBef>
              <a:buFont typeface="Opella Sans" panose="020B0604020202020204" pitchFamily="34" charset="0"/>
              <a:buChar char="•"/>
              <a:defRPr sz="169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49125" indent="-214655" algn="l" defTabSz="858618" rtl="0" eaLnBrk="1" latinLnBrk="0" hangingPunct="1">
              <a:lnSpc>
                <a:spcPct val="90000"/>
              </a:lnSpc>
              <a:spcBef>
                <a:spcPts val="469"/>
              </a:spcBef>
              <a:buFont typeface="Opella Sans" panose="020B0604020202020204" pitchFamily="34" charset="0"/>
              <a:buChar char="•"/>
              <a:defRPr sz="169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600" dirty="0" err="1">
                <a:solidFill>
                  <a:schemeClr val="accent4"/>
                </a:solidFill>
              </a:rPr>
              <a:t>PromoMats</a:t>
            </a:r>
            <a:r>
              <a:rPr lang="en-GB" sz="600" dirty="0">
                <a:solidFill>
                  <a:schemeClr val="accent4"/>
                </a:solidFill>
              </a:rPr>
              <a:t> ID: MAT-GLB-2503068; Date of approval: June 2025</a:t>
            </a: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A6BEE844-0A9C-B36D-1E9C-136FCB2AD067}"/>
              </a:ext>
            </a:extLst>
          </p:cNvPr>
          <p:cNvSpPr txBox="1"/>
          <p:nvPr/>
        </p:nvSpPr>
        <p:spPr>
          <a:xfrm>
            <a:off x="284051" y="2645565"/>
            <a:ext cx="2211499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80000" indent="-180000" algn="l">
              <a:buFont typeface="Arial" panose="020B0604020202020204" pitchFamily="34" charset="0"/>
              <a:buChar char="•"/>
            </a:pPr>
            <a:r>
              <a:rPr lang="en-IN" sz="1000" spc="-20">
                <a:solidFill>
                  <a:schemeClr val="accent1"/>
                </a:solidFill>
              </a:rPr>
              <a:t>MASLD screening is recommended in high-risk MASLD groups</a:t>
            </a:r>
            <a:r>
              <a:rPr lang="en-IN" sz="1000" spc="-20" baseline="30000">
                <a:solidFill>
                  <a:schemeClr val="accent1"/>
                </a:solidFill>
              </a:rPr>
              <a:t>2</a:t>
            </a:r>
            <a:endParaRPr lang="en-IN" sz="1000" spc="-20">
              <a:solidFill>
                <a:schemeClr val="accent1"/>
              </a:solidFill>
            </a:endParaRPr>
          </a:p>
          <a:p>
            <a:pPr marL="180000" indent="-180000" algn="l">
              <a:buFont typeface="Arial" panose="020B0604020202020204" pitchFamily="34" charset="0"/>
              <a:buChar char="•"/>
            </a:pPr>
            <a:r>
              <a:rPr lang="en-IN" sz="1000" spc="-20">
                <a:solidFill>
                  <a:schemeClr val="accent1"/>
                </a:solidFill>
              </a:rPr>
              <a:t>Various non-invasive techniques are available for MASLD diagnostics</a:t>
            </a:r>
            <a:r>
              <a:rPr lang="en-IN" sz="1000" spc="-20" baseline="30000">
                <a:solidFill>
                  <a:schemeClr val="accent1"/>
                </a:solidFill>
              </a:rPr>
              <a:t>3</a:t>
            </a:r>
            <a:endParaRPr lang="en-US" sz="1000" spc="-20">
              <a:solidFill>
                <a:schemeClr val="accent1"/>
              </a:solidFill>
            </a:endParaRPr>
          </a:p>
          <a:p>
            <a:pPr marL="180000" indent="-180000" algn="l">
              <a:buFont typeface="Arial" panose="020B0604020202020204" pitchFamily="34" charset="0"/>
              <a:buChar char="•"/>
            </a:pPr>
            <a:r>
              <a:rPr kumimoji="0" lang="en-AU" sz="1000" b="0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ea typeface="+mn-ea"/>
                <a:cs typeface="Opella Sans"/>
              </a:rPr>
              <a:t>Clinical guidelines universally recommend </a:t>
            </a:r>
            <a:r>
              <a:rPr kumimoji="0" lang="en-AU" sz="1000" b="1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ea typeface="+mn-ea"/>
                <a:cs typeface="Opella Sans"/>
              </a:rPr>
              <a:t>FIB-4 </a:t>
            </a:r>
            <a:r>
              <a:rPr kumimoji="0" lang="en-AU" sz="1000" b="0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ea typeface="+mn-ea"/>
                <a:cs typeface="Opella Sans"/>
              </a:rPr>
              <a:t>for the first-line assessment of liver fibrosis</a:t>
            </a:r>
            <a:r>
              <a:rPr lang="en-AU" sz="1000" baseline="30000">
                <a:solidFill>
                  <a:schemeClr val="accent1"/>
                </a:solidFill>
                <a:cs typeface="Opella Sans"/>
              </a:rPr>
              <a:t>3-5</a:t>
            </a:r>
            <a:endParaRPr lang="en-IN" sz="1000" spc="-20" baseline="30000">
              <a:solidFill>
                <a:schemeClr val="accent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1E9DB36-FB52-C44E-FE9B-F5D352EBB45B}"/>
              </a:ext>
            </a:extLst>
          </p:cNvPr>
          <p:cNvSpPr/>
          <p:nvPr/>
        </p:nvSpPr>
        <p:spPr>
          <a:xfrm>
            <a:off x="6857999" y="-33346"/>
            <a:ext cx="167641" cy="1134436"/>
          </a:xfrm>
          <a:prstGeom prst="rect">
            <a:avLst/>
          </a:prstGeom>
          <a:solidFill>
            <a:srgbClr val="E9EE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pc="-20" err="1">
              <a:solidFill>
                <a:schemeClr val="bg2"/>
              </a:solidFill>
            </a:endParaRPr>
          </a:p>
        </p:txBody>
      </p:sp>
      <p:sp>
        <p:nvSpPr>
          <p:cNvPr id="46" name="Rounded Rectangle 1">
            <a:extLst>
              <a:ext uri="{FF2B5EF4-FFF2-40B4-BE49-F238E27FC236}">
                <a16:creationId xmlns:a16="http://schemas.microsoft.com/office/drawing/2014/main" id="{622B06DF-4A3F-C932-25E4-EB371A46AB98}"/>
              </a:ext>
            </a:extLst>
          </p:cNvPr>
          <p:cNvSpPr>
            <a:spLocks/>
          </p:cNvSpPr>
          <p:nvPr/>
        </p:nvSpPr>
        <p:spPr>
          <a:xfrm>
            <a:off x="2266816" y="4292697"/>
            <a:ext cx="4369725" cy="606425"/>
          </a:xfrm>
          <a:prstGeom prst="roundRect">
            <a:avLst>
              <a:gd name="adj" fmla="val 0"/>
            </a:avLst>
          </a:prstGeom>
          <a:noFill/>
        </p:spPr>
        <p:txBody>
          <a:bodyPr wrap="square" lIns="0" tIns="72000" rIns="0" bIns="72000" anchor="ctr">
            <a:no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>
                <a:solidFill>
                  <a:schemeClr val="bg2"/>
                </a:solidFill>
              </a:rPr>
              <a:t>Treatment of MASLD focuses on addressing the underlying </a:t>
            </a:r>
            <a:r>
              <a:rPr lang="en-US" sz="1400" b="1">
                <a:solidFill>
                  <a:schemeClr val="bg2"/>
                </a:solidFill>
              </a:rPr>
              <a:t>metabolic dysfunction and preventing disease progression. </a:t>
            </a:r>
            <a:endParaRPr kumimoji="0" lang="en-GB" sz="1200" b="1" i="0" strike="noStrike" kern="1200" cap="none" spc="0" normalizeH="0" baseline="3000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ea typeface="+mn-ea"/>
            </a:endParaRP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FA84D7A1-AC7A-41B4-61F8-EC34A46C2AA2}"/>
              </a:ext>
            </a:extLst>
          </p:cNvPr>
          <p:cNvSpPr/>
          <p:nvPr/>
        </p:nvSpPr>
        <p:spPr>
          <a:xfrm>
            <a:off x="2177583" y="5375289"/>
            <a:ext cx="3462765" cy="523828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 w="8643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C4F10DF9-1940-7D51-60DD-68B7E1115ECA}"/>
              </a:ext>
            </a:extLst>
          </p:cNvPr>
          <p:cNvSpPr/>
          <p:nvPr/>
        </p:nvSpPr>
        <p:spPr>
          <a:xfrm>
            <a:off x="2504410" y="5932846"/>
            <a:ext cx="3631901" cy="523828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 w="8643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EB6C0DC4-361E-ECB7-3B8F-5408895F4621}"/>
              </a:ext>
            </a:extLst>
          </p:cNvPr>
          <p:cNvSpPr/>
          <p:nvPr/>
        </p:nvSpPr>
        <p:spPr>
          <a:xfrm>
            <a:off x="2504409" y="6490401"/>
            <a:ext cx="3813330" cy="528472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 w="8643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69" name="Rectangle: Rounded Corners 68">
            <a:extLst>
              <a:ext uri="{FF2B5EF4-FFF2-40B4-BE49-F238E27FC236}">
                <a16:creationId xmlns:a16="http://schemas.microsoft.com/office/drawing/2014/main" id="{A928733F-5D94-1D5C-2ED6-8C30BE6C075B}"/>
              </a:ext>
            </a:extLst>
          </p:cNvPr>
          <p:cNvSpPr/>
          <p:nvPr/>
        </p:nvSpPr>
        <p:spPr>
          <a:xfrm>
            <a:off x="2504410" y="7052988"/>
            <a:ext cx="3997736" cy="619332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 w="8643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10" name="Rectangle: Rounded Corners 109">
            <a:extLst>
              <a:ext uri="{FF2B5EF4-FFF2-40B4-BE49-F238E27FC236}">
                <a16:creationId xmlns:a16="http://schemas.microsoft.com/office/drawing/2014/main" id="{5DB85315-7EE6-2B98-5013-5C7CE05CEFE5}"/>
              </a:ext>
            </a:extLst>
          </p:cNvPr>
          <p:cNvSpPr/>
          <p:nvPr/>
        </p:nvSpPr>
        <p:spPr>
          <a:xfrm>
            <a:off x="2750532" y="5486367"/>
            <a:ext cx="2501903" cy="301670"/>
          </a:xfrm>
          <a:prstGeom prst="roundRect">
            <a:avLst>
              <a:gd name="adj" fmla="val 0"/>
            </a:avLst>
          </a:prstGeom>
          <a:noFill/>
          <a:ln w="63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en-US" sz="1000" spc="-20">
                <a:solidFill>
                  <a:schemeClr val="bg2"/>
                </a:solidFill>
              </a:rPr>
              <a:t>Controlling obesity, dyslipidemia and T2DM</a:t>
            </a:r>
          </a:p>
        </p:txBody>
      </p:sp>
      <p:sp>
        <p:nvSpPr>
          <p:cNvPr id="112" name="Rectangle: Rounded Corners 111">
            <a:extLst>
              <a:ext uri="{FF2B5EF4-FFF2-40B4-BE49-F238E27FC236}">
                <a16:creationId xmlns:a16="http://schemas.microsoft.com/office/drawing/2014/main" id="{AE336C0A-ECED-41B1-ABD9-AB883F4E9210}"/>
              </a:ext>
            </a:extLst>
          </p:cNvPr>
          <p:cNvSpPr/>
          <p:nvPr/>
        </p:nvSpPr>
        <p:spPr>
          <a:xfrm>
            <a:off x="2981195" y="6043980"/>
            <a:ext cx="2467439" cy="301670"/>
          </a:xfrm>
          <a:prstGeom prst="roundRect">
            <a:avLst>
              <a:gd name="adj" fmla="val 0"/>
            </a:avLst>
          </a:prstGeom>
          <a:noFill/>
          <a:ln w="63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108000" indent="-108000">
              <a:buFont typeface="Arial" panose="020B0604020202020204" pitchFamily="34" charset="0"/>
              <a:buChar char="•"/>
            </a:pPr>
            <a:r>
              <a:rPr lang="en-US" sz="1000" spc="-20">
                <a:solidFill>
                  <a:schemeClr val="bg2"/>
                </a:solidFill>
              </a:rPr>
              <a:t>Physical activity and exercise</a:t>
            </a:r>
          </a:p>
          <a:p>
            <a:pPr marL="108000" indent="-108000">
              <a:buFont typeface="Arial" panose="020B0604020202020204" pitchFamily="34" charset="0"/>
              <a:buChar char="•"/>
            </a:pPr>
            <a:r>
              <a:rPr lang="en-US" sz="1000" spc="-20">
                <a:solidFill>
                  <a:schemeClr val="bg2"/>
                </a:solidFill>
              </a:rPr>
              <a:t>Dietary approaches</a:t>
            </a:r>
          </a:p>
        </p:txBody>
      </p:sp>
      <p:sp>
        <p:nvSpPr>
          <p:cNvPr id="114" name="Rectangle: Rounded Corners 113">
            <a:extLst>
              <a:ext uri="{FF2B5EF4-FFF2-40B4-BE49-F238E27FC236}">
                <a16:creationId xmlns:a16="http://schemas.microsoft.com/office/drawing/2014/main" id="{78C12B93-CC86-F680-260F-8F90756FC612}"/>
              </a:ext>
            </a:extLst>
          </p:cNvPr>
          <p:cNvSpPr/>
          <p:nvPr/>
        </p:nvSpPr>
        <p:spPr>
          <a:xfrm>
            <a:off x="3227672" y="6603802"/>
            <a:ext cx="3029341" cy="301670"/>
          </a:xfrm>
          <a:prstGeom prst="roundRect">
            <a:avLst>
              <a:gd name="adj" fmla="val 0"/>
            </a:avLst>
          </a:prstGeom>
          <a:noFill/>
          <a:ln w="63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108000" indent="-108000">
              <a:buFont typeface="Arial" panose="020B0604020202020204" pitchFamily="34" charset="0"/>
              <a:buChar char="•"/>
            </a:pPr>
            <a:r>
              <a:rPr lang="en-US" sz="1000" spc="-20">
                <a:solidFill>
                  <a:schemeClr val="bg2"/>
                </a:solidFill>
              </a:rPr>
              <a:t>UDCA, EPL, SAMe and silymarin</a:t>
            </a:r>
          </a:p>
          <a:p>
            <a:pPr marL="108000" indent="-108000">
              <a:buFont typeface="Arial" panose="020B0604020202020204" pitchFamily="34" charset="0"/>
              <a:buChar char="•"/>
            </a:pPr>
            <a:r>
              <a:rPr lang="en-US" sz="1000" spc="-20">
                <a:solidFill>
                  <a:schemeClr val="bg2"/>
                </a:solidFill>
              </a:rPr>
              <a:t>EPL recommended by several practice guidelines </a:t>
            </a:r>
          </a:p>
        </p:txBody>
      </p:sp>
      <p:grpSp>
        <p:nvGrpSpPr>
          <p:cNvPr id="188" name="Group 187">
            <a:extLst>
              <a:ext uri="{FF2B5EF4-FFF2-40B4-BE49-F238E27FC236}">
                <a16:creationId xmlns:a16="http://schemas.microsoft.com/office/drawing/2014/main" id="{59FE03F0-A16B-984C-99D4-19F50E33D9ED}"/>
              </a:ext>
            </a:extLst>
          </p:cNvPr>
          <p:cNvGrpSpPr/>
          <p:nvPr/>
        </p:nvGrpSpPr>
        <p:grpSpPr>
          <a:xfrm>
            <a:off x="257858" y="4254962"/>
            <a:ext cx="3185095" cy="3417293"/>
            <a:chOff x="208510" y="4254962"/>
            <a:chExt cx="3717603" cy="3417293"/>
          </a:xfrm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6713721-468A-C487-740A-1D36FC30C2C2}"/>
                </a:ext>
              </a:extLst>
            </p:cNvPr>
            <p:cNvSpPr>
              <a:spLocks/>
            </p:cNvSpPr>
            <p:nvPr/>
          </p:nvSpPr>
          <p:spPr>
            <a:xfrm>
              <a:off x="1744501" y="4254962"/>
              <a:ext cx="645622" cy="523828"/>
            </a:xfrm>
            <a:custGeom>
              <a:avLst/>
              <a:gdLst>
                <a:gd name="connsiteX0" fmla="*/ 541864 w 550810"/>
                <a:gd name="connsiteY0" fmla="*/ 401578 h 503149"/>
                <a:gd name="connsiteX1" fmla="*/ 335172 w 550810"/>
                <a:gd name="connsiteY1" fmla="*/ 34693 h 503149"/>
                <a:gd name="connsiteX2" fmla="*/ 216023 w 550810"/>
                <a:gd name="connsiteY2" fmla="*/ 35645 h 503149"/>
                <a:gd name="connsiteX3" fmla="*/ 9244 w 550810"/>
                <a:gd name="connsiteY3" fmla="*/ 400972 h 503149"/>
                <a:gd name="connsiteX4" fmla="*/ 68212 w 550810"/>
                <a:gd name="connsiteY4" fmla="*/ 503150 h 503149"/>
                <a:gd name="connsiteX5" fmla="*/ 482636 w 550810"/>
                <a:gd name="connsiteY5" fmla="*/ 503150 h 503149"/>
                <a:gd name="connsiteX6" fmla="*/ 541951 w 550810"/>
                <a:gd name="connsiteY6" fmla="*/ 401665 h 503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0810" h="503149">
                  <a:moveTo>
                    <a:pt x="541864" y="401578"/>
                  </a:moveTo>
                  <a:lnTo>
                    <a:pt x="335172" y="34693"/>
                  </a:lnTo>
                  <a:cubicBezTo>
                    <a:pt x="308848" y="-11980"/>
                    <a:pt x="241567" y="-11460"/>
                    <a:pt x="216023" y="35645"/>
                  </a:cubicBezTo>
                  <a:cubicBezTo>
                    <a:pt x="169610" y="121110"/>
                    <a:pt x="96960" y="249005"/>
                    <a:pt x="9244" y="400972"/>
                  </a:cubicBezTo>
                  <a:cubicBezTo>
                    <a:pt x="-16993" y="446346"/>
                    <a:pt x="15738" y="503150"/>
                    <a:pt x="68212" y="503150"/>
                  </a:cubicBezTo>
                  <a:lnTo>
                    <a:pt x="482636" y="503150"/>
                  </a:lnTo>
                  <a:cubicBezTo>
                    <a:pt x="534764" y="503150"/>
                    <a:pt x="567495" y="447039"/>
                    <a:pt x="541951" y="401665"/>
                  </a:cubicBezTo>
                  <a:close/>
                </a:path>
              </a:pathLst>
            </a:custGeom>
            <a:solidFill>
              <a:schemeClr val="accent2"/>
            </a:solidFill>
            <a:ln w="86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>
                <a:solidFill>
                  <a:schemeClr val="tx2"/>
                </a:solidFill>
              </a:endParaRPr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4B8081D-078A-E5C7-5A56-86CBF4176EAA}"/>
                </a:ext>
              </a:extLst>
            </p:cNvPr>
            <p:cNvSpPr/>
            <p:nvPr/>
          </p:nvSpPr>
          <p:spPr>
            <a:xfrm>
              <a:off x="1451187" y="4817845"/>
              <a:ext cx="1232249" cy="523828"/>
            </a:xfrm>
            <a:custGeom>
              <a:avLst/>
              <a:gdLst>
                <a:gd name="connsiteX0" fmla="*/ 169506 w 1051289"/>
                <a:gd name="connsiteY0" fmla="*/ 33770 h 410181"/>
                <a:gd name="connsiteX1" fmla="*/ 9486 w 1051289"/>
                <a:gd name="connsiteY1" fmla="*/ 307571 h 410181"/>
                <a:gd name="connsiteX2" fmla="*/ 68195 w 1051289"/>
                <a:gd name="connsiteY2" fmla="*/ 410181 h 410181"/>
                <a:gd name="connsiteX3" fmla="*/ 983115 w 1051289"/>
                <a:gd name="connsiteY3" fmla="*/ 410181 h 410181"/>
                <a:gd name="connsiteX4" fmla="*/ 1042429 w 1051289"/>
                <a:gd name="connsiteY4" fmla="*/ 308697 h 410181"/>
                <a:gd name="connsiteX5" fmla="*/ 888038 w 1051289"/>
                <a:gd name="connsiteY5" fmla="*/ 34636 h 410181"/>
                <a:gd name="connsiteX6" fmla="*/ 828723 w 1051289"/>
                <a:gd name="connsiteY6" fmla="*/ 0 h 410181"/>
                <a:gd name="connsiteX7" fmla="*/ 228388 w 1051289"/>
                <a:gd name="connsiteY7" fmla="*/ 0 h 410181"/>
                <a:gd name="connsiteX8" fmla="*/ 169593 w 1051289"/>
                <a:gd name="connsiteY8" fmla="*/ 33770 h 410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1289" h="410181">
                  <a:moveTo>
                    <a:pt x="169506" y="33770"/>
                  </a:moveTo>
                  <a:cubicBezTo>
                    <a:pt x="118764" y="120968"/>
                    <a:pt x="64905" y="213100"/>
                    <a:pt x="9486" y="307571"/>
                  </a:cubicBezTo>
                  <a:cubicBezTo>
                    <a:pt x="-17183" y="352945"/>
                    <a:pt x="15548" y="410181"/>
                    <a:pt x="68195" y="410181"/>
                  </a:cubicBezTo>
                  <a:lnTo>
                    <a:pt x="983115" y="410181"/>
                  </a:lnTo>
                  <a:cubicBezTo>
                    <a:pt x="1035242" y="410181"/>
                    <a:pt x="1067974" y="354070"/>
                    <a:pt x="1042429" y="308697"/>
                  </a:cubicBezTo>
                  <a:lnTo>
                    <a:pt x="888038" y="34636"/>
                  </a:lnTo>
                  <a:cubicBezTo>
                    <a:pt x="876002" y="13248"/>
                    <a:pt x="853315" y="0"/>
                    <a:pt x="828723" y="0"/>
                  </a:cubicBezTo>
                  <a:lnTo>
                    <a:pt x="228388" y="0"/>
                  </a:lnTo>
                  <a:cubicBezTo>
                    <a:pt x="204143" y="0"/>
                    <a:pt x="181716" y="12902"/>
                    <a:pt x="169593" y="33770"/>
                  </a:cubicBezTo>
                  <a:close/>
                </a:path>
              </a:pathLst>
            </a:custGeom>
            <a:solidFill>
              <a:schemeClr val="accent2"/>
            </a:solidFill>
            <a:ln w="86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>
                <a:solidFill>
                  <a:schemeClr val="tx2"/>
                </a:solidFill>
              </a:endParaRPr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6A18F594-6AF6-7F03-A420-7A57F24A4031}"/>
                </a:ext>
              </a:extLst>
            </p:cNvPr>
            <p:cNvSpPr/>
            <p:nvPr/>
          </p:nvSpPr>
          <p:spPr>
            <a:xfrm>
              <a:off x="1156234" y="5375289"/>
              <a:ext cx="1822156" cy="523828"/>
            </a:xfrm>
            <a:custGeom>
              <a:avLst/>
              <a:gdLst>
                <a:gd name="connsiteX0" fmla="*/ 171249 w 1554566"/>
                <a:gd name="connsiteY0" fmla="*/ 33511 h 410181"/>
                <a:gd name="connsiteX1" fmla="*/ 9584 w 1554566"/>
                <a:gd name="connsiteY1" fmla="*/ 307484 h 410181"/>
                <a:gd name="connsiteX2" fmla="*/ 68206 w 1554566"/>
                <a:gd name="connsiteY2" fmla="*/ 410181 h 410181"/>
                <a:gd name="connsiteX3" fmla="*/ 1486392 w 1554566"/>
                <a:gd name="connsiteY3" fmla="*/ 410181 h 410181"/>
                <a:gd name="connsiteX4" fmla="*/ 1545706 w 1554566"/>
                <a:gd name="connsiteY4" fmla="*/ 308697 h 410181"/>
                <a:gd name="connsiteX5" fmla="*/ 1391315 w 1554566"/>
                <a:gd name="connsiteY5" fmla="*/ 34636 h 410181"/>
                <a:gd name="connsiteX6" fmla="*/ 1332000 w 1554566"/>
                <a:gd name="connsiteY6" fmla="*/ 0 h 410181"/>
                <a:gd name="connsiteX7" fmla="*/ 229958 w 1554566"/>
                <a:gd name="connsiteY7" fmla="*/ 0 h 410181"/>
                <a:gd name="connsiteX8" fmla="*/ 171336 w 1554566"/>
                <a:gd name="connsiteY8" fmla="*/ 33511 h 410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54566" h="410181">
                  <a:moveTo>
                    <a:pt x="171249" y="33511"/>
                  </a:moveTo>
                  <a:cubicBezTo>
                    <a:pt x="117476" y="124864"/>
                    <a:pt x="63097" y="216910"/>
                    <a:pt x="9584" y="307484"/>
                  </a:cubicBezTo>
                  <a:cubicBezTo>
                    <a:pt x="-17259" y="352858"/>
                    <a:pt x="15472" y="410181"/>
                    <a:pt x="68206" y="410181"/>
                  </a:cubicBezTo>
                  <a:lnTo>
                    <a:pt x="1486392" y="410181"/>
                  </a:lnTo>
                  <a:cubicBezTo>
                    <a:pt x="1538520" y="410181"/>
                    <a:pt x="1571251" y="354070"/>
                    <a:pt x="1545706" y="308697"/>
                  </a:cubicBezTo>
                  <a:lnTo>
                    <a:pt x="1391315" y="34636"/>
                  </a:lnTo>
                  <a:cubicBezTo>
                    <a:pt x="1379279" y="13248"/>
                    <a:pt x="1356592" y="0"/>
                    <a:pt x="1332000" y="0"/>
                  </a:cubicBezTo>
                  <a:lnTo>
                    <a:pt x="229958" y="0"/>
                  </a:lnTo>
                  <a:cubicBezTo>
                    <a:pt x="205799" y="0"/>
                    <a:pt x="183545" y="12729"/>
                    <a:pt x="171336" y="33511"/>
                  </a:cubicBezTo>
                  <a:close/>
                </a:path>
              </a:pathLst>
            </a:custGeom>
            <a:solidFill>
              <a:schemeClr val="accent2"/>
            </a:solidFill>
            <a:ln w="86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>
                <a:solidFill>
                  <a:schemeClr val="tx2"/>
                </a:solidFill>
              </a:endParaRPr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DBAAE5EB-7138-56DD-6AB8-16E9B0B25808}"/>
                </a:ext>
              </a:extLst>
            </p:cNvPr>
            <p:cNvSpPr/>
            <p:nvPr/>
          </p:nvSpPr>
          <p:spPr>
            <a:xfrm>
              <a:off x="860388" y="5932846"/>
              <a:ext cx="2413847" cy="523938"/>
            </a:xfrm>
            <a:custGeom>
              <a:avLst/>
              <a:gdLst>
                <a:gd name="connsiteX0" fmla="*/ 2050506 w 2059365"/>
                <a:gd name="connsiteY0" fmla="*/ 308697 h 410267"/>
                <a:gd name="connsiteX1" fmla="*/ 1896115 w 2059365"/>
                <a:gd name="connsiteY1" fmla="*/ 34636 h 410267"/>
                <a:gd name="connsiteX2" fmla="*/ 1836800 w 2059365"/>
                <a:gd name="connsiteY2" fmla="*/ 0 h 410267"/>
                <a:gd name="connsiteX3" fmla="*/ 230885 w 2059365"/>
                <a:gd name="connsiteY3" fmla="*/ 0 h 410267"/>
                <a:gd name="connsiteX4" fmla="*/ 172263 w 2059365"/>
                <a:gd name="connsiteY4" fmla="*/ 33424 h 410267"/>
                <a:gd name="connsiteX5" fmla="*/ 9645 w 2059365"/>
                <a:gd name="connsiteY5" fmla="*/ 307398 h 410267"/>
                <a:gd name="connsiteX6" fmla="*/ 68181 w 2059365"/>
                <a:gd name="connsiteY6" fmla="*/ 410268 h 410267"/>
                <a:gd name="connsiteX7" fmla="*/ 1991191 w 2059365"/>
                <a:gd name="connsiteY7" fmla="*/ 410268 h 410267"/>
                <a:gd name="connsiteX8" fmla="*/ 2050506 w 2059365"/>
                <a:gd name="connsiteY8" fmla="*/ 308783 h 410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59365" h="410267">
                  <a:moveTo>
                    <a:pt x="2050506" y="308697"/>
                  </a:moveTo>
                  <a:lnTo>
                    <a:pt x="1896115" y="34636"/>
                  </a:lnTo>
                  <a:cubicBezTo>
                    <a:pt x="1884078" y="13248"/>
                    <a:pt x="1861392" y="0"/>
                    <a:pt x="1836800" y="0"/>
                  </a:cubicBezTo>
                  <a:lnTo>
                    <a:pt x="230885" y="0"/>
                  </a:lnTo>
                  <a:cubicBezTo>
                    <a:pt x="206813" y="0"/>
                    <a:pt x="184559" y="12729"/>
                    <a:pt x="172263" y="33424"/>
                  </a:cubicBezTo>
                  <a:cubicBezTo>
                    <a:pt x="115546" y="129194"/>
                    <a:pt x="60734" y="221500"/>
                    <a:pt x="9645" y="307398"/>
                  </a:cubicBezTo>
                  <a:cubicBezTo>
                    <a:pt x="-17285" y="352771"/>
                    <a:pt x="15360" y="410268"/>
                    <a:pt x="68181" y="410268"/>
                  </a:cubicBezTo>
                  <a:lnTo>
                    <a:pt x="1991191" y="410268"/>
                  </a:lnTo>
                  <a:cubicBezTo>
                    <a:pt x="2043319" y="410268"/>
                    <a:pt x="2076050" y="354157"/>
                    <a:pt x="2050506" y="308783"/>
                  </a:cubicBezTo>
                  <a:close/>
                </a:path>
              </a:pathLst>
            </a:custGeom>
            <a:solidFill>
              <a:schemeClr val="accent2"/>
            </a:solidFill>
            <a:ln w="86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>
                <a:solidFill>
                  <a:schemeClr val="tx2"/>
                </a:solidFill>
              </a:endParaRPr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53066F2A-BF61-7496-897A-5EFBAC2E8F26}"/>
                </a:ext>
              </a:extLst>
            </p:cNvPr>
            <p:cNvSpPr/>
            <p:nvPr/>
          </p:nvSpPr>
          <p:spPr>
            <a:xfrm>
              <a:off x="561381" y="6490512"/>
              <a:ext cx="3011860" cy="528361"/>
            </a:xfrm>
            <a:custGeom>
              <a:avLst/>
              <a:gdLst>
                <a:gd name="connsiteX0" fmla="*/ 175120 w 2569558"/>
                <a:gd name="connsiteY0" fmla="*/ 33251 h 413731"/>
                <a:gd name="connsiteX1" fmla="*/ 9731 w 2569558"/>
                <a:gd name="connsiteY1" fmla="*/ 310775 h 413731"/>
                <a:gd name="connsiteX2" fmla="*/ 68180 w 2569558"/>
                <a:gd name="connsiteY2" fmla="*/ 413732 h 413731"/>
                <a:gd name="connsiteX3" fmla="*/ 2501384 w 2569558"/>
                <a:gd name="connsiteY3" fmla="*/ 413732 h 413731"/>
                <a:gd name="connsiteX4" fmla="*/ 2560699 w 2569558"/>
                <a:gd name="connsiteY4" fmla="*/ 312247 h 413731"/>
                <a:gd name="connsiteX5" fmla="*/ 2404316 w 2569558"/>
                <a:gd name="connsiteY5" fmla="*/ 34636 h 413731"/>
                <a:gd name="connsiteX6" fmla="*/ 2345001 w 2569558"/>
                <a:gd name="connsiteY6" fmla="*/ 0 h 413731"/>
                <a:gd name="connsiteX7" fmla="*/ 233655 w 2569558"/>
                <a:gd name="connsiteY7" fmla="*/ 0 h 413731"/>
                <a:gd name="connsiteX8" fmla="*/ 175120 w 2569558"/>
                <a:gd name="connsiteY8" fmla="*/ 33338 h 413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69558" h="413731">
                  <a:moveTo>
                    <a:pt x="175120" y="33251"/>
                  </a:moveTo>
                  <a:cubicBezTo>
                    <a:pt x="106713" y="148157"/>
                    <a:pt x="49563" y="244013"/>
                    <a:pt x="9731" y="310775"/>
                  </a:cubicBezTo>
                  <a:cubicBezTo>
                    <a:pt x="-17372" y="356149"/>
                    <a:pt x="15359" y="413732"/>
                    <a:pt x="68180" y="413732"/>
                  </a:cubicBezTo>
                  <a:lnTo>
                    <a:pt x="2501384" y="413732"/>
                  </a:lnTo>
                  <a:cubicBezTo>
                    <a:pt x="2553512" y="413732"/>
                    <a:pt x="2586243" y="357621"/>
                    <a:pt x="2560699" y="312247"/>
                  </a:cubicBezTo>
                  <a:lnTo>
                    <a:pt x="2404316" y="34636"/>
                  </a:lnTo>
                  <a:cubicBezTo>
                    <a:pt x="2392280" y="13248"/>
                    <a:pt x="2369593" y="0"/>
                    <a:pt x="2345001" y="0"/>
                  </a:cubicBezTo>
                  <a:lnTo>
                    <a:pt x="233655" y="0"/>
                  </a:lnTo>
                  <a:cubicBezTo>
                    <a:pt x="209669" y="0"/>
                    <a:pt x="187415" y="12729"/>
                    <a:pt x="175120" y="33338"/>
                  </a:cubicBezTo>
                  <a:close/>
                </a:path>
              </a:pathLst>
            </a:custGeom>
            <a:solidFill>
              <a:schemeClr val="accent2"/>
            </a:solidFill>
            <a:ln w="86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>
                <a:solidFill>
                  <a:schemeClr val="tx2"/>
                </a:solidFill>
              </a:endParaRPr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EA4505DF-54D9-EA94-3904-ADD5D95E3E24}"/>
                </a:ext>
              </a:extLst>
            </p:cNvPr>
            <p:cNvSpPr/>
            <p:nvPr/>
          </p:nvSpPr>
          <p:spPr>
            <a:xfrm>
              <a:off x="208510" y="7053053"/>
              <a:ext cx="3717603" cy="619202"/>
            </a:xfrm>
            <a:custGeom>
              <a:avLst/>
              <a:gdLst>
                <a:gd name="connsiteX0" fmla="*/ 175120 w 2569558"/>
                <a:gd name="connsiteY0" fmla="*/ 33251 h 413731"/>
                <a:gd name="connsiteX1" fmla="*/ 9731 w 2569558"/>
                <a:gd name="connsiteY1" fmla="*/ 310775 h 413731"/>
                <a:gd name="connsiteX2" fmla="*/ 68180 w 2569558"/>
                <a:gd name="connsiteY2" fmla="*/ 413732 h 413731"/>
                <a:gd name="connsiteX3" fmla="*/ 2501384 w 2569558"/>
                <a:gd name="connsiteY3" fmla="*/ 413732 h 413731"/>
                <a:gd name="connsiteX4" fmla="*/ 2560699 w 2569558"/>
                <a:gd name="connsiteY4" fmla="*/ 312247 h 413731"/>
                <a:gd name="connsiteX5" fmla="*/ 2404316 w 2569558"/>
                <a:gd name="connsiteY5" fmla="*/ 34636 h 413731"/>
                <a:gd name="connsiteX6" fmla="*/ 2345001 w 2569558"/>
                <a:gd name="connsiteY6" fmla="*/ 0 h 413731"/>
                <a:gd name="connsiteX7" fmla="*/ 233655 w 2569558"/>
                <a:gd name="connsiteY7" fmla="*/ 0 h 413731"/>
                <a:gd name="connsiteX8" fmla="*/ 175120 w 2569558"/>
                <a:gd name="connsiteY8" fmla="*/ 33338 h 413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69558" h="413731">
                  <a:moveTo>
                    <a:pt x="175120" y="33251"/>
                  </a:moveTo>
                  <a:cubicBezTo>
                    <a:pt x="106713" y="148157"/>
                    <a:pt x="49563" y="244013"/>
                    <a:pt x="9731" y="310775"/>
                  </a:cubicBezTo>
                  <a:cubicBezTo>
                    <a:pt x="-17372" y="356149"/>
                    <a:pt x="15359" y="413732"/>
                    <a:pt x="68180" y="413732"/>
                  </a:cubicBezTo>
                  <a:lnTo>
                    <a:pt x="2501384" y="413732"/>
                  </a:lnTo>
                  <a:cubicBezTo>
                    <a:pt x="2553512" y="413732"/>
                    <a:pt x="2586243" y="357621"/>
                    <a:pt x="2560699" y="312247"/>
                  </a:cubicBezTo>
                  <a:lnTo>
                    <a:pt x="2404316" y="34636"/>
                  </a:lnTo>
                  <a:cubicBezTo>
                    <a:pt x="2392280" y="13248"/>
                    <a:pt x="2369593" y="0"/>
                    <a:pt x="2345001" y="0"/>
                  </a:cubicBezTo>
                  <a:lnTo>
                    <a:pt x="233655" y="0"/>
                  </a:lnTo>
                  <a:cubicBezTo>
                    <a:pt x="209669" y="0"/>
                    <a:pt x="187415" y="12729"/>
                    <a:pt x="175120" y="33338"/>
                  </a:cubicBezTo>
                  <a:close/>
                </a:path>
              </a:pathLst>
            </a:custGeom>
            <a:solidFill>
              <a:schemeClr val="accent2"/>
            </a:solidFill>
            <a:ln w="86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>
                <a:solidFill>
                  <a:schemeClr val="tx2"/>
                </a:solidFill>
              </a:endParaRPr>
            </a:p>
          </p:txBody>
        </p:sp>
        <p:sp>
          <p:nvSpPr>
            <p:cNvPr id="97" name="Rectangle: Rounded Corners 96">
              <a:extLst>
                <a:ext uri="{FF2B5EF4-FFF2-40B4-BE49-F238E27FC236}">
                  <a16:creationId xmlns:a16="http://schemas.microsoft.com/office/drawing/2014/main" id="{71D8DEB9-5431-9D67-4E0B-100AA2EF77A0}"/>
                </a:ext>
              </a:extLst>
            </p:cNvPr>
            <p:cNvSpPr/>
            <p:nvPr/>
          </p:nvSpPr>
          <p:spPr>
            <a:xfrm>
              <a:off x="1916435" y="4439473"/>
              <a:ext cx="301753" cy="154805"/>
            </a:xfrm>
            <a:prstGeom prst="roundRect">
              <a:avLst>
                <a:gd name="adj" fmla="val 0"/>
              </a:avLst>
            </a:prstGeom>
            <a:noFill/>
            <a:ln w="63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b="1" spc="-20">
                  <a:solidFill>
                    <a:schemeClr val="tx2"/>
                  </a:solidFill>
                </a:rPr>
                <a:t>Rx</a:t>
              </a:r>
              <a:r>
                <a:rPr lang="en-US" sz="1000" b="1" spc="-20" baseline="30000">
                  <a:solidFill>
                    <a:schemeClr val="tx2"/>
                  </a:solidFill>
                </a:rPr>
                <a:t>3</a:t>
              </a:r>
            </a:p>
          </p:txBody>
        </p:sp>
        <p:sp>
          <p:nvSpPr>
            <p:cNvPr id="107" name="Rectangle: Rounded Corners 106">
              <a:extLst>
                <a:ext uri="{FF2B5EF4-FFF2-40B4-BE49-F238E27FC236}">
                  <a16:creationId xmlns:a16="http://schemas.microsoft.com/office/drawing/2014/main" id="{D597C5C7-E2B4-DDCC-D741-FC1BD887BC04}"/>
                </a:ext>
              </a:extLst>
            </p:cNvPr>
            <p:cNvSpPr/>
            <p:nvPr/>
          </p:nvSpPr>
          <p:spPr>
            <a:xfrm>
              <a:off x="1591382" y="4913841"/>
              <a:ext cx="956500" cy="331837"/>
            </a:xfrm>
            <a:prstGeom prst="roundRect">
              <a:avLst>
                <a:gd name="adj" fmla="val 0"/>
              </a:avLst>
            </a:prstGeom>
            <a:noFill/>
            <a:ln w="63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b="1" spc="-20">
                  <a:solidFill>
                    <a:schemeClr val="tx2"/>
                  </a:solidFill>
                </a:rPr>
                <a:t>Bariatric surgery</a:t>
              </a:r>
              <a:r>
                <a:rPr lang="en-US" sz="1000" b="1" spc="-20" baseline="30000">
                  <a:solidFill>
                    <a:schemeClr val="tx2"/>
                  </a:solidFill>
                </a:rPr>
                <a:t>3</a:t>
              </a:r>
            </a:p>
          </p:txBody>
        </p:sp>
        <p:sp>
          <p:nvSpPr>
            <p:cNvPr id="109" name="Rectangle: Rounded Corners 108">
              <a:extLst>
                <a:ext uri="{FF2B5EF4-FFF2-40B4-BE49-F238E27FC236}">
                  <a16:creationId xmlns:a16="http://schemas.microsoft.com/office/drawing/2014/main" id="{E88C4A99-3626-987E-34EF-FB00FEA8A4A6}"/>
                </a:ext>
              </a:extLst>
            </p:cNvPr>
            <p:cNvSpPr/>
            <p:nvPr/>
          </p:nvSpPr>
          <p:spPr>
            <a:xfrm>
              <a:off x="1369425" y="5471285"/>
              <a:ext cx="1400412" cy="331837"/>
            </a:xfrm>
            <a:prstGeom prst="roundRect">
              <a:avLst>
                <a:gd name="adj" fmla="val 0"/>
              </a:avLst>
            </a:prstGeom>
            <a:noFill/>
            <a:ln w="63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b="1" spc="-20">
                  <a:solidFill>
                    <a:schemeClr val="tx2"/>
                  </a:solidFill>
                </a:rPr>
                <a:t>Management of comorbid diseases</a:t>
              </a:r>
              <a:r>
                <a:rPr lang="en-US" sz="1000" b="1" spc="-20" baseline="30000">
                  <a:solidFill>
                    <a:schemeClr val="tx2"/>
                  </a:solidFill>
                </a:rPr>
                <a:t>3</a:t>
              </a:r>
              <a:r>
                <a:rPr lang="en-US" sz="1000" b="1" spc="-20">
                  <a:solidFill>
                    <a:schemeClr val="tx2"/>
                  </a:solidFill>
                </a:rPr>
                <a:t> </a:t>
              </a:r>
            </a:p>
          </p:txBody>
        </p:sp>
        <p:sp>
          <p:nvSpPr>
            <p:cNvPr id="111" name="Rectangle: Rounded Corners 110">
              <a:extLst>
                <a:ext uri="{FF2B5EF4-FFF2-40B4-BE49-F238E27FC236}">
                  <a16:creationId xmlns:a16="http://schemas.microsoft.com/office/drawing/2014/main" id="{05312E11-111B-3D04-A2F8-327F2E4F31EB}"/>
                </a:ext>
              </a:extLst>
            </p:cNvPr>
            <p:cNvSpPr/>
            <p:nvPr/>
          </p:nvSpPr>
          <p:spPr>
            <a:xfrm>
              <a:off x="1490950" y="6028897"/>
              <a:ext cx="1157365" cy="331837"/>
            </a:xfrm>
            <a:prstGeom prst="roundRect">
              <a:avLst>
                <a:gd name="adj" fmla="val 0"/>
              </a:avLst>
            </a:prstGeom>
            <a:noFill/>
            <a:ln w="63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b="1" spc="-20">
                  <a:solidFill>
                    <a:schemeClr val="tx2"/>
                  </a:solidFill>
                </a:rPr>
                <a:t>Lifestyle modifications</a:t>
              </a:r>
              <a:r>
                <a:rPr lang="en-US" sz="1000" b="1" spc="-20" baseline="30000">
                  <a:solidFill>
                    <a:schemeClr val="tx2"/>
                  </a:solidFill>
                </a:rPr>
                <a:t>3</a:t>
              </a:r>
              <a:endParaRPr lang="en-US" sz="1000" b="1" spc="-20">
                <a:solidFill>
                  <a:schemeClr val="tx2"/>
                </a:solidFill>
              </a:endParaRPr>
            </a:p>
          </p:txBody>
        </p:sp>
        <p:sp>
          <p:nvSpPr>
            <p:cNvPr id="113" name="Rectangle: Rounded Corners 112">
              <a:extLst>
                <a:ext uri="{FF2B5EF4-FFF2-40B4-BE49-F238E27FC236}">
                  <a16:creationId xmlns:a16="http://schemas.microsoft.com/office/drawing/2014/main" id="{437CAE92-4137-04D0-B0F3-72A0BF8A70F3}"/>
                </a:ext>
              </a:extLst>
            </p:cNvPr>
            <p:cNvSpPr/>
            <p:nvPr/>
          </p:nvSpPr>
          <p:spPr>
            <a:xfrm>
              <a:off x="829173" y="6553932"/>
              <a:ext cx="2480915" cy="401522"/>
            </a:xfrm>
            <a:prstGeom prst="roundRect">
              <a:avLst>
                <a:gd name="adj" fmla="val 0"/>
              </a:avLst>
            </a:prstGeom>
            <a:noFill/>
            <a:ln w="63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b="1" spc="-20">
                  <a:solidFill>
                    <a:schemeClr val="tx2"/>
                  </a:solidFill>
                </a:rPr>
                <a:t>Liver injury agents/hepatoprotectors</a:t>
              </a:r>
              <a:r>
                <a:rPr lang="en-US" sz="1000" b="1" spc="-20" baseline="30000">
                  <a:solidFill>
                    <a:schemeClr val="tx2"/>
                  </a:solidFill>
                </a:rPr>
                <a:t>6</a:t>
              </a:r>
            </a:p>
          </p:txBody>
        </p:sp>
        <p:sp>
          <p:nvSpPr>
            <p:cNvPr id="115" name="Rectangle: Rounded Corners 114">
              <a:extLst>
                <a:ext uri="{FF2B5EF4-FFF2-40B4-BE49-F238E27FC236}">
                  <a16:creationId xmlns:a16="http://schemas.microsoft.com/office/drawing/2014/main" id="{9F60F3B2-F225-C242-7F42-D331A9DB4A3B}"/>
                </a:ext>
              </a:extLst>
            </p:cNvPr>
            <p:cNvSpPr/>
            <p:nvPr/>
          </p:nvSpPr>
          <p:spPr>
            <a:xfrm>
              <a:off x="829173" y="7161893"/>
              <a:ext cx="2480915" cy="401522"/>
            </a:xfrm>
            <a:prstGeom prst="roundRect">
              <a:avLst>
                <a:gd name="adj" fmla="val 0"/>
              </a:avLst>
            </a:prstGeom>
            <a:noFill/>
            <a:ln w="63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b="1" spc="-20">
                  <a:solidFill>
                    <a:schemeClr val="tx2"/>
                  </a:solidFill>
                </a:rPr>
                <a:t>Liver directed pharmacotherapy</a:t>
              </a:r>
              <a:r>
                <a:rPr lang="en-US" sz="1000" b="1" spc="-20" baseline="30000">
                  <a:solidFill>
                    <a:schemeClr val="tx2"/>
                  </a:solidFill>
                </a:rPr>
                <a:t>7-8</a:t>
              </a:r>
            </a:p>
          </p:txBody>
        </p:sp>
      </p:grpSp>
      <p:sp>
        <p:nvSpPr>
          <p:cNvPr id="116" name="Rectangle: Rounded Corners 115">
            <a:extLst>
              <a:ext uri="{FF2B5EF4-FFF2-40B4-BE49-F238E27FC236}">
                <a16:creationId xmlns:a16="http://schemas.microsoft.com/office/drawing/2014/main" id="{44FEECDB-FE47-F54E-97C9-8A2935436149}"/>
              </a:ext>
            </a:extLst>
          </p:cNvPr>
          <p:cNvSpPr/>
          <p:nvPr/>
        </p:nvSpPr>
        <p:spPr>
          <a:xfrm>
            <a:off x="3492372" y="7095440"/>
            <a:ext cx="2668738" cy="534427"/>
          </a:xfrm>
          <a:prstGeom prst="roundRect">
            <a:avLst>
              <a:gd name="adj" fmla="val 0"/>
            </a:avLst>
          </a:prstGeom>
          <a:noFill/>
          <a:ln w="63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108000" indent="-108000">
              <a:buFont typeface="Arial" panose="020B0604020202020204" pitchFamily="34" charset="0"/>
              <a:buChar char="•"/>
            </a:pPr>
            <a:r>
              <a:rPr lang="en-US" sz="1000" spc="-20">
                <a:solidFill>
                  <a:schemeClr val="bg2"/>
                </a:solidFill>
              </a:rPr>
              <a:t>Use of FXR, PPAR, GLP-1RA, THR-</a:t>
            </a:r>
            <a:r>
              <a:rPr lang="en-US" sz="1000">
                <a:solidFill>
                  <a:schemeClr val="bg2"/>
                </a:solidFill>
              </a:rPr>
              <a:t>β1</a:t>
            </a:r>
            <a:r>
              <a:rPr lang="en-US" sz="1000" spc="-20">
                <a:solidFill>
                  <a:schemeClr val="bg2"/>
                </a:solidFill>
              </a:rPr>
              <a:t> agonist</a:t>
            </a:r>
          </a:p>
          <a:p>
            <a:pPr marL="108000" indent="-108000">
              <a:buFont typeface="Arial" panose="020B0604020202020204" pitchFamily="34" charset="0"/>
              <a:buChar char="•"/>
            </a:pPr>
            <a:r>
              <a:rPr lang="en-US" sz="1000" spc="-20">
                <a:solidFill>
                  <a:schemeClr val="bg2"/>
                </a:solidFill>
              </a:rPr>
              <a:t>Fibroblast growth factors</a:t>
            </a:r>
          </a:p>
          <a:p>
            <a:pPr marL="108000" indent="-108000">
              <a:buFont typeface="Arial" panose="020B0604020202020204" pitchFamily="34" charset="0"/>
              <a:buChar char="•"/>
            </a:pPr>
            <a:r>
              <a:rPr lang="en-US" sz="1000" spc="-20">
                <a:solidFill>
                  <a:schemeClr val="bg2"/>
                </a:solidFill>
              </a:rPr>
              <a:t>Anti-fibrotic agents</a:t>
            </a:r>
            <a:endParaRPr lang="en-US" sz="1000" b="1" spc="-20">
              <a:solidFill>
                <a:schemeClr val="bg2"/>
              </a:solidFill>
            </a:endParaRPr>
          </a:p>
        </p:txBody>
      </p:sp>
      <p:grpSp>
        <p:nvGrpSpPr>
          <p:cNvPr id="189" name="Group 188">
            <a:extLst>
              <a:ext uri="{FF2B5EF4-FFF2-40B4-BE49-F238E27FC236}">
                <a16:creationId xmlns:a16="http://schemas.microsoft.com/office/drawing/2014/main" id="{3688DC7E-828E-860E-E93D-DF591F87D923}"/>
              </a:ext>
            </a:extLst>
          </p:cNvPr>
          <p:cNvGrpSpPr/>
          <p:nvPr/>
        </p:nvGrpSpPr>
        <p:grpSpPr>
          <a:xfrm>
            <a:off x="4706264" y="165505"/>
            <a:ext cx="1939893" cy="1165091"/>
            <a:chOff x="4706264" y="165505"/>
            <a:chExt cx="1939893" cy="1165091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07104D46-4011-0C92-8429-171AD8F4A951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706264" y="165505"/>
              <a:ext cx="720000" cy="720000"/>
            </a:xfrm>
            <a:prstGeom prst="ellipse">
              <a:avLst/>
            </a:prstGeom>
            <a:ln w="63500" cap="rnd">
              <a:noFill/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</p:spPr>
        </p:pic>
        <p:sp>
          <p:nvSpPr>
            <p:cNvPr id="121" name="TextBox 120">
              <a:extLst>
                <a:ext uri="{FF2B5EF4-FFF2-40B4-BE49-F238E27FC236}">
                  <a16:creationId xmlns:a16="http://schemas.microsoft.com/office/drawing/2014/main" id="{6C514AC3-070E-DFEF-7361-C3BC9DDDAE11}"/>
                </a:ext>
              </a:extLst>
            </p:cNvPr>
            <p:cNvSpPr txBox="1"/>
            <p:nvPr/>
          </p:nvSpPr>
          <p:spPr>
            <a:xfrm>
              <a:off x="4706264" y="930486"/>
              <a:ext cx="1939893" cy="400110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spAutoFit/>
            </a:bodyPr>
            <a:lstStyle/>
            <a:p>
              <a:pPr marL="0" marR="0" lvl="0" indent="0" algn="l" defTabSz="84989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000" b="1">
                  <a:solidFill>
                    <a:srgbClr val="F7EFE6"/>
                  </a:solidFill>
                  <a:latin typeface="Opella Sans"/>
                  <a:cs typeface="Opella Sans"/>
                </a:rPr>
                <a:t>Doctor</a:t>
              </a:r>
              <a:r>
                <a:rPr kumimoji="0" lang="en-GB" sz="1000" b="1" u="none" strike="noStrike" kern="1200" cap="none" spc="-20" normalizeH="0" baseline="0" noProof="0">
                  <a:ln>
                    <a:noFill/>
                  </a:ln>
                  <a:solidFill>
                    <a:srgbClr val="F7EFE6"/>
                  </a:solidFill>
                  <a:effectLst/>
                  <a:uLnTx/>
                  <a:uFillTx/>
                  <a:latin typeface="Opella Sans"/>
                  <a:ea typeface="+mn-ea"/>
                  <a:cs typeface="Opella Sans"/>
                </a:rPr>
                <a:t> Asad </a:t>
              </a:r>
              <a:r>
                <a:rPr kumimoji="0" lang="en-GB" sz="1000" b="1" u="none" strike="noStrike" kern="1200" cap="none" spc="-20" normalizeH="0" baseline="0" noProof="0" err="1">
                  <a:ln>
                    <a:noFill/>
                  </a:ln>
                  <a:solidFill>
                    <a:srgbClr val="F7EFE6"/>
                  </a:solidFill>
                  <a:effectLst/>
                  <a:uLnTx/>
                  <a:uFillTx/>
                  <a:latin typeface="Opella Sans"/>
                  <a:ea typeface="+mn-ea"/>
                  <a:cs typeface="Opella Sans"/>
                </a:rPr>
                <a:t>Dajani</a:t>
              </a:r>
              <a:r>
                <a:rPr kumimoji="0" lang="en-GB" sz="1000" b="1" u="none" strike="noStrike" kern="1200" cap="none" spc="-20" normalizeH="0" baseline="0" noProof="0">
                  <a:ln>
                    <a:noFill/>
                  </a:ln>
                  <a:solidFill>
                    <a:srgbClr val="F7EFE6"/>
                  </a:solidFill>
                  <a:effectLst/>
                  <a:uLnTx/>
                  <a:uFillTx/>
                  <a:latin typeface="Opella Sans"/>
                  <a:ea typeface="+mn-ea"/>
                  <a:cs typeface="Opella Sans"/>
                </a:rPr>
                <a:t>  </a:t>
              </a:r>
              <a:br>
                <a:rPr kumimoji="0" lang="en-GB" sz="1000" b="0" i="1" u="none" strike="noStrike" kern="1200" cap="none" spc="-20" normalizeH="0" baseline="0" noProof="0">
                  <a:ln>
                    <a:noFill/>
                  </a:ln>
                  <a:solidFill>
                    <a:srgbClr val="F7EFE6"/>
                  </a:solidFill>
                  <a:effectLst/>
                  <a:uLnTx/>
                  <a:uFillTx/>
                  <a:latin typeface="Opella Sans"/>
                  <a:ea typeface="+mn-ea"/>
                  <a:cs typeface="Opella Sans"/>
                </a:rPr>
              </a:br>
              <a:r>
                <a:rPr kumimoji="0" lang="en-GB" sz="800" b="0" i="1" u="none" strike="noStrike" kern="1200" cap="none" spc="-20" normalizeH="0" baseline="0" noProof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Opella Sans"/>
                  <a:ea typeface="+mn-ea"/>
                  <a:cs typeface="Opella Sans"/>
                </a:rPr>
                <a:t>MD, DSM, JBD, FACG, FRCP</a:t>
              </a:r>
            </a:p>
            <a:p>
              <a:pPr marL="0" marR="0" lvl="0" indent="0" algn="l" defTabSz="84989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800" b="0" i="1" u="none" strike="noStrike" kern="1200" cap="none" spc="-14" normalizeH="0" baseline="0" noProof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Opella Sans"/>
                  <a:ea typeface="+mn-ea"/>
                  <a:cs typeface="Opella Serif" pitchFamily="2" charset="77"/>
                </a:rPr>
                <a:t>ADSC Clinic Sharjah, United Arab Emirates </a:t>
              </a:r>
            </a:p>
          </p:txBody>
        </p:sp>
      </p:grp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86764EA5-81CC-8603-5703-CA3119BC19E7}"/>
              </a:ext>
            </a:extLst>
          </p:cNvPr>
          <p:cNvSpPr/>
          <p:nvPr/>
        </p:nvSpPr>
        <p:spPr>
          <a:xfrm>
            <a:off x="201613" y="8183551"/>
            <a:ext cx="1556504" cy="1616721"/>
          </a:xfrm>
          <a:prstGeom prst="roundRect">
            <a:avLst>
              <a:gd name="adj" fmla="val 5702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pc="-20" err="1">
              <a:solidFill>
                <a:schemeClr val="bg2"/>
              </a:solidFill>
            </a:endParaRP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3B635A49-02F3-A371-01BA-61D4CEED4E69}"/>
              </a:ext>
            </a:extLst>
          </p:cNvPr>
          <p:cNvSpPr/>
          <p:nvPr/>
        </p:nvSpPr>
        <p:spPr>
          <a:xfrm>
            <a:off x="1831724" y="8183551"/>
            <a:ext cx="1556504" cy="1616721"/>
          </a:xfrm>
          <a:prstGeom prst="roundRect">
            <a:avLst>
              <a:gd name="adj" fmla="val 5702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pc="-20" err="1">
              <a:solidFill>
                <a:schemeClr val="bg2"/>
              </a:solidFill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660A5B13-27D9-0F9B-14B1-864B29C2E63D}"/>
              </a:ext>
            </a:extLst>
          </p:cNvPr>
          <p:cNvSpPr/>
          <p:nvPr/>
        </p:nvSpPr>
        <p:spPr>
          <a:xfrm>
            <a:off x="3461835" y="8183551"/>
            <a:ext cx="1556504" cy="1616721"/>
          </a:xfrm>
          <a:prstGeom prst="roundRect">
            <a:avLst>
              <a:gd name="adj" fmla="val 5702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pc="-20" err="1">
              <a:solidFill>
                <a:schemeClr val="bg2"/>
              </a:solidFill>
            </a:endParaRP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2F94B9DB-5094-D137-91AD-CB3C95C47E6A}"/>
              </a:ext>
            </a:extLst>
          </p:cNvPr>
          <p:cNvSpPr/>
          <p:nvPr/>
        </p:nvSpPr>
        <p:spPr>
          <a:xfrm>
            <a:off x="5091946" y="8183551"/>
            <a:ext cx="1556504" cy="1616721"/>
          </a:xfrm>
          <a:prstGeom prst="roundRect">
            <a:avLst>
              <a:gd name="adj" fmla="val 5702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pc="-20" err="1">
              <a:solidFill>
                <a:schemeClr val="bg2"/>
              </a:solidFill>
            </a:endParaRPr>
          </a:p>
        </p:txBody>
      </p:sp>
      <p:sp>
        <p:nvSpPr>
          <p:cNvPr id="82" name="Rectangle: Rounded Corners 81">
            <a:extLst>
              <a:ext uri="{FF2B5EF4-FFF2-40B4-BE49-F238E27FC236}">
                <a16:creationId xmlns:a16="http://schemas.microsoft.com/office/drawing/2014/main" id="{BAE10555-07EF-C54A-9748-0DEC7C8230B2}"/>
              </a:ext>
            </a:extLst>
          </p:cNvPr>
          <p:cNvSpPr/>
          <p:nvPr/>
        </p:nvSpPr>
        <p:spPr>
          <a:xfrm>
            <a:off x="297074" y="8274440"/>
            <a:ext cx="1355479" cy="1582792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r>
              <a:rPr lang="en-US" sz="1050" b="1">
                <a:solidFill>
                  <a:schemeClr val="tx2"/>
                </a:solidFill>
                <a:latin typeface="Opella Sans" pitchFamily="2" charset="77"/>
                <a:cs typeface="Opella Sans" pitchFamily="2" charset="77"/>
              </a:rPr>
              <a:t>Improved </a:t>
            </a:r>
            <a:r>
              <a:rPr lang="en-IN" sz="1050" b="1">
                <a:solidFill>
                  <a:schemeClr val="tx2"/>
                </a:solidFill>
                <a:latin typeface="Opella Sans" pitchFamily="2" charset="77"/>
                <a:cs typeface="Opella Sans" pitchFamily="2" charset="77"/>
              </a:rPr>
              <a:t>clinical parameters</a:t>
            </a:r>
            <a:r>
              <a:rPr lang="en-IN" sz="1000" baseline="30000">
                <a:solidFill>
                  <a:schemeClr val="accent6"/>
                </a:solidFill>
                <a:latin typeface="Opella Sans" pitchFamily="2" charset="77"/>
                <a:cs typeface="Opella Sans" pitchFamily="2" charset="77"/>
              </a:rPr>
              <a:t> 9-10</a:t>
            </a:r>
            <a:endParaRPr lang="en-IN" sz="1000" b="1">
              <a:solidFill>
                <a:schemeClr val="tx2"/>
              </a:solidFill>
              <a:latin typeface="Opella Sans" pitchFamily="2" charset="77"/>
              <a:cs typeface="Opella Sans" pitchFamily="2" charset="77"/>
            </a:endParaRPr>
          </a:p>
          <a:p>
            <a:pPr>
              <a:spcBef>
                <a:spcPts val="1200"/>
              </a:spcBef>
            </a:pPr>
            <a:r>
              <a:rPr lang="en-IN" sz="900">
                <a:solidFill>
                  <a:schemeClr val="accent6"/>
                </a:solidFill>
                <a:latin typeface="Opella Sans" pitchFamily="2" charset="77"/>
                <a:cs typeface="Opella Sans" pitchFamily="2" charset="77"/>
              </a:rPr>
              <a:t>(Proportion of asymptomatic patients increased, and proportion of symptomatic patients decreased, regardless of associated comorbidities)</a:t>
            </a:r>
            <a:endParaRPr lang="en-IN" sz="900" baseline="30000">
              <a:solidFill>
                <a:schemeClr val="accent6"/>
              </a:solidFill>
              <a:latin typeface="Opella Sans" pitchFamily="2" charset="77"/>
              <a:cs typeface="Opella Sans" pitchFamily="2" charset="77"/>
            </a:endParaRP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E66F9342-50FE-C2A6-5696-8C989E46B0F2}"/>
              </a:ext>
            </a:extLst>
          </p:cNvPr>
          <p:cNvSpPr/>
          <p:nvPr/>
        </p:nvSpPr>
        <p:spPr>
          <a:xfrm>
            <a:off x="1947058" y="8274440"/>
            <a:ext cx="1355479" cy="1582792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r>
              <a:rPr lang="en-US" sz="1050" b="1">
                <a:solidFill>
                  <a:schemeClr val="tx2"/>
                </a:solidFill>
                <a:latin typeface="Opella Sans" pitchFamily="2" charset="77"/>
                <a:cs typeface="Opella Sans" pitchFamily="2" charset="77"/>
              </a:rPr>
              <a:t>Significant reduction of liver enzymes</a:t>
            </a:r>
            <a:r>
              <a:rPr lang="en-IN" sz="1050" baseline="30000">
                <a:solidFill>
                  <a:schemeClr val="accent6"/>
                </a:solidFill>
                <a:latin typeface="Opella Sans" pitchFamily="2" charset="77"/>
                <a:cs typeface="Opella Sans" pitchFamily="2" charset="77"/>
              </a:rPr>
              <a:t> 9,11</a:t>
            </a:r>
            <a:endParaRPr lang="en-US" sz="1050" b="1">
              <a:solidFill>
                <a:schemeClr val="tx2"/>
              </a:solidFill>
              <a:latin typeface="Opella Sans" pitchFamily="2" charset="77"/>
              <a:cs typeface="Opella Sans" pitchFamily="2" charset="77"/>
            </a:endParaRPr>
          </a:p>
          <a:p>
            <a:endParaRPr lang="en-US" sz="1000" b="1">
              <a:solidFill>
                <a:schemeClr val="accent6"/>
              </a:solidFill>
              <a:latin typeface="Opella Sans" pitchFamily="2" charset="77"/>
              <a:cs typeface="Opella Sans" pitchFamily="2" charset="77"/>
            </a:endParaRPr>
          </a:p>
          <a:p>
            <a:r>
              <a:rPr lang="en-US" sz="900">
                <a:solidFill>
                  <a:schemeClr val="accent6"/>
                </a:solidFill>
                <a:latin typeface="Opella Sans" pitchFamily="2" charset="77"/>
                <a:cs typeface="Opella Sans" pitchFamily="2" charset="77"/>
              </a:rPr>
              <a:t>(alanine aminotransferase, aspartate aminotransferase and gamma-glutamyl transferase)</a:t>
            </a:r>
            <a:endParaRPr lang="en-US" sz="1000">
              <a:solidFill>
                <a:schemeClr val="accent6"/>
              </a:solidFill>
              <a:latin typeface="Opella Sans" pitchFamily="2" charset="77"/>
              <a:cs typeface="Opella Sans" pitchFamily="2" charset="77"/>
            </a:endParaRPr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B9D8B363-BA2C-AD94-AB60-6D8E147FBA7F}"/>
              </a:ext>
            </a:extLst>
          </p:cNvPr>
          <p:cNvSpPr/>
          <p:nvPr/>
        </p:nvSpPr>
        <p:spPr>
          <a:xfrm>
            <a:off x="3583358" y="8274440"/>
            <a:ext cx="1355479" cy="1582792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r>
              <a:rPr lang="en-US" sz="1050" b="1">
                <a:solidFill>
                  <a:schemeClr val="tx2"/>
                </a:solidFill>
                <a:latin typeface="Opella Sans" pitchFamily="2" charset="77"/>
                <a:cs typeface="Opella Sans" pitchFamily="2" charset="77"/>
              </a:rPr>
              <a:t>Improvement in lipid parameters in patients on/not ​on lipid-lowering therapy</a:t>
            </a:r>
            <a:r>
              <a:rPr lang="en-US" sz="1050" baseline="30000">
                <a:solidFill>
                  <a:schemeClr val="tx2"/>
                </a:solidFill>
                <a:latin typeface="Opella Sans" pitchFamily="2" charset="77"/>
                <a:cs typeface="Opella Sans" pitchFamily="2" charset="77"/>
              </a:rPr>
              <a:t>11-12</a:t>
            </a:r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E7C2AF43-146F-3119-EB5D-169F3F5F573F}"/>
              </a:ext>
            </a:extLst>
          </p:cNvPr>
          <p:cNvSpPr/>
          <p:nvPr/>
        </p:nvSpPr>
        <p:spPr>
          <a:xfrm>
            <a:off x="5233342" y="8274440"/>
            <a:ext cx="1355479" cy="1582792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r>
              <a:rPr lang="en-US" sz="1050" b="1">
                <a:solidFill>
                  <a:schemeClr val="tx2"/>
                </a:solidFill>
                <a:latin typeface="Opella Sans" pitchFamily="2" charset="77"/>
                <a:cs typeface="Opella Sans" pitchFamily="2" charset="77"/>
              </a:rPr>
              <a:t>Improvement in ultrasonography finding and fibrosis score</a:t>
            </a:r>
            <a:r>
              <a:rPr lang="en-US" sz="1050" baseline="30000">
                <a:solidFill>
                  <a:schemeClr val="tx2"/>
                </a:solidFill>
                <a:latin typeface="Opella Sans" pitchFamily="2" charset="77"/>
                <a:cs typeface="Opella Sans" pitchFamily="2" charset="77"/>
              </a:rPr>
              <a:t>9,11-12</a:t>
            </a:r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988E71C0-F1F3-FB39-CE9C-BF379C115DFE}"/>
              </a:ext>
            </a:extLst>
          </p:cNvPr>
          <p:cNvSpPr/>
          <p:nvPr/>
        </p:nvSpPr>
        <p:spPr>
          <a:xfrm>
            <a:off x="201539" y="2305876"/>
            <a:ext cx="6451287" cy="1695462"/>
          </a:xfrm>
          <a:prstGeom prst="roundRect">
            <a:avLst>
              <a:gd name="adj" fmla="val 3161"/>
            </a:avLst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t"/>
          <a:lstStyle/>
          <a:p>
            <a:pPr algn="l">
              <a:lnSpc>
                <a:spcPct val="90000"/>
              </a:lnSpc>
              <a:spcBef>
                <a:spcPts val="900"/>
              </a:spcBef>
            </a:pPr>
            <a:endParaRPr lang="en-US" sz="1100" b="1" spc="-20">
              <a:solidFill>
                <a:schemeClr val="accent1"/>
              </a:solidFill>
            </a:endParaRPr>
          </a:p>
        </p:txBody>
      </p:sp>
      <p:grpSp>
        <p:nvGrpSpPr>
          <p:cNvPr id="119" name="Graphic 79">
            <a:extLst>
              <a:ext uri="{FF2B5EF4-FFF2-40B4-BE49-F238E27FC236}">
                <a16:creationId xmlns:a16="http://schemas.microsoft.com/office/drawing/2014/main" id="{796A0A24-1F89-A1A7-82FD-6B0296AF5390}"/>
              </a:ext>
            </a:extLst>
          </p:cNvPr>
          <p:cNvGrpSpPr/>
          <p:nvPr/>
        </p:nvGrpSpPr>
        <p:grpSpPr>
          <a:xfrm>
            <a:off x="4079859" y="2616369"/>
            <a:ext cx="1074247" cy="1074177"/>
            <a:chOff x="4079859" y="2570649"/>
            <a:chExt cx="1074247" cy="1074177"/>
          </a:xfrm>
          <a:solidFill>
            <a:schemeClr val="accent2"/>
          </a:solidFill>
        </p:grpSpPr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80557DC5-9712-2E21-1BC5-CC5D146F8CC5}"/>
                </a:ext>
              </a:extLst>
            </p:cNvPr>
            <p:cNvSpPr/>
            <p:nvPr/>
          </p:nvSpPr>
          <p:spPr>
            <a:xfrm>
              <a:off x="4079859" y="2856901"/>
              <a:ext cx="522526" cy="524365"/>
            </a:xfrm>
            <a:custGeom>
              <a:avLst/>
              <a:gdLst>
                <a:gd name="connsiteX0" fmla="*/ 62068 w 522526"/>
                <a:gd name="connsiteY0" fmla="*/ 10 h 524365"/>
                <a:gd name="connsiteX1" fmla="*/ 0 w 522526"/>
                <a:gd name="connsiteY1" fmla="*/ 250831 h 524365"/>
                <a:gd name="connsiteX2" fmla="*/ 74776 w 522526"/>
                <a:gd name="connsiteY2" fmla="*/ 524366 h 524365"/>
                <a:gd name="connsiteX3" fmla="*/ 522526 w 522526"/>
                <a:gd name="connsiteY3" fmla="*/ 265850 h 524365"/>
                <a:gd name="connsiteX4" fmla="*/ 62068 w 522526"/>
                <a:gd name="connsiteY4" fmla="*/ 0 h 5243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2526" h="524365">
                  <a:moveTo>
                    <a:pt x="62068" y="10"/>
                  </a:moveTo>
                  <a:cubicBezTo>
                    <a:pt x="22456" y="74879"/>
                    <a:pt x="0" y="160225"/>
                    <a:pt x="0" y="250831"/>
                  </a:cubicBezTo>
                  <a:cubicBezTo>
                    <a:pt x="0" y="350724"/>
                    <a:pt x="27274" y="444248"/>
                    <a:pt x="74776" y="524366"/>
                  </a:cubicBezTo>
                  <a:lnTo>
                    <a:pt x="522526" y="265850"/>
                  </a:lnTo>
                  <a:lnTo>
                    <a:pt x="62068" y="0"/>
                  </a:lnTo>
                  <a:close/>
                </a:path>
              </a:pathLst>
            </a:custGeom>
            <a:grpFill/>
            <a:ln w="10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41552C61-8E9A-362E-7D60-F7BDBA926E0B}"/>
                </a:ext>
              </a:extLst>
            </p:cNvPr>
            <p:cNvSpPr/>
            <p:nvPr/>
          </p:nvSpPr>
          <p:spPr>
            <a:xfrm>
              <a:off x="4629177" y="2570752"/>
              <a:ext cx="455875" cy="536539"/>
            </a:xfrm>
            <a:custGeom>
              <a:avLst/>
              <a:gdLst>
                <a:gd name="connsiteX0" fmla="*/ 0 w 455875"/>
                <a:gd name="connsiteY0" fmla="*/ 536539 h 536539"/>
                <a:gd name="connsiteX1" fmla="*/ 455876 w 455875"/>
                <a:gd name="connsiteY1" fmla="*/ 273339 h 536539"/>
                <a:gd name="connsiteX2" fmla="*/ 0 w 455875"/>
                <a:gd name="connsiteY2" fmla="*/ 0 h 536539"/>
                <a:gd name="connsiteX3" fmla="*/ 0 w 455875"/>
                <a:gd name="connsiteY3" fmla="*/ 536539 h 53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5875" h="536539">
                  <a:moveTo>
                    <a:pt x="0" y="536539"/>
                  </a:moveTo>
                  <a:lnTo>
                    <a:pt x="455876" y="273339"/>
                  </a:lnTo>
                  <a:cubicBezTo>
                    <a:pt x="365599" y="113402"/>
                    <a:pt x="195717" y="4366"/>
                    <a:pt x="0" y="0"/>
                  </a:cubicBezTo>
                  <a:lnTo>
                    <a:pt x="0" y="536539"/>
                  </a:lnTo>
                  <a:close/>
                </a:path>
              </a:pathLst>
            </a:custGeom>
            <a:grpFill/>
            <a:ln w="10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6D38EF88-E441-6E95-D434-C701485178A2}"/>
                </a:ext>
              </a:extLst>
            </p:cNvPr>
            <p:cNvSpPr/>
            <p:nvPr/>
          </p:nvSpPr>
          <p:spPr>
            <a:xfrm>
              <a:off x="4638093" y="2859788"/>
              <a:ext cx="516012" cy="518664"/>
            </a:xfrm>
            <a:custGeom>
              <a:avLst/>
              <a:gdLst>
                <a:gd name="connsiteX0" fmla="*/ 442891 w 516012"/>
                <a:gd name="connsiteY0" fmla="*/ 518664 h 518664"/>
                <a:gd name="connsiteX1" fmla="*/ 516013 w 516012"/>
                <a:gd name="connsiteY1" fmla="*/ 247935 h 518664"/>
                <a:gd name="connsiteX2" fmla="*/ 455475 w 516012"/>
                <a:gd name="connsiteY2" fmla="*/ 0 h 518664"/>
                <a:gd name="connsiteX3" fmla="*/ 0 w 516012"/>
                <a:gd name="connsiteY3" fmla="*/ 262964 h 518664"/>
                <a:gd name="connsiteX4" fmla="*/ 442881 w 516012"/>
                <a:gd name="connsiteY4" fmla="*/ 518664 h 518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6012" h="518664">
                  <a:moveTo>
                    <a:pt x="442891" y="518664"/>
                  </a:moveTo>
                  <a:cubicBezTo>
                    <a:pt x="489365" y="439173"/>
                    <a:pt x="516013" y="346667"/>
                    <a:pt x="516013" y="247935"/>
                  </a:cubicBezTo>
                  <a:cubicBezTo>
                    <a:pt x="516013" y="158499"/>
                    <a:pt x="494142" y="74170"/>
                    <a:pt x="455475" y="0"/>
                  </a:cubicBezTo>
                  <a:lnTo>
                    <a:pt x="0" y="262964"/>
                  </a:lnTo>
                  <a:lnTo>
                    <a:pt x="442881" y="518664"/>
                  </a:lnTo>
                  <a:close/>
                </a:path>
              </a:pathLst>
            </a:custGeom>
            <a:grpFill/>
            <a:ln w="10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26D0AD3B-91B8-5768-E816-D785071DB021}"/>
                </a:ext>
              </a:extLst>
            </p:cNvPr>
            <p:cNvSpPr/>
            <p:nvPr/>
          </p:nvSpPr>
          <p:spPr>
            <a:xfrm>
              <a:off x="4629177" y="3138223"/>
              <a:ext cx="442541" cy="506501"/>
            </a:xfrm>
            <a:custGeom>
              <a:avLst/>
              <a:gdLst>
                <a:gd name="connsiteX0" fmla="*/ 0 w 442541"/>
                <a:gd name="connsiteY0" fmla="*/ 0 h 506501"/>
                <a:gd name="connsiteX1" fmla="*/ 0 w 442541"/>
                <a:gd name="connsiteY1" fmla="*/ 506501 h 506501"/>
                <a:gd name="connsiteX2" fmla="*/ 442542 w 442541"/>
                <a:gd name="connsiteY2" fmla="*/ 255506 h 506501"/>
                <a:gd name="connsiteX3" fmla="*/ 0 w 442541"/>
                <a:gd name="connsiteY3" fmla="*/ 0 h 506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2541" h="506501">
                  <a:moveTo>
                    <a:pt x="0" y="0"/>
                  </a:moveTo>
                  <a:lnTo>
                    <a:pt x="0" y="506501"/>
                  </a:lnTo>
                  <a:cubicBezTo>
                    <a:pt x="186461" y="502351"/>
                    <a:pt x="349470" y="403188"/>
                    <a:pt x="442542" y="255506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10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FF9A7AA8-6E7A-8E4C-8168-F05F5C90C47F}"/>
                </a:ext>
              </a:extLst>
            </p:cNvPr>
            <p:cNvSpPr/>
            <p:nvPr/>
          </p:nvSpPr>
          <p:spPr>
            <a:xfrm>
              <a:off x="4163993" y="3138223"/>
              <a:ext cx="447318" cy="506604"/>
            </a:xfrm>
            <a:custGeom>
              <a:avLst/>
              <a:gdLst>
                <a:gd name="connsiteX0" fmla="*/ 447319 w 447318"/>
                <a:gd name="connsiteY0" fmla="*/ 0 h 506604"/>
                <a:gd name="connsiteX1" fmla="*/ 0 w 447318"/>
                <a:gd name="connsiteY1" fmla="*/ 258259 h 506604"/>
                <a:gd name="connsiteX2" fmla="*/ 447319 w 447318"/>
                <a:gd name="connsiteY2" fmla="*/ 506604 h 506604"/>
                <a:gd name="connsiteX3" fmla="*/ 447319 w 447318"/>
                <a:gd name="connsiteY3" fmla="*/ 0 h 506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7318" h="506604">
                  <a:moveTo>
                    <a:pt x="447319" y="0"/>
                  </a:moveTo>
                  <a:lnTo>
                    <a:pt x="0" y="258259"/>
                  </a:lnTo>
                  <a:cubicBezTo>
                    <a:pt x="94448" y="406126"/>
                    <a:pt x="259306" y="504663"/>
                    <a:pt x="447319" y="506604"/>
                  </a:cubicBezTo>
                  <a:lnTo>
                    <a:pt x="447319" y="0"/>
                  </a:lnTo>
                  <a:close/>
                </a:path>
              </a:pathLst>
            </a:custGeom>
            <a:grpFill/>
            <a:ln w="10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10287ACD-9731-FCB0-73E4-7913617B5082}"/>
                </a:ext>
              </a:extLst>
            </p:cNvPr>
            <p:cNvSpPr/>
            <p:nvPr/>
          </p:nvSpPr>
          <p:spPr>
            <a:xfrm>
              <a:off x="4150546" y="2570649"/>
              <a:ext cx="460776" cy="536641"/>
            </a:xfrm>
            <a:custGeom>
              <a:avLst/>
              <a:gdLst>
                <a:gd name="connsiteX0" fmla="*/ 460766 w 460776"/>
                <a:gd name="connsiteY0" fmla="*/ 536642 h 536641"/>
                <a:gd name="connsiteX1" fmla="*/ 460766 w 460776"/>
                <a:gd name="connsiteY1" fmla="*/ 0 h 536641"/>
                <a:gd name="connsiteX2" fmla="*/ 342875 w 460776"/>
                <a:gd name="connsiteY2" fmla="*/ 14248 h 536641"/>
                <a:gd name="connsiteX3" fmla="*/ 225704 w 460776"/>
                <a:gd name="connsiteY3" fmla="*/ 56809 h 536641"/>
                <a:gd name="connsiteX4" fmla="*/ 0 w 460776"/>
                <a:gd name="connsiteY4" fmla="*/ 270607 h 536641"/>
                <a:gd name="connsiteX5" fmla="*/ 460776 w 460776"/>
                <a:gd name="connsiteY5" fmla="*/ 536632 h 5366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60776" h="536641">
                  <a:moveTo>
                    <a:pt x="460766" y="536642"/>
                  </a:moveTo>
                  <a:lnTo>
                    <a:pt x="460766" y="0"/>
                  </a:lnTo>
                  <a:cubicBezTo>
                    <a:pt x="420240" y="421"/>
                    <a:pt x="380772" y="5311"/>
                    <a:pt x="342875" y="14248"/>
                  </a:cubicBezTo>
                  <a:cubicBezTo>
                    <a:pt x="301805" y="23905"/>
                    <a:pt x="262542" y="38297"/>
                    <a:pt x="225704" y="56809"/>
                  </a:cubicBezTo>
                  <a:cubicBezTo>
                    <a:pt x="131071" y="104331"/>
                    <a:pt x="52443" y="179004"/>
                    <a:pt x="0" y="270607"/>
                  </a:cubicBezTo>
                  <a:lnTo>
                    <a:pt x="460776" y="536632"/>
                  </a:lnTo>
                  <a:close/>
                </a:path>
              </a:pathLst>
            </a:custGeom>
            <a:grpFill/>
            <a:ln w="10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sp>
        <p:nvSpPr>
          <p:cNvPr id="127" name="Freeform: Shape 126">
            <a:extLst>
              <a:ext uri="{FF2B5EF4-FFF2-40B4-BE49-F238E27FC236}">
                <a16:creationId xmlns:a16="http://schemas.microsoft.com/office/drawing/2014/main" id="{39F8DBF2-C23E-42CB-0439-89639CDFF681}"/>
              </a:ext>
            </a:extLst>
          </p:cNvPr>
          <p:cNvSpPr/>
          <p:nvPr/>
        </p:nvSpPr>
        <p:spPr>
          <a:xfrm>
            <a:off x="4135815" y="2672284"/>
            <a:ext cx="966927" cy="966929"/>
          </a:xfrm>
          <a:custGeom>
            <a:avLst/>
            <a:gdLst>
              <a:gd name="connsiteX0" fmla="*/ 966927 w 966927"/>
              <a:gd name="connsiteY0" fmla="*/ 483459 h 966929"/>
              <a:gd name="connsiteX1" fmla="*/ 483459 w 966927"/>
              <a:gd name="connsiteY1" fmla="*/ 966929 h 966929"/>
              <a:gd name="connsiteX2" fmla="*/ 0 w 966927"/>
              <a:gd name="connsiteY2" fmla="*/ 483459 h 966929"/>
              <a:gd name="connsiteX3" fmla="*/ 266774 w 966927"/>
              <a:gd name="connsiteY3" fmla="*/ 51169 h 966929"/>
              <a:gd name="connsiteX4" fmla="*/ 372245 w 966927"/>
              <a:gd name="connsiteY4" fmla="*/ 12862 h 966929"/>
              <a:gd name="connsiteX5" fmla="*/ 483459 w 966927"/>
              <a:gd name="connsiteY5" fmla="*/ 0 h 966929"/>
              <a:gd name="connsiteX6" fmla="*/ 966927 w 966927"/>
              <a:gd name="connsiteY6" fmla="*/ 483459 h 966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66927" h="966929">
                <a:moveTo>
                  <a:pt x="966927" y="483459"/>
                </a:moveTo>
                <a:cubicBezTo>
                  <a:pt x="966927" y="750481"/>
                  <a:pt x="750469" y="966929"/>
                  <a:pt x="483459" y="966929"/>
                </a:cubicBezTo>
                <a:cubicBezTo>
                  <a:pt x="216448" y="966929"/>
                  <a:pt x="0" y="750471"/>
                  <a:pt x="0" y="483459"/>
                </a:cubicBezTo>
                <a:cubicBezTo>
                  <a:pt x="0" y="294357"/>
                  <a:pt x="108573" y="130619"/>
                  <a:pt x="266774" y="51169"/>
                </a:cubicBezTo>
                <a:cubicBezTo>
                  <a:pt x="299935" y="34506"/>
                  <a:pt x="335273" y="21552"/>
                  <a:pt x="372245" y="12862"/>
                </a:cubicBezTo>
                <a:cubicBezTo>
                  <a:pt x="407943" y="4438"/>
                  <a:pt x="445192" y="0"/>
                  <a:pt x="483459" y="0"/>
                </a:cubicBezTo>
                <a:cubicBezTo>
                  <a:pt x="750479" y="0"/>
                  <a:pt x="966927" y="216459"/>
                  <a:pt x="966927" y="483459"/>
                </a:cubicBezTo>
                <a:close/>
              </a:path>
            </a:pathLst>
          </a:custGeom>
          <a:solidFill>
            <a:srgbClr val="000000"/>
          </a:solidFill>
          <a:ln w="1027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39" name="Freeform: Shape 138">
            <a:extLst>
              <a:ext uri="{FF2B5EF4-FFF2-40B4-BE49-F238E27FC236}">
                <a16:creationId xmlns:a16="http://schemas.microsoft.com/office/drawing/2014/main" id="{62A4B8EB-95D8-9A6D-A959-FB9DD010AF0B}"/>
              </a:ext>
            </a:extLst>
          </p:cNvPr>
          <p:cNvSpPr/>
          <p:nvPr/>
        </p:nvSpPr>
        <p:spPr>
          <a:xfrm>
            <a:off x="4133524" y="2669993"/>
            <a:ext cx="966927" cy="966929"/>
          </a:xfrm>
          <a:custGeom>
            <a:avLst/>
            <a:gdLst>
              <a:gd name="connsiteX0" fmla="*/ 966927 w 966927"/>
              <a:gd name="connsiteY0" fmla="*/ 483459 h 966929"/>
              <a:gd name="connsiteX1" fmla="*/ 483459 w 966927"/>
              <a:gd name="connsiteY1" fmla="*/ 966929 h 966929"/>
              <a:gd name="connsiteX2" fmla="*/ 0 w 966927"/>
              <a:gd name="connsiteY2" fmla="*/ 483459 h 966929"/>
              <a:gd name="connsiteX3" fmla="*/ 266774 w 966927"/>
              <a:gd name="connsiteY3" fmla="*/ 51169 h 966929"/>
              <a:gd name="connsiteX4" fmla="*/ 372245 w 966927"/>
              <a:gd name="connsiteY4" fmla="*/ 12862 h 966929"/>
              <a:gd name="connsiteX5" fmla="*/ 483459 w 966927"/>
              <a:gd name="connsiteY5" fmla="*/ 0 h 966929"/>
              <a:gd name="connsiteX6" fmla="*/ 966927 w 966927"/>
              <a:gd name="connsiteY6" fmla="*/ 483459 h 966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66927" h="966929">
                <a:moveTo>
                  <a:pt x="966927" y="483459"/>
                </a:moveTo>
                <a:cubicBezTo>
                  <a:pt x="966927" y="750481"/>
                  <a:pt x="750469" y="966929"/>
                  <a:pt x="483459" y="966929"/>
                </a:cubicBezTo>
                <a:cubicBezTo>
                  <a:pt x="216448" y="966929"/>
                  <a:pt x="0" y="750471"/>
                  <a:pt x="0" y="483459"/>
                </a:cubicBezTo>
                <a:cubicBezTo>
                  <a:pt x="0" y="294357"/>
                  <a:pt x="108573" y="130619"/>
                  <a:pt x="266774" y="51169"/>
                </a:cubicBezTo>
                <a:cubicBezTo>
                  <a:pt x="299935" y="34506"/>
                  <a:pt x="335274" y="21552"/>
                  <a:pt x="372245" y="12862"/>
                </a:cubicBezTo>
                <a:cubicBezTo>
                  <a:pt x="407943" y="4438"/>
                  <a:pt x="445192" y="0"/>
                  <a:pt x="483459" y="0"/>
                </a:cubicBezTo>
                <a:cubicBezTo>
                  <a:pt x="750480" y="0"/>
                  <a:pt x="966927" y="216459"/>
                  <a:pt x="966927" y="483459"/>
                </a:cubicBezTo>
                <a:close/>
              </a:path>
            </a:pathLst>
          </a:custGeom>
          <a:solidFill>
            <a:schemeClr val="tx2"/>
          </a:solidFill>
          <a:ln w="1027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48" name="Freeform: Shape 147">
            <a:extLst>
              <a:ext uri="{FF2B5EF4-FFF2-40B4-BE49-F238E27FC236}">
                <a16:creationId xmlns:a16="http://schemas.microsoft.com/office/drawing/2014/main" id="{5818C49B-200F-A933-0D5B-A622CD4B132D}"/>
              </a:ext>
            </a:extLst>
          </p:cNvPr>
          <p:cNvSpPr/>
          <p:nvPr/>
        </p:nvSpPr>
        <p:spPr>
          <a:xfrm rot="20932199">
            <a:off x="4309598" y="2634831"/>
            <a:ext cx="36735" cy="36735"/>
          </a:xfrm>
          <a:custGeom>
            <a:avLst/>
            <a:gdLst>
              <a:gd name="connsiteX0" fmla="*/ 36736 w 36735"/>
              <a:gd name="connsiteY0" fmla="*/ 18368 h 36735"/>
              <a:gd name="connsiteX1" fmla="*/ 18368 w 36735"/>
              <a:gd name="connsiteY1" fmla="*/ 36736 h 36735"/>
              <a:gd name="connsiteX2" fmla="*/ 0 w 36735"/>
              <a:gd name="connsiteY2" fmla="*/ 18368 h 36735"/>
              <a:gd name="connsiteX3" fmla="*/ 18368 w 36735"/>
              <a:gd name="connsiteY3" fmla="*/ 0 h 36735"/>
              <a:gd name="connsiteX4" fmla="*/ 36736 w 36735"/>
              <a:gd name="connsiteY4" fmla="*/ 18368 h 36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735" h="36735">
                <a:moveTo>
                  <a:pt x="36736" y="18368"/>
                </a:moveTo>
                <a:cubicBezTo>
                  <a:pt x="36736" y="28512"/>
                  <a:pt x="28512" y="36736"/>
                  <a:pt x="18368" y="36736"/>
                </a:cubicBezTo>
                <a:cubicBezTo>
                  <a:pt x="8223" y="36736"/>
                  <a:pt x="0" y="28512"/>
                  <a:pt x="0" y="18368"/>
                </a:cubicBezTo>
                <a:cubicBezTo>
                  <a:pt x="0" y="8224"/>
                  <a:pt x="8223" y="0"/>
                  <a:pt x="18368" y="0"/>
                </a:cubicBezTo>
                <a:cubicBezTo>
                  <a:pt x="28512" y="0"/>
                  <a:pt x="36736" y="8224"/>
                  <a:pt x="36736" y="18368"/>
                </a:cubicBezTo>
                <a:close/>
              </a:path>
            </a:pathLst>
          </a:custGeom>
          <a:solidFill>
            <a:srgbClr val="333333"/>
          </a:solidFill>
          <a:ln w="1027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49" name="Freeform: Shape 148">
            <a:extLst>
              <a:ext uri="{FF2B5EF4-FFF2-40B4-BE49-F238E27FC236}">
                <a16:creationId xmlns:a16="http://schemas.microsoft.com/office/drawing/2014/main" id="{DCF452EE-9C92-BE87-4083-9B57F6F2A127}"/>
              </a:ext>
            </a:extLst>
          </p:cNvPr>
          <p:cNvSpPr/>
          <p:nvPr/>
        </p:nvSpPr>
        <p:spPr>
          <a:xfrm rot="17709002">
            <a:off x="4020886" y="3135236"/>
            <a:ext cx="36735" cy="36735"/>
          </a:xfrm>
          <a:custGeom>
            <a:avLst/>
            <a:gdLst>
              <a:gd name="connsiteX0" fmla="*/ 36735 w 36735"/>
              <a:gd name="connsiteY0" fmla="*/ 18368 h 36735"/>
              <a:gd name="connsiteX1" fmla="*/ 18368 w 36735"/>
              <a:gd name="connsiteY1" fmla="*/ 36736 h 36735"/>
              <a:gd name="connsiteX2" fmla="*/ 0 w 36735"/>
              <a:gd name="connsiteY2" fmla="*/ 18368 h 36735"/>
              <a:gd name="connsiteX3" fmla="*/ 18368 w 36735"/>
              <a:gd name="connsiteY3" fmla="*/ 0 h 36735"/>
              <a:gd name="connsiteX4" fmla="*/ 36735 w 36735"/>
              <a:gd name="connsiteY4" fmla="*/ 18368 h 36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735" h="36735">
                <a:moveTo>
                  <a:pt x="36735" y="18368"/>
                </a:moveTo>
                <a:cubicBezTo>
                  <a:pt x="36735" y="28512"/>
                  <a:pt x="28512" y="36736"/>
                  <a:pt x="18368" y="36736"/>
                </a:cubicBezTo>
                <a:cubicBezTo>
                  <a:pt x="8223" y="36736"/>
                  <a:pt x="0" y="28512"/>
                  <a:pt x="0" y="18368"/>
                </a:cubicBezTo>
                <a:cubicBezTo>
                  <a:pt x="0" y="8224"/>
                  <a:pt x="8223" y="0"/>
                  <a:pt x="18368" y="0"/>
                </a:cubicBezTo>
                <a:cubicBezTo>
                  <a:pt x="28512" y="0"/>
                  <a:pt x="36735" y="8224"/>
                  <a:pt x="36735" y="18368"/>
                </a:cubicBezTo>
                <a:close/>
              </a:path>
            </a:pathLst>
          </a:custGeom>
          <a:solidFill>
            <a:srgbClr val="333333"/>
          </a:solidFill>
          <a:ln w="1027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52" name="Freeform: Shape 151">
            <a:extLst>
              <a:ext uri="{FF2B5EF4-FFF2-40B4-BE49-F238E27FC236}">
                <a16:creationId xmlns:a16="http://schemas.microsoft.com/office/drawing/2014/main" id="{8C86E195-D99B-0922-F36F-4B1C9FA740D2}"/>
              </a:ext>
            </a:extLst>
          </p:cNvPr>
          <p:cNvSpPr/>
          <p:nvPr/>
        </p:nvSpPr>
        <p:spPr>
          <a:xfrm rot="20250002">
            <a:off x="4309918" y="3635491"/>
            <a:ext cx="36735" cy="36735"/>
          </a:xfrm>
          <a:custGeom>
            <a:avLst/>
            <a:gdLst>
              <a:gd name="connsiteX0" fmla="*/ 36736 w 36735"/>
              <a:gd name="connsiteY0" fmla="*/ 18368 h 36735"/>
              <a:gd name="connsiteX1" fmla="*/ 18368 w 36735"/>
              <a:gd name="connsiteY1" fmla="*/ 36736 h 36735"/>
              <a:gd name="connsiteX2" fmla="*/ 0 w 36735"/>
              <a:gd name="connsiteY2" fmla="*/ 18368 h 36735"/>
              <a:gd name="connsiteX3" fmla="*/ 18368 w 36735"/>
              <a:gd name="connsiteY3" fmla="*/ 0 h 36735"/>
              <a:gd name="connsiteX4" fmla="*/ 36736 w 36735"/>
              <a:gd name="connsiteY4" fmla="*/ 18368 h 36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735" h="36735">
                <a:moveTo>
                  <a:pt x="36736" y="18368"/>
                </a:moveTo>
                <a:cubicBezTo>
                  <a:pt x="36736" y="28512"/>
                  <a:pt x="28512" y="36736"/>
                  <a:pt x="18368" y="36736"/>
                </a:cubicBezTo>
                <a:cubicBezTo>
                  <a:pt x="8224" y="36736"/>
                  <a:pt x="0" y="28512"/>
                  <a:pt x="0" y="18368"/>
                </a:cubicBezTo>
                <a:cubicBezTo>
                  <a:pt x="0" y="8223"/>
                  <a:pt x="8224" y="0"/>
                  <a:pt x="18368" y="0"/>
                </a:cubicBezTo>
                <a:cubicBezTo>
                  <a:pt x="28512" y="0"/>
                  <a:pt x="36736" y="8223"/>
                  <a:pt x="36736" y="18368"/>
                </a:cubicBezTo>
                <a:close/>
              </a:path>
            </a:pathLst>
          </a:custGeom>
          <a:solidFill>
            <a:srgbClr val="333333"/>
          </a:solidFill>
          <a:ln w="1027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53" name="Freeform: Shape 152">
            <a:extLst>
              <a:ext uri="{FF2B5EF4-FFF2-40B4-BE49-F238E27FC236}">
                <a16:creationId xmlns:a16="http://schemas.microsoft.com/office/drawing/2014/main" id="{41A36346-EF0C-EB2D-2820-9309860EACE8}"/>
              </a:ext>
            </a:extLst>
          </p:cNvPr>
          <p:cNvSpPr/>
          <p:nvPr/>
        </p:nvSpPr>
        <p:spPr>
          <a:xfrm rot="18900000">
            <a:off x="4887624" y="3635315"/>
            <a:ext cx="36735" cy="36735"/>
          </a:xfrm>
          <a:custGeom>
            <a:avLst/>
            <a:gdLst>
              <a:gd name="connsiteX0" fmla="*/ 36736 w 36735"/>
              <a:gd name="connsiteY0" fmla="*/ 18368 h 36735"/>
              <a:gd name="connsiteX1" fmla="*/ 18368 w 36735"/>
              <a:gd name="connsiteY1" fmla="*/ 36736 h 36735"/>
              <a:gd name="connsiteX2" fmla="*/ 0 w 36735"/>
              <a:gd name="connsiteY2" fmla="*/ 18368 h 36735"/>
              <a:gd name="connsiteX3" fmla="*/ 18368 w 36735"/>
              <a:gd name="connsiteY3" fmla="*/ 0 h 36735"/>
              <a:gd name="connsiteX4" fmla="*/ 36736 w 36735"/>
              <a:gd name="connsiteY4" fmla="*/ 18368 h 36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735" h="36735">
                <a:moveTo>
                  <a:pt x="36736" y="18368"/>
                </a:moveTo>
                <a:cubicBezTo>
                  <a:pt x="36736" y="28512"/>
                  <a:pt x="28512" y="36736"/>
                  <a:pt x="18368" y="36736"/>
                </a:cubicBezTo>
                <a:cubicBezTo>
                  <a:pt x="8224" y="36736"/>
                  <a:pt x="0" y="28512"/>
                  <a:pt x="0" y="18368"/>
                </a:cubicBezTo>
                <a:cubicBezTo>
                  <a:pt x="0" y="8224"/>
                  <a:pt x="8224" y="0"/>
                  <a:pt x="18368" y="0"/>
                </a:cubicBezTo>
                <a:cubicBezTo>
                  <a:pt x="28512" y="0"/>
                  <a:pt x="36736" y="8224"/>
                  <a:pt x="36736" y="18368"/>
                </a:cubicBezTo>
                <a:close/>
              </a:path>
            </a:pathLst>
          </a:custGeom>
          <a:solidFill>
            <a:srgbClr val="333333"/>
          </a:solidFill>
          <a:ln w="1027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55" name="Freeform: Shape 154">
            <a:extLst>
              <a:ext uri="{FF2B5EF4-FFF2-40B4-BE49-F238E27FC236}">
                <a16:creationId xmlns:a16="http://schemas.microsoft.com/office/drawing/2014/main" id="{D6D9E262-2CE9-7BE5-3E8C-F233A6744FA8}"/>
              </a:ext>
            </a:extLst>
          </p:cNvPr>
          <p:cNvSpPr/>
          <p:nvPr/>
        </p:nvSpPr>
        <p:spPr>
          <a:xfrm rot="18900000">
            <a:off x="5176330" y="3134909"/>
            <a:ext cx="36735" cy="36735"/>
          </a:xfrm>
          <a:custGeom>
            <a:avLst/>
            <a:gdLst>
              <a:gd name="connsiteX0" fmla="*/ 36736 w 36735"/>
              <a:gd name="connsiteY0" fmla="*/ 18368 h 36735"/>
              <a:gd name="connsiteX1" fmla="*/ 18368 w 36735"/>
              <a:gd name="connsiteY1" fmla="*/ 36736 h 36735"/>
              <a:gd name="connsiteX2" fmla="*/ 0 w 36735"/>
              <a:gd name="connsiteY2" fmla="*/ 18368 h 36735"/>
              <a:gd name="connsiteX3" fmla="*/ 18368 w 36735"/>
              <a:gd name="connsiteY3" fmla="*/ 0 h 36735"/>
              <a:gd name="connsiteX4" fmla="*/ 36736 w 36735"/>
              <a:gd name="connsiteY4" fmla="*/ 18368 h 36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735" h="36735">
                <a:moveTo>
                  <a:pt x="36736" y="18368"/>
                </a:moveTo>
                <a:cubicBezTo>
                  <a:pt x="36736" y="28512"/>
                  <a:pt x="28512" y="36736"/>
                  <a:pt x="18368" y="36736"/>
                </a:cubicBezTo>
                <a:cubicBezTo>
                  <a:pt x="8224" y="36736"/>
                  <a:pt x="0" y="28512"/>
                  <a:pt x="0" y="18368"/>
                </a:cubicBezTo>
                <a:cubicBezTo>
                  <a:pt x="0" y="8224"/>
                  <a:pt x="8224" y="0"/>
                  <a:pt x="18368" y="0"/>
                </a:cubicBezTo>
                <a:cubicBezTo>
                  <a:pt x="28512" y="0"/>
                  <a:pt x="36736" y="8224"/>
                  <a:pt x="36736" y="18368"/>
                </a:cubicBezTo>
                <a:close/>
              </a:path>
            </a:pathLst>
          </a:custGeom>
          <a:solidFill>
            <a:srgbClr val="333333"/>
          </a:solidFill>
          <a:ln w="1027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59" name="Freeform: Shape 158">
            <a:extLst>
              <a:ext uri="{FF2B5EF4-FFF2-40B4-BE49-F238E27FC236}">
                <a16:creationId xmlns:a16="http://schemas.microsoft.com/office/drawing/2014/main" id="{528096CF-D65F-B748-F09B-2A24E1700FAE}"/>
              </a:ext>
            </a:extLst>
          </p:cNvPr>
          <p:cNvSpPr/>
          <p:nvPr/>
        </p:nvSpPr>
        <p:spPr>
          <a:xfrm>
            <a:off x="4887311" y="2634686"/>
            <a:ext cx="36735" cy="36735"/>
          </a:xfrm>
          <a:custGeom>
            <a:avLst/>
            <a:gdLst>
              <a:gd name="connsiteX0" fmla="*/ 36736 w 36735"/>
              <a:gd name="connsiteY0" fmla="*/ 18368 h 36735"/>
              <a:gd name="connsiteX1" fmla="*/ 18368 w 36735"/>
              <a:gd name="connsiteY1" fmla="*/ 36736 h 36735"/>
              <a:gd name="connsiteX2" fmla="*/ 0 w 36735"/>
              <a:gd name="connsiteY2" fmla="*/ 18368 h 36735"/>
              <a:gd name="connsiteX3" fmla="*/ 18368 w 36735"/>
              <a:gd name="connsiteY3" fmla="*/ 0 h 36735"/>
              <a:gd name="connsiteX4" fmla="*/ 36736 w 36735"/>
              <a:gd name="connsiteY4" fmla="*/ 18368 h 36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735" h="36735">
                <a:moveTo>
                  <a:pt x="36736" y="18368"/>
                </a:moveTo>
                <a:cubicBezTo>
                  <a:pt x="36736" y="28512"/>
                  <a:pt x="28512" y="36736"/>
                  <a:pt x="18368" y="36736"/>
                </a:cubicBezTo>
                <a:cubicBezTo>
                  <a:pt x="8223" y="36736"/>
                  <a:pt x="0" y="28512"/>
                  <a:pt x="0" y="18368"/>
                </a:cubicBezTo>
                <a:cubicBezTo>
                  <a:pt x="0" y="8224"/>
                  <a:pt x="8223" y="0"/>
                  <a:pt x="18368" y="0"/>
                </a:cubicBezTo>
                <a:cubicBezTo>
                  <a:pt x="28512" y="0"/>
                  <a:pt x="36736" y="8224"/>
                  <a:pt x="36736" y="18368"/>
                </a:cubicBezTo>
                <a:close/>
              </a:path>
            </a:pathLst>
          </a:custGeom>
          <a:solidFill>
            <a:srgbClr val="333333"/>
          </a:solidFill>
          <a:ln w="1027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60" name="Freeform: Shape 159">
            <a:extLst>
              <a:ext uri="{FF2B5EF4-FFF2-40B4-BE49-F238E27FC236}">
                <a16:creationId xmlns:a16="http://schemas.microsoft.com/office/drawing/2014/main" id="{992426D8-5CF3-22B1-7868-CE729ED47B9B}"/>
              </a:ext>
            </a:extLst>
          </p:cNvPr>
          <p:cNvSpPr/>
          <p:nvPr/>
        </p:nvSpPr>
        <p:spPr>
          <a:xfrm rot="19815599">
            <a:off x="3853825" y="2595490"/>
            <a:ext cx="36735" cy="36735"/>
          </a:xfrm>
          <a:custGeom>
            <a:avLst/>
            <a:gdLst>
              <a:gd name="connsiteX0" fmla="*/ 36736 w 36735"/>
              <a:gd name="connsiteY0" fmla="*/ 18368 h 36735"/>
              <a:gd name="connsiteX1" fmla="*/ 18368 w 36735"/>
              <a:gd name="connsiteY1" fmla="*/ 36736 h 36735"/>
              <a:gd name="connsiteX2" fmla="*/ 0 w 36735"/>
              <a:gd name="connsiteY2" fmla="*/ 18368 h 36735"/>
              <a:gd name="connsiteX3" fmla="*/ 18368 w 36735"/>
              <a:gd name="connsiteY3" fmla="*/ 0 h 36735"/>
              <a:gd name="connsiteX4" fmla="*/ 36736 w 36735"/>
              <a:gd name="connsiteY4" fmla="*/ 18368 h 36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735" h="36735">
                <a:moveTo>
                  <a:pt x="36736" y="18368"/>
                </a:moveTo>
                <a:cubicBezTo>
                  <a:pt x="36736" y="28512"/>
                  <a:pt x="28512" y="36736"/>
                  <a:pt x="18368" y="36736"/>
                </a:cubicBezTo>
                <a:cubicBezTo>
                  <a:pt x="8223" y="36736"/>
                  <a:pt x="0" y="28512"/>
                  <a:pt x="0" y="18368"/>
                </a:cubicBezTo>
                <a:cubicBezTo>
                  <a:pt x="0" y="8224"/>
                  <a:pt x="8223" y="0"/>
                  <a:pt x="18368" y="0"/>
                </a:cubicBezTo>
                <a:cubicBezTo>
                  <a:pt x="28512" y="0"/>
                  <a:pt x="36736" y="8224"/>
                  <a:pt x="36736" y="18368"/>
                </a:cubicBezTo>
                <a:close/>
              </a:path>
            </a:pathLst>
          </a:custGeom>
          <a:solidFill>
            <a:srgbClr val="333333"/>
          </a:solidFill>
          <a:ln w="1027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61" name="Freeform: Shape 160">
            <a:extLst>
              <a:ext uri="{FF2B5EF4-FFF2-40B4-BE49-F238E27FC236}">
                <a16:creationId xmlns:a16="http://schemas.microsoft.com/office/drawing/2014/main" id="{1CD702F4-52AA-4429-7532-A5D0BA61D5A4}"/>
              </a:ext>
            </a:extLst>
          </p:cNvPr>
          <p:cNvSpPr/>
          <p:nvPr/>
        </p:nvSpPr>
        <p:spPr>
          <a:xfrm rot="20168999">
            <a:off x="5343025" y="2595598"/>
            <a:ext cx="36735" cy="36735"/>
          </a:xfrm>
          <a:custGeom>
            <a:avLst/>
            <a:gdLst>
              <a:gd name="connsiteX0" fmla="*/ 36736 w 36735"/>
              <a:gd name="connsiteY0" fmla="*/ 18368 h 36735"/>
              <a:gd name="connsiteX1" fmla="*/ 18368 w 36735"/>
              <a:gd name="connsiteY1" fmla="*/ 36736 h 36735"/>
              <a:gd name="connsiteX2" fmla="*/ 0 w 36735"/>
              <a:gd name="connsiteY2" fmla="*/ 18368 h 36735"/>
              <a:gd name="connsiteX3" fmla="*/ 18368 w 36735"/>
              <a:gd name="connsiteY3" fmla="*/ 0 h 36735"/>
              <a:gd name="connsiteX4" fmla="*/ 36736 w 36735"/>
              <a:gd name="connsiteY4" fmla="*/ 18368 h 36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735" h="36735">
                <a:moveTo>
                  <a:pt x="36736" y="18368"/>
                </a:moveTo>
                <a:cubicBezTo>
                  <a:pt x="36736" y="28512"/>
                  <a:pt x="28512" y="36736"/>
                  <a:pt x="18368" y="36736"/>
                </a:cubicBezTo>
                <a:cubicBezTo>
                  <a:pt x="8224" y="36736"/>
                  <a:pt x="0" y="28512"/>
                  <a:pt x="0" y="18368"/>
                </a:cubicBezTo>
                <a:cubicBezTo>
                  <a:pt x="0" y="8224"/>
                  <a:pt x="8224" y="0"/>
                  <a:pt x="18368" y="0"/>
                </a:cubicBezTo>
                <a:cubicBezTo>
                  <a:pt x="28512" y="0"/>
                  <a:pt x="36736" y="8224"/>
                  <a:pt x="36736" y="18368"/>
                </a:cubicBezTo>
                <a:close/>
              </a:path>
            </a:pathLst>
          </a:custGeom>
          <a:solidFill>
            <a:srgbClr val="333333"/>
          </a:solidFill>
          <a:ln w="1027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62" name="Freeform: Shape 161">
            <a:extLst>
              <a:ext uri="{FF2B5EF4-FFF2-40B4-BE49-F238E27FC236}">
                <a16:creationId xmlns:a16="http://schemas.microsoft.com/office/drawing/2014/main" id="{75EEDC60-1471-D08C-9311-858AF19AA987}"/>
              </a:ext>
            </a:extLst>
          </p:cNvPr>
          <p:cNvSpPr/>
          <p:nvPr/>
        </p:nvSpPr>
        <p:spPr>
          <a:xfrm rot="19638601">
            <a:off x="5343240" y="3674695"/>
            <a:ext cx="36735" cy="36735"/>
          </a:xfrm>
          <a:custGeom>
            <a:avLst/>
            <a:gdLst>
              <a:gd name="connsiteX0" fmla="*/ 36736 w 36735"/>
              <a:gd name="connsiteY0" fmla="*/ 18368 h 36735"/>
              <a:gd name="connsiteX1" fmla="*/ 18368 w 36735"/>
              <a:gd name="connsiteY1" fmla="*/ 36736 h 36735"/>
              <a:gd name="connsiteX2" fmla="*/ 0 w 36735"/>
              <a:gd name="connsiteY2" fmla="*/ 18368 h 36735"/>
              <a:gd name="connsiteX3" fmla="*/ 18368 w 36735"/>
              <a:gd name="connsiteY3" fmla="*/ 0 h 36735"/>
              <a:gd name="connsiteX4" fmla="*/ 36736 w 36735"/>
              <a:gd name="connsiteY4" fmla="*/ 18368 h 36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735" h="36735">
                <a:moveTo>
                  <a:pt x="36736" y="18368"/>
                </a:moveTo>
                <a:cubicBezTo>
                  <a:pt x="36736" y="28512"/>
                  <a:pt x="28512" y="36736"/>
                  <a:pt x="18368" y="36736"/>
                </a:cubicBezTo>
                <a:cubicBezTo>
                  <a:pt x="8224" y="36736"/>
                  <a:pt x="0" y="28512"/>
                  <a:pt x="0" y="18368"/>
                </a:cubicBezTo>
                <a:cubicBezTo>
                  <a:pt x="0" y="8224"/>
                  <a:pt x="8224" y="0"/>
                  <a:pt x="18368" y="0"/>
                </a:cubicBezTo>
                <a:cubicBezTo>
                  <a:pt x="28512" y="0"/>
                  <a:pt x="36736" y="8224"/>
                  <a:pt x="36736" y="18368"/>
                </a:cubicBezTo>
                <a:close/>
              </a:path>
            </a:pathLst>
          </a:custGeom>
          <a:solidFill>
            <a:srgbClr val="333333"/>
          </a:solidFill>
          <a:ln w="1027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63" name="Freeform: Shape 162">
            <a:extLst>
              <a:ext uri="{FF2B5EF4-FFF2-40B4-BE49-F238E27FC236}">
                <a16:creationId xmlns:a16="http://schemas.microsoft.com/office/drawing/2014/main" id="{8F935236-EA28-B90A-0706-84B0E5C6DF17}"/>
              </a:ext>
            </a:extLst>
          </p:cNvPr>
          <p:cNvSpPr/>
          <p:nvPr/>
        </p:nvSpPr>
        <p:spPr>
          <a:xfrm rot="20756998">
            <a:off x="5343255" y="3134945"/>
            <a:ext cx="36735" cy="36735"/>
          </a:xfrm>
          <a:custGeom>
            <a:avLst/>
            <a:gdLst>
              <a:gd name="connsiteX0" fmla="*/ 36736 w 36735"/>
              <a:gd name="connsiteY0" fmla="*/ 18368 h 36735"/>
              <a:gd name="connsiteX1" fmla="*/ 18368 w 36735"/>
              <a:gd name="connsiteY1" fmla="*/ 36735 h 36735"/>
              <a:gd name="connsiteX2" fmla="*/ 0 w 36735"/>
              <a:gd name="connsiteY2" fmla="*/ 18368 h 36735"/>
              <a:gd name="connsiteX3" fmla="*/ 18368 w 36735"/>
              <a:gd name="connsiteY3" fmla="*/ 0 h 36735"/>
              <a:gd name="connsiteX4" fmla="*/ 36736 w 36735"/>
              <a:gd name="connsiteY4" fmla="*/ 18368 h 36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735" h="36735">
                <a:moveTo>
                  <a:pt x="36736" y="18368"/>
                </a:moveTo>
                <a:cubicBezTo>
                  <a:pt x="36736" y="28512"/>
                  <a:pt x="28512" y="36735"/>
                  <a:pt x="18368" y="36735"/>
                </a:cubicBezTo>
                <a:cubicBezTo>
                  <a:pt x="8224" y="36735"/>
                  <a:pt x="0" y="28512"/>
                  <a:pt x="0" y="18368"/>
                </a:cubicBezTo>
                <a:cubicBezTo>
                  <a:pt x="0" y="8223"/>
                  <a:pt x="8224" y="0"/>
                  <a:pt x="18368" y="0"/>
                </a:cubicBezTo>
                <a:cubicBezTo>
                  <a:pt x="28512" y="0"/>
                  <a:pt x="36736" y="8223"/>
                  <a:pt x="36736" y="18368"/>
                </a:cubicBezTo>
                <a:close/>
              </a:path>
            </a:pathLst>
          </a:custGeom>
          <a:solidFill>
            <a:srgbClr val="333333"/>
          </a:solidFill>
          <a:ln w="1027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64" name="Freeform: Shape 163">
            <a:extLst>
              <a:ext uri="{FF2B5EF4-FFF2-40B4-BE49-F238E27FC236}">
                <a16:creationId xmlns:a16="http://schemas.microsoft.com/office/drawing/2014/main" id="{A3813EE7-86F7-9C82-25EC-310AA81B2DA5}"/>
              </a:ext>
            </a:extLst>
          </p:cNvPr>
          <p:cNvSpPr/>
          <p:nvPr/>
        </p:nvSpPr>
        <p:spPr>
          <a:xfrm rot="20567400">
            <a:off x="3853730" y="3135050"/>
            <a:ext cx="36735" cy="36735"/>
          </a:xfrm>
          <a:custGeom>
            <a:avLst/>
            <a:gdLst>
              <a:gd name="connsiteX0" fmla="*/ 36736 w 36735"/>
              <a:gd name="connsiteY0" fmla="*/ 18368 h 36735"/>
              <a:gd name="connsiteX1" fmla="*/ 18368 w 36735"/>
              <a:gd name="connsiteY1" fmla="*/ 36736 h 36735"/>
              <a:gd name="connsiteX2" fmla="*/ 0 w 36735"/>
              <a:gd name="connsiteY2" fmla="*/ 18368 h 36735"/>
              <a:gd name="connsiteX3" fmla="*/ 18368 w 36735"/>
              <a:gd name="connsiteY3" fmla="*/ 0 h 36735"/>
              <a:gd name="connsiteX4" fmla="*/ 36736 w 36735"/>
              <a:gd name="connsiteY4" fmla="*/ 18368 h 36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735" h="36735">
                <a:moveTo>
                  <a:pt x="36736" y="18368"/>
                </a:moveTo>
                <a:cubicBezTo>
                  <a:pt x="36736" y="28512"/>
                  <a:pt x="28512" y="36736"/>
                  <a:pt x="18368" y="36736"/>
                </a:cubicBezTo>
                <a:cubicBezTo>
                  <a:pt x="8224" y="36736"/>
                  <a:pt x="0" y="28512"/>
                  <a:pt x="0" y="18368"/>
                </a:cubicBezTo>
                <a:cubicBezTo>
                  <a:pt x="0" y="8223"/>
                  <a:pt x="8224" y="0"/>
                  <a:pt x="18368" y="0"/>
                </a:cubicBezTo>
                <a:cubicBezTo>
                  <a:pt x="28512" y="0"/>
                  <a:pt x="36736" y="8223"/>
                  <a:pt x="36736" y="18368"/>
                </a:cubicBezTo>
                <a:close/>
              </a:path>
            </a:pathLst>
          </a:custGeom>
          <a:solidFill>
            <a:srgbClr val="333333"/>
          </a:solidFill>
          <a:ln w="1027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65" name="Freeform: Shape 164">
            <a:extLst>
              <a:ext uri="{FF2B5EF4-FFF2-40B4-BE49-F238E27FC236}">
                <a16:creationId xmlns:a16="http://schemas.microsoft.com/office/drawing/2014/main" id="{78A8ECF0-D079-8DF4-240D-3D21BE452FBC}"/>
              </a:ext>
            </a:extLst>
          </p:cNvPr>
          <p:cNvSpPr/>
          <p:nvPr/>
        </p:nvSpPr>
        <p:spPr>
          <a:xfrm rot="19638601">
            <a:off x="3853715" y="3674709"/>
            <a:ext cx="36735" cy="36735"/>
          </a:xfrm>
          <a:custGeom>
            <a:avLst/>
            <a:gdLst>
              <a:gd name="connsiteX0" fmla="*/ 36736 w 36735"/>
              <a:gd name="connsiteY0" fmla="*/ 18368 h 36735"/>
              <a:gd name="connsiteX1" fmla="*/ 18368 w 36735"/>
              <a:gd name="connsiteY1" fmla="*/ 36736 h 36735"/>
              <a:gd name="connsiteX2" fmla="*/ 0 w 36735"/>
              <a:gd name="connsiteY2" fmla="*/ 18368 h 36735"/>
              <a:gd name="connsiteX3" fmla="*/ 18368 w 36735"/>
              <a:gd name="connsiteY3" fmla="*/ 0 h 36735"/>
              <a:gd name="connsiteX4" fmla="*/ 36736 w 36735"/>
              <a:gd name="connsiteY4" fmla="*/ 18368 h 36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735" h="36735">
                <a:moveTo>
                  <a:pt x="36736" y="18368"/>
                </a:moveTo>
                <a:cubicBezTo>
                  <a:pt x="36736" y="28512"/>
                  <a:pt x="28512" y="36736"/>
                  <a:pt x="18368" y="36736"/>
                </a:cubicBezTo>
                <a:cubicBezTo>
                  <a:pt x="8224" y="36736"/>
                  <a:pt x="0" y="28512"/>
                  <a:pt x="0" y="18368"/>
                </a:cubicBezTo>
                <a:cubicBezTo>
                  <a:pt x="0" y="8224"/>
                  <a:pt x="8224" y="0"/>
                  <a:pt x="18368" y="0"/>
                </a:cubicBezTo>
                <a:cubicBezTo>
                  <a:pt x="28512" y="0"/>
                  <a:pt x="36736" y="8224"/>
                  <a:pt x="36736" y="18368"/>
                </a:cubicBezTo>
                <a:close/>
              </a:path>
            </a:pathLst>
          </a:custGeom>
          <a:solidFill>
            <a:srgbClr val="333333"/>
          </a:solidFill>
          <a:ln w="1027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66" name="Freeform: Shape 165">
            <a:extLst>
              <a:ext uri="{FF2B5EF4-FFF2-40B4-BE49-F238E27FC236}">
                <a16:creationId xmlns:a16="http://schemas.microsoft.com/office/drawing/2014/main" id="{97F8FA87-C469-F8B4-E015-996932782098}"/>
              </a:ext>
            </a:extLst>
          </p:cNvPr>
          <p:cNvSpPr/>
          <p:nvPr/>
        </p:nvSpPr>
        <p:spPr>
          <a:xfrm>
            <a:off x="3868989" y="2610688"/>
            <a:ext cx="461599" cy="45354"/>
          </a:xfrm>
          <a:custGeom>
            <a:avLst/>
            <a:gdLst>
              <a:gd name="connsiteX0" fmla="*/ 458722 w 461599"/>
              <a:gd name="connsiteY0" fmla="*/ 45344 h 45354"/>
              <a:gd name="connsiteX1" fmla="*/ 456667 w 461599"/>
              <a:gd name="connsiteY1" fmla="*/ 44471 h 45354"/>
              <a:gd name="connsiteX2" fmla="*/ 419048 w 461599"/>
              <a:gd name="connsiteY2" fmla="*/ 5732 h 45354"/>
              <a:gd name="connsiteX3" fmla="*/ 2866 w 461599"/>
              <a:gd name="connsiteY3" fmla="*/ 5732 h 45354"/>
              <a:gd name="connsiteX4" fmla="*/ 0 w 461599"/>
              <a:gd name="connsiteY4" fmla="*/ 2866 h 45354"/>
              <a:gd name="connsiteX5" fmla="*/ 2866 w 461599"/>
              <a:gd name="connsiteY5" fmla="*/ 0 h 45354"/>
              <a:gd name="connsiteX6" fmla="*/ 421472 w 461599"/>
              <a:gd name="connsiteY6" fmla="*/ 0 h 45354"/>
              <a:gd name="connsiteX7" fmla="*/ 460786 w 461599"/>
              <a:gd name="connsiteY7" fmla="*/ 40485 h 45354"/>
              <a:gd name="connsiteX8" fmla="*/ 460725 w 461599"/>
              <a:gd name="connsiteY8" fmla="*/ 44543 h 45354"/>
              <a:gd name="connsiteX9" fmla="*/ 458722 w 461599"/>
              <a:gd name="connsiteY9" fmla="*/ 45354 h 45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61599" h="45354">
                <a:moveTo>
                  <a:pt x="458722" y="45344"/>
                </a:moveTo>
                <a:cubicBezTo>
                  <a:pt x="457972" y="45344"/>
                  <a:pt x="457222" y="45057"/>
                  <a:pt x="456667" y="44471"/>
                </a:cubicBezTo>
                <a:lnTo>
                  <a:pt x="419048" y="5732"/>
                </a:lnTo>
                <a:lnTo>
                  <a:pt x="2866" y="5732"/>
                </a:lnTo>
                <a:cubicBezTo>
                  <a:pt x="1284" y="5732"/>
                  <a:pt x="0" y="4448"/>
                  <a:pt x="0" y="2866"/>
                </a:cubicBezTo>
                <a:cubicBezTo>
                  <a:pt x="0" y="1284"/>
                  <a:pt x="1284" y="0"/>
                  <a:pt x="2866" y="0"/>
                </a:cubicBezTo>
                <a:lnTo>
                  <a:pt x="421472" y="0"/>
                </a:lnTo>
                <a:lnTo>
                  <a:pt x="460786" y="40485"/>
                </a:lnTo>
                <a:cubicBezTo>
                  <a:pt x="461896" y="41625"/>
                  <a:pt x="461865" y="43444"/>
                  <a:pt x="460725" y="44543"/>
                </a:cubicBezTo>
                <a:cubicBezTo>
                  <a:pt x="460170" y="45087"/>
                  <a:pt x="459451" y="45354"/>
                  <a:pt x="458722" y="45354"/>
                </a:cubicBezTo>
                <a:close/>
              </a:path>
            </a:pathLst>
          </a:custGeom>
          <a:solidFill>
            <a:srgbClr val="333333"/>
          </a:solidFill>
          <a:ln w="1027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67" name="Freeform: Shape 166">
            <a:extLst>
              <a:ext uri="{FF2B5EF4-FFF2-40B4-BE49-F238E27FC236}">
                <a16:creationId xmlns:a16="http://schemas.microsoft.com/office/drawing/2014/main" id="{9895F84D-88C9-8828-3B2A-4D942840E188}"/>
              </a:ext>
            </a:extLst>
          </p:cNvPr>
          <p:cNvSpPr/>
          <p:nvPr/>
        </p:nvSpPr>
        <p:spPr>
          <a:xfrm>
            <a:off x="4902939" y="2611253"/>
            <a:ext cx="461595" cy="45354"/>
          </a:xfrm>
          <a:custGeom>
            <a:avLst/>
            <a:gdLst>
              <a:gd name="connsiteX0" fmla="*/ 2874 w 461595"/>
              <a:gd name="connsiteY0" fmla="*/ 45354 h 45354"/>
              <a:gd name="connsiteX1" fmla="*/ 871 w 461595"/>
              <a:gd name="connsiteY1" fmla="*/ 44543 h 45354"/>
              <a:gd name="connsiteX2" fmla="*/ 809 w 461595"/>
              <a:gd name="connsiteY2" fmla="*/ 40485 h 45354"/>
              <a:gd name="connsiteX3" fmla="*/ 40123 w 461595"/>
              <a:gd name="connsiteY3" fmla="*/ 0 h 45354"/>
              <a:gd name="connsiteX4" fmla="*/ 458730 w 461595"/>
              <a:gd name="connsiteY4" fmla="*/ 0 h 45354"/>
              <a:gd name="connsiteX5" fmla="*/ 461596 w 461595"/>
              <a:gd name="connsiteY5" fmla="*/ 2866 h 45354"/>
              <a:gd name="connsiteX6" fmla="*/ 458730 w 461595"/>
              <a:gd name="connsiteY6" fmla="*/ 5732 h 45354"/>
              <a:gd name="connsiteX7" fmla="*/ 42548 w 461595"/>
              <a:gd name="connsiteY7" fmla="*/ 5732 h 45354"/>
              <a:gd name="connsiteX8" fmla="*/ 4929 w 461595"/>
              <a:gd name="connsiteY8" fmla="*/ 44471 h 45354"/>
              <a:gd name="connsiteX9" fmla="*/ 2864 w 461595"/>
              <a:gd name="connsiteY9" fmla="*/ 45344 h 45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61595" h="45354">
                <a:moveTo>
                  <a:pt x="2874" y="45354"/>
                </a:moveTo>
                <a:cubicBezTo>
                  <a:pt x="2155" y="45354"/>
                  <a:pt x="1436" y="45087"/>
                  <a:pt x="871" y="44543"/>
                </a:cubicBezTo>
                <a:cubicBezTo>
                  <a:pt x="-269" y="43433"/>
                  <a:pt x="-290" y="41625"/>
                  <a:pt x="809" y="40485"/>
                </a:cubicBezTo>
                <a:lnTo>
                  <a:pt x="40123" y="0"/>
                </a:lnTo>
                <a:lnTo>
                  <a:pt x="458730" y="0"/>
                </a:lnTo>
                <a:cubicBezTo>
                  <a:pt x="460312" y="0"/>
                  <a:pt x="461596" y="1284"/>
                  <a:pt x="461596" y="2866"/>
                </a:cubicBezTo>
                <a:cubicBezTo>
                  <a:pt x="461596" y="4448"/>
                  <a:pt x="460312" y="5732"/>
                  <a:pt x="458730" y="5732"/>
                </a:cubicBezTo>
                <a:lnTo>
                  <a:pt x="42548" y="5732"/>
                </a:lnTo>
                <a:lnTo>
                  <a:pt x="4929" y="44471"/>
                </a:lnTo>
                <a:cubicBezTo>
                  <a:pt x="4364" y="45046"/>
                  <a:pt x="3614" y="45344"/>
                  <a:pt x="2864" y="45344"/>
                </a:cubicBezTo>
                <a:close/>
              </a:path>
            </a:pathLst>
          </a:custGeom>
          <a:solidFill>
            <a:srgbClr val="333333"/>
          </a:solidFill>
          <a:ln w="1027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69" name="Freeform: Shape 168">
            <a:extLst>
              <a:ext uri="{FF2B5EF4-FFF2-40B4-BE49-F238E27FC236}">
                <a16:creationId xmlns:a16="http://schemas.microsoft.com/office/drawing/2014/main" id="{C2B8BCC0-7D23-AA66-4C07-FB3F09FCBFCD}"/>
              </a:ext>
            </a:extLst>
          </p:cNvPr>
          <p:cNvSpPr/>
          <p:nvPr/>
        </p:nvSpPr>
        <p:spPr>
          <a:xfrm>
            <a:off x="4902945" y="3651508"/>
            <a:ext cx="461599" cy="45356"/>
          </a:xfrm>
          <a:custGeom>
            <a:avLst/>
            <a:gdLst>
              <a:gd name="connsiteX0" fmla="*/ 458734 w 461599"/>
              <a:gd name="connsiteY0" fmla="*/ 45356 h 45356"/>
              <a:gd name="connsiteX1" fmla="*/ 40127 w 461599"/>
              <a:gd name="connsiteY1" fmla="*/ 45356 h 45356"/>
              <a:gd name="connsiteX2" fmla="*/ 813 w 461599"/>
              <a:gd name="connsiteY2" fmla="*/ 4871 h 45356"/>
              <a:gd name="connsiteX3" fmla="*/ 875 w 461599"/>
              <a:gd name="connsiteY3" fmla="*/ 813 h 45356"/>
              <a:gd name="connsiteX4" fmla="*/ 4933 w 461599"/>
              <a:gd name="connsiteY4" fmla="*/ 875 h 45356"/>
              <a:gd name="connsiteX5" fmla="*/ 42552 w 461599"/>
              <a:gd name="connsiteY5" fmla="*/ 39614 h 45356"/>
              <a:gd name="connsiteX6" fmla="*/ 458734 w 461599"/>
              <a:gd name="connsiteY6" fmla="*/ 39614 h 45356"/>
              <a:gd name="connsiteX7" fmla="*/ 461600 w 461599"/>
              <a:gd name="connsiteY7" fmla="*/ 42480 h 45356"/>
              <a:gd name="connsiteX8" fmla="*/ 458734 w 461599"/>
              <a:gd name="connsiteY8" fmla="*/ 45346 h 45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61599" h="45356">
                <a:moveTo>
                  <a:pt x="458734" y="45356"/>
                </a:moveTo>
                <a:lnTo>
                  <a:pt x="40127" y="45356"/>
                </a:lnTo>
                <a:lnTo>
                  <a:pt x="813" y="4871"/>
                </a:lnTo>
                <a:cubicBezTo>
                  <a:pt x="-296" y="3731"/>
                  <a:pt x="-265" y="1912"/>
                  <a:pt x="875" y="813"/>
                </a:cubicBezTo>
                <a:cubicBezTo>
                  <a:pt x="2015" y="-296"/>
                  <a:pt x="3833" y="-265"/>
                  <a:pt x="4933" y="875"/>
                </a:cubicBezTo>
                <a:lnTo>
                  <a:pt x="42552" y="39614"/>
                </a:lnTo>
                <a:lnTo>
                  <a:pt x="458734" y="39614"/>
                </a:lnTo>
                <a:cubicBezTo>
                  <a:pt x="460316" y="39614"/>
                  <a:pt x="461600" y="40898"/>
                  <a:pt x="461600" y="42480"/>
                </a:cubicBezTo>
                <a:cubicBezTo>
                  <a:pt x="461600" y="44062"/>
                  <a:pt x="460316" y="45346"/>
                  <a:pt x="458734" y="45346"/>
                </a:cubicBezTo>
                <a:close/>
              </a:path>
            </a:pathLst>
          </a:custGeom>
          <a:solidFill>
            <a:srgbClr val="333333"/>
          </a:solidFill>
          <a:ln w="1027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70" name="Freeform: Shape 169">
            <a:extLst>
              <a:ext uri="{FF2B5EF4-FFF2-40B4-BE49-F238E27FC236}">
                <a16:creationId xmlns:a16="http://schemas.microsoft.com/office/drawing/2014/main" id="{784BD269-909F-A678-31EF-CBE6564D572C}"/>
              </a:ext>
            </a:extLst>
          </p:cNvPr>
          <p:cNvSpPr/>
          <p:nvPr/>
        </p:nvSpPr>
        <p:spPr>
          <a:xfrm>
            <a:off x="3868979" y="3650947"/>
            <a:ext cx="461595" cy="45352"/>
          </a:xfrm>
          <a:custGeom>
            <a:avLst/>
            <a:gdLst>
              <a:gd name="connsiteX0" fmla="*/ 421472 w 461595"/>
              <a:gd name="connsiteY0" fmla="*/ 45342 h 45352"/>
              <a:gd name="connsiteX1" fmla="*/ 2866 w 461595"/>
              <a:gd name="connsiteY1" fmla="*/ 45342 h 45352"/>
              <a:gd name="connsiteX2" fmla="*/ 0 w 461595"/>
              <a:gd name="connsiteY2" fmla="*/ 42476 h 45352"/>
              <a:gd name="connsiteX3" fmla="*/ 2866 w 461595"/>
              <a:gd name="connsiteY3" fmla="*/ 39610 h 45352"/>
              <a:gd name="connsiteX4" fmla="*/ 419048 w 461595"/>
              <a:gd name="connsiteY4" fmla="*/ 39610 h 45352"/>
              <a:gd name="connsiteX5" fmla="*/ 456667 w 461595"/>
              <a:gd name="connsiteY5" fmla="*/ 871 h 45352"/>
              <a:gd name="connsiteX6" fmla="*/ 460725 w 461595"/>
              <a:gd name="connsiteY6" fmla="*/ 809 h 45352"/>
              <a:gd name="connsiteX7" fmla="*/ 460786 w 461595"/>
              <a:gd name="connsiteY7" fmla="*/ 4867 h 45352"/>
              <a:gd name="connsiteX8" fmla="*/ 421472 w 461595"/>
              <a:gd name="connsiteY8" fmla="*/ 45352 h 45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61595" h="45352">
                <a:moveTo>
                  <a:pt x="421472" y="45342"/>
                </a:moveTo>
                <a:lnTo>
                  <a:pt x="2866" y="45342"/>
                </a:lnTo>
                <a:cubicBezTo>
                  <a:pt x="1284" y="45342"/>
                  <a:pt x="0" y="44058"/>
                  <a:pt x="0" y="42476"/>
                </a:cubicBezTo>
                <a:cubicBezTo>
                  <a:pt x="0" y="40894"/>
                  <a:pt x="1284" y="39610"/>
                  <a:pt x="2866" y="39610"/>
                </a:cubicBezTo>
                <a:lnTo>
                  <a:pt x="419048" y="39610"/>
                </a:lnTo>
                <a:lnTo>
                  <a:pt x="456667" y="871"/>
                </a:lnTo>
                <a:cubicBezTo>
                  <a:pt x="457777" y="-269"/>
                  <a:pt x="459585" y="-290"/>
                  <a:pt x="460725" y="809"/>
                </a:cubicBezTo>
                <a:cubicBezTo>
                  <a:pt x="461865" y="1919"/>
                  <a:pt x="461886" y="3727"/>
                  <a:pt x="460786" y="4867"/>
                </a:cubicBezTo>
                <a:lnTo>
                  <a:pt x="421472" y="45352"/>
                </a:lnTo>
                <a:close/>
              </a:path>
            </a:pathLst>
          </a:custGeom>
          <a:solidFill>
            <a:srgbClr val="333333"/>
          </a:solidFill>
          <a:ln w="1027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71" name="Freeform: Shape 170">
            <a:extLst>
              <a:ext uri="{FF2B5EF4-FFF2-40B4-BE49-F238E27FC236}">
                <a16:creationId xmlns:a16="http://schemas.microsoft.com/office/drawing/2014/main" id="{2F49E4D1-0CA0-528C-A89C-2A360FB577AC}"/>
              </a:ext>
            </a:extLst>
          </p:cNvPr>
          <p:cNvSpPr/>
          <p:nvPr/>
        </p:nvSpPr>
        <p:spPr>
          <a:xfrm>
            <a:off x="5191715" y="3150916"/>
            <a:ext cx="172829" cy="5732"/>
          </a:xfrm>
          <a:custGeom>
            <a:avLst/>
            <a:gdLst>
              <a:gd name="connsiteX0" fmla="*/ 169963 w 172829"/>
              <a:gd name="connsiteY0" fmla="*/ 5732 h 5732"/>
              <a:gd name="connsiteX1" fmla="*/ 2866 w 172829"/>
              <a:gd name="connsiteY1" fmla="*/ 5732 h 5732"/>
              <a:gd name="connsiteX2" fmla="*/ 0 w 172829"/>
              <a:gd name="connsiteY2" fmla="*/ 2866 h 5732"/>
              <a:gd name="connsiteX3" fmla="*/ 2866 w 172829"/>
              <a:gd name="connsiteY3" fmla="*/ 0 h 5732"/>
              <a:gd name="connsiteX4" fmla="*/ 169963 w 172829"/>
              <a:gd name="connsiteY4" fmla="*/ 0 h 5732"/>
              <a:gd name="connsiteX5" fmla="*/ 172830 w 172829"/>
              <a:gd name="connsiteY5" fmla="*/ 2866 h 5732"/>
              <a:gd name="connsiteX6" fmla="*/ 169963 w 172829"/>
              <a:gd name="connsiteY6" fmla="*/ 5732 h 5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2829" h="5732">
                <a:moveTo>
                  <a:pt x="169963" y="5732"/>
                </a:moveTo>
                <a:lnTo>
                  <a:pt x="2866" y="5732"/>
                </a:lnTo>
                <a:cubicBezTo>
                  <a:pt x="1284" y="5732"/>
                  <a:pt x="0" y="4448"/>
                  <a:pt x="0" y="2866"/>
                </a:cubicBezTo>
                <a:cubicBezTo>
                  <a:pt x="0" y="1284"/>
                  <a:pt x="1284" y="0"/>
                  <a:pt x="2866" y="0"/>
                </a:cubicBezTo>
                <a:lnTo>
                  <a:pt x="169963" y="0"/>
                </a:lnTo>
                <a:cubicBezTo>
                  <a:pt x="171545" y="0"/>
                  <a:pt x="172830" y="1284"/>
                  <a:pt x="172830" y="2866"/>
                </a:cubicBezTo>
                <a:cubicBezTo>
                  <a:pt x="172830" y="4448"/>
                  <a:pt x="171545" y="5732"/>
                  <a:pt x="169963" y="5732"/>
                </a:cubicBezTo>
                <a:close/>
              </a:path>
            </a:pathLst>
          </a:custGeom>
          <a:solidFill>
            <a:srgbClr val="333333"/>
          </a:solidFill>
          <a:ln w="1027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72" name="Freeform: Shape 171">
            <a:extLst>
              <a:ext uri="{FF2B5EF4-FFF2-40B4-BE49-F238E27FC236}">
                <a16:creationId xmlns:a16="http://schemas.microsoft.com/office/drawing/2014/main" id="{C4529B66-BE3B-60E0-7FEB-9656C6AA8159}"/>
              </a:ext>
            </a:extLst>
          </p:cNvPr>
          <p:cNvSpPr/>
          <p:nvPr/>
        </p:nvSpPr>
        <p:spPr>
          <a:xfrm>
            <a:off x="3869554" y="3150916"/>
            <a:ext cx="172829" cy="5732"/>
          </a:xfrm>
          <a:custGeom>
            <a:avLst/>
            <a:gdLst>
              <a:gd name="connsiteX0" fmla="*/ 169964 w 172829"/>
              <a:gd name="connsiteY0" fmla="*/ 5732 h 5732"/>
              <a:gd name="connsiteX1" fmla="*/ 2866 w 172829"/>
              <a:gd name="connsiteY1" fmla="*/ 5732 h 5732"/>
              <a:gd name="connsiteX2" fmla="*/ 0 w 172829"/>
              <a:gd name="connsiteY2" fmla="*/ 2866 h 5732"/>
              <a:gd name="connsiteX3" fmla="*/ 2866 w 172829"/>
              <a:gd name="connsiteY3" fmla="*/ 0 h 5732"/>
              <a:gd name="connsiteX4" fmla="*/ 169964 w 172829"/>
              <a:gd name="connsiteY4" fmla="*/ 0 h 5732"/>
              <a:gd name="connsiteX5" fmla="*/ 172830 w 172829"/>
              <a:gd name="connsiteY5" fmla="*/ 2866 h 5732"/>
              <a:gd name="connsiteX6" fmla="*/ 169964 w 172829"/>
              <a:gd name="connsiteY6" fmla="*/ 5732 h 5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2829" h="5732">
                <a:moveTo>
                  <a:pt x="169964" y="5732"/>
                </a:moveTo>
                <a:lnTo>
                  <a:pt x="2866" y="5732"/>
                </a:lnTo>
                <a:cubicBezTo>
                  <a:pt x="1284" y="5732"/>
                  <a:pt x="0" y="4448"/>
                  <a:pt x="0" y="2866"/>
                </a:cubicBezTo>
                <a:cubicBezTo>
                  <a:pt x="0" y="1284"/>
                  <a:pt x="1284" y="0"/>
                  <a:pt x="2866" y="0"/>
                </a:cubicBezTo>
                <a:lnTo>
                  <a:pt x="169964" y="0"/>
                </a:lnTo>
                <a:cubicBezTo>
                  <a:pt x="171545" y="0"/>
                  <a:pt x="172830" y="1284"/>
                  <a:pt x="172830" y="2866"/>
                </a:cubicBezTo>
                <a:cubicBezTo>
                  <a:pt x="172830" y="4448"/>
                  <a:pt x="171545" y="5732"/>
                  <a:pt x="169964" y="5732"/>
                </a:cubicBezTo>
                <a:close/>
              </a:path>
            </a:pathLst>
          </a:custGeom>
          <a:solidFill>
            <a:srgbClr val="333333"/>
          </a:solidFill>
          <a:ln w="1027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20AA8180-BAA7-BD59-6023-F7349FDB6F23}"/>
              </a:ext>
            </a:extLst>
          </p:cNvPr>
          <p:cNvSpPr txBox="1"/>
          <p:nvPr/>
        </p:nvSpPr>
        <p:spPr>
          <a:xfrm>
            <a:off x="4176202" y="2914347"/>
            <a:ext cx="881572" cy="457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100" b="1" spc="-20">
                <a:solidFill>
                  <a:schemeClr val="accent1"/>
                </a:solidFill>
              </a:rPr>
              <a:t>Multi-</a:t>
            </a:r>
          </a:p>
          <a:p>
            <a:pPr algn="ctr">
              <a:lnSpc>
                <a:spcPct val="90000"/>
              </a:lnSpc>
            </a:pPr>
            <a:r>
              <a:rPr lang="en-US" sz="1100" b="1" spc="-20">
                <a:solidFill>
                  <a:schemeClr val="accent1"/>
                </a:solidFill>
              </a:rPr>
              <a:t>disciplinary management</a:t>
            </a:r>
            <a:r>
              <a:rPr lang="en-US" sz="1100" b="1" spc="-20" baseline="30000">
                <a:solidFill>
                  <a:schemeClr val="accent1"/>
                </a:solidFill>
              </a:rPr>
              <a:t>4</a:t>
            </a:r>
            <a:endParaRPr lang="en-US" sz="1100" b="1" baseline="30000">
              <a:solidFill>
                <a:schemeClr val="accent1"/>
              </a:solidFill>
            </a:endParaRPr>
          </a:p>
        </p:txBody>
      </p:sp>
      <p:sp>
        <p:nvSpPr>
          <p:cNvPr id="178" name="Rectangle: Rounded Corners 177">
            <a:extLst>
              <a:ext uri="{FF2B5EF4-FFF2-40B4-BE49-F238E27FC236}">
                <a16:creationId xmlns:a16="http://schemas.microsoft.com/office/drawing/2014/main" id="{5B82D82C-4264-002D-00DC-E769B364F2D3}"/>
              </a:ext>
            </a:extLst>
          </p:cNvPr>
          <p:cNvSpPr/>
          <p:nvPr/>
        </p:nvSpPr>
        <p:spPr>
          <a:xfrm>
            <a:off x="5298793" y="2410369"/>
            <a:ext cx="1180059" cy="411119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pc="-20" err="1">
              <a:solidFill>
                <a:schemeClr val="bg2"/>
              </a:solidFill>
            </a:endParaRPr>
          </a:p>
        </p:txBody>
      </p:sp>
      <p:sp>
        <p:nvSpPr>
          <p:cNvPr id="179" name="Rectangle: Rounded Corners 178">
            <a:extLst>
              <a:ext uri="{FF2B5EF4-FFF2-40B4-BE49-F238E27FC236}">
                <a16:creationId xmlns:a16="http://schemas.microsoft.com/office/drawing/2014/main" id="{AEE1FC36-33AA-4B8F-8BEA-AC3405450545}"/>
              </a:ext>
            </a:extLst>
          </p:cNvPr>
          <p:cNvSpPr/>
          <p:nvPr/>
        </p:nvSpPr>
        <p:spPr>
          <a:xfrm>
            <a:off x="5298793" y="2945767"/>
            <a:ext cx="1180059" cy="411119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pc="-20" err="1">
              <a:solidFill>
                <a:schemeClr val="bg2"/>
              </a:solidFill>
            </a:endParaRPr>
          </a:p>
        </p:txBody>
      </p:sp>
      <p:sp>
        <p:nvSpPr>
          <p:cNvPr id="180" name="Rectangle: Rounded Corners 179">
            <a:extLst>
              <a:ext uri="{FF2B5EF4-FFF2-40B4-BE49-F238E27FC236}">
                <a16:creationId xmlns:a16="http://schemas.microsoft.com/office/drawing/2014/main" id="{1C0106A5-993A-8C65-93E9-E6FD3CC768C6}"/>
              </a:ext>
            </a:extLst>
          </p:cNvPr>
          <p:cNvSpPr/>
          <p:nvPr/>
        </p:nvSpPr>
        <p:spPr>
          <a:xfrm>
            <a:off x="5298793" y="3487533"/>
            <a:ext cx="1180059" cy="411119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pc="-20" err="1">
              <a:solidFill>
                <a:schemeClr val="bg2"/>
              </a:solidFill>
            </a:endParaRPr>
          </a:p>
        </p:txBody>
      </p:sp>
      <p:sp>
        <p:nvSpPr>
          <p:cNvPr id="182" name="TextBox 181">
            <a:extLst>
              <a:ext uri="{FF2B5EF4-FFF2-40B4-BE49-F238E27FC236}">
                <a16:creationId xmlns:a16="http://schemas.microsoft.com/office/drawing/2014/main" id="{81E3D859-1D8F-DBAF-735E-7F2DABAD36BE}"/>
              </a:ext>
            </a:extLst>
          </p:cNvPr>
          <p:cNvSpPr txBox="1">
            <a:spLocks/>
          </p:cNvSpPr>
          <p:nvPr/>
        </p:nvSpPr>
        <p:spPr>
          <a:xfrm>
            <a:off x="5425355" y="3084202"/>
            <a:ext cx="1038922" cy="138499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>
              <a:lnSpc>
                <a:spcPct val="90000"/>
              </a:lnSpc>
              <a:spcBef>
                <a:spcPts val="900"/>
              </a:spcBef>
            </a:pPr>
            <a:r>
              <a:rPr kumimoji="0" lang="en-US" sz="1000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Cardiologists</a:t>
            </a:r>
          </a:p>
        </p:txBody>
      </p:sp>
      <p:sp>
        <p:nvSpPr>
          <p:cNvPr id="183" name="TextBox 182">
            <a:extLst>
              <a:ext uri="{FF2B5EF4-FFF2-40B4-BE49-F238E27FC236}">
                <a16:creationId xmlns:a16="http://schemas.microsoft.com/office/drawing/2014/main" id="{88C3E597-28E5-8A36-ED99-082075A68E86}"/>
              </a:ext>
            </a:extLst>
          </p:cNvPr>
          <p:cNvSpPr txBox="1">
            <a:spLocks/>
          </p:cNvSpPr>
          <p:nvPr/>
        </p:nvSpPr>
        <p:spPr>
          <a:xfrm>
            <a:off x="5459699" y="3537598"/>
            <a:ext cx="908674" cy="307777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IN" sz="1000" i="0" u="none" strike="noStrike" kern="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Opella Sans"/>
                <a:ea typeface="Fira Sans Extra Condensed Medium"/>
                <a:cs typeface="Fira Sans Extra Condensed Medium"/>
                <a:sym typeface="Fira Sans Extra Condensed Medium"/>
              </a:rPr>
              <a:t>General practitioners</a:t>
            </a:r>
          </a:p>
        </p:txBody>
      </p:sp>
      <p:sp>
        <p:nvSpPr>
          <p:cNvPr id="184" name="TextBox 183">
            <a:extLst>
              <a:ext uri="{FF2B5EF4-FFF2-40B4-BE49-F238E27FC236}">
                <a16:creationId xmlns:a16="http://schemas.microsoft.com/office/drawing/2014/main" id="{B461D897-35D4-ED1D-C91F-28E7BC69A77B}"/>
              </a:ext>
            </a:extLst>
          </p:cNvPr>
          <p:cNvSpPr txBox="1">
            <a:spLocks/>
          </p:cNvSpPr>
          <p:nvPr/>
        </p:nvSpPr>
        <p:spPr>
          <a:xfrm>
            <a:off x="5450075" y="2536965"/>
            <a:ext cx="867663" cy="138499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>
              <a:lnSpc>
                <a:spcPct val="90000"/>
              </a:lnSpc>
              <a:spcBef>
                <a:spcPts val="900"/>
              </a:spcBef>
            </a:pPr>
            <a:r>
              <a:rPr kumimoji="0" lang="en-US" sz="1000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Nutritionists</a:t>
            </a:r>
          </a:p>
        </p:txBody>
      </p:sp>
      <p:sp>
        <p:nvSpPr>
          <p:cNvPr id="173" name="Rectangle: Rounded Corners 172">
            <a:extLst>
              <a:ext uri="{FF2B5EF4-FFF2-40B4-BE49-F238E27FC236}">
                <a16:creationId xmlns:a16="http://schemas.microsoft.com/office/drawing/2014/main" id="{FB2B39D1-0A3F-31BB-DDC5-F5AA463C6041}"/>
              </a:ext>
            </a:extLst>
          </p:cNvPr>
          <p:cNvSpPr/>
          <p:nvPr/>
        </p:nvSpPr>
        <p:spPr>
          <a:xfrm>
            <a:off x="2763069" y="2410369"/>
            <a:ext cx="1180059" cy="411119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pc="-20" err="1">
              <a:solidFill>
                <a:schemeClr val="bg2"/>
              </a:solidFill>
            </a:endParaRPr>
          </a:p>
        </p:txBody>
      </p:sp>
      <p:sp>
        <p:nvSpPr>
          <p:cNvPr id="174" name="Rectangle: Rounded Corners 173">
            <a:extLst>
              <a:ext uri="{FF2B5EF4-FFF2-40B4-BE49-F238E27FC236}">
                <a16:creationId xmlns:a16="http://schemas.microsoft.com/office/drawing/2014/main" id="{BAA2057B-9E47-D2A9-591A-6C76481302F6}"/>
              </a:ext>
            </a:extLst>
          </p:cNvPr>
          <p:cNvSpPr/>
          <p:nvPr/>
        </p:nvSpPr>
        <p:spPr>
          <a:xfrm>
            <a:off x="2763069" y="2945767"/>
            <a:ext cx="1180059" cy="411119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pc="-20" err="1">
              <a:solidFill>
                <a:schemeClr val="bg2"/>
              </a:solidFill>
            </a:endParaRPr>
          </a:p>
        </p:txBody>
      </p:sp>
      <p:sp>
        <p:nvSpPr>
          <p:cNvPr id="175" name="Rectangle: Rounded Corners 174">
            <a:extLst>
              <a:ext uri="{FF2B5EF4-FFF2-40B4-BE49-F238E27FC236}">
                <a16:creationId xmlns:a16="http://schemas.microsoft.com/office/drawing/2014/main" id="{FC2680A0-82DF-24E1-B142-02C95C097547}"/>
              </a:ext>
            </a:extLst>
          </p:cNvPr>
          <p:cNvSpPr/>
          <p:nvPr/>
        </p:nvSpPr>
        <p:spPr>
          <a:xfrm>
            <a:off x="2763069" y="3487533"/>
            <a:ext cx="1180059" cy="411119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pc="-20" err="1">
              <a:solidFill>
                <a:schemeClr val="bg2"/>
              </a:solidFill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1374358D-B9D8-97CF-F4D7-DA703530E65D}"/>
              </a:ext>
            </a:extLst>
          </p:cNvPr>
          <p:cNvSpPr txBox="1">
            <a:spLocks/>
          </p:cNvSpPr>
          <p:nvPr/>
        </p:nvSpPr>
        <p:spPr>
          <a:xfrm>
            <a:off x="2851743" y="3084202"/>
            <a:ext cx="1038922" cy="138499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>
              <a:lnSpc>
                <a:spcPct val="90000"/>
              </a:lnSpc>
              <a:spcBef>
                <a:spcPts val="900"/>
              </a:spcBef>
            </a:pPr>
            <a:r>
              <a:rPr kumimoji="0" lang="en-US" sz="1000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Endocrinologists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0A523138-8D29-3D2B-6BB8-E2F22077809F}"/>
              </a:ext>
            </a:extLst>
          </p:cNvPr>
          <p:cNvSpPr txBox="1">
            <a:spLocks/>
          </p:cNvSpPr>
          <p:nvPr/>
        </p:nvSpPr>
        <p:spPr>
          <a:xfrm>
            <a:off x="2886087" y="3537598"/>
            <a:ext cx="908674" cy="307777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IN" sz="1000" i="0" u="none" strike="noStrike" kern="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Opella Sans"/>
                <a:ea typeface="Fira Sans Extra Condensed Medium"/>
                <a:cs typeface="Fira Sans Extra Condensed Medium"/>
                <a:sym typeface="Fira Sans Extra Condensed Medium"/>
              </a:rPr>
              <a:t>Primary care physicians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9BEDDA3C-9225-30D3-A522-E659BD10C7BC}"/>
              </a:ext>
            </a:extLst>
          </p:cNvPr>
          <p:cNvSpPr txBox="1">
            <a:spLocks/>
          </p:cNvSpPr>
          <p:nvPr/>
        </p:nvSpPr>
        <p:spPr>
          <a:xfrm>
            <a:off x="2876463" y="2529598"/>
            <a:ext cx="867663" cy="153233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>
              <a:lnSpc>
                <a:spcPct val="90000"/>
              </a:lnSpc>
              <a:spcBef>
                <a:spcPts val="900"/>
              </a:spcBef>
            </a:pPr>
            <a:r>
              <a:rPr kumimoji="0" lang="en-US" sz="1000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Hepatologists</a:t>
            </a:r>
            <a:endParaRPr kumimoji="0" lang="en-US" sz="1000" i="0" u="none" strike="noStrike" kern="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Opella Sans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</p:spTree>
    <p:extLst>
      <p:ext uri="{BB962C8B-B14F-4D97-AF65-F5344CB8AC3E}">
        <p14:creationId xmlns:p14="http://schemas.microsoft.com/office/powerpoint/2010/main" val="3255577406"/>
      </p:ext>
    </p:extLst>
  </p:cSld>
  <p:clrMapOvr>
    <a:masterClrMapping/>
  </p:clrMapOvr>
</p:sld>
</file>

<file path=ppt/theme/theme1.xml><?xml version="1.0" encoding="utf-8"?>
<a:theme xmlns:a="http://schemas.openxmlformats.org/drawingml/2006/main" name="1_opella theme">
  <a:themeElements>
    <a:clrScheme name="Sanofi_Opella">
      <a:dk1>
        <a:srgbClr val="000000"/>
      </a:dk1>
      <a:lt1>
        <a:srgbClr val="FFFFFF"/>
      </a:lt1>
      <a:dk2>
        <a:srgbClr val="042B0B"/>
      </a:dk2>
      <a:lt2>
        <a:srgbClr val="F7EFE6"/>
      </a:lt2>
      <a:accent1>
        <a:srgbClr val="042B0B"/>
      </a:accent1>
      <a:accent2>
        <a:srgbClr val="36553C"/>
      </a:accent2>
      <a:accent3>
        <a:srgbClr val="4F6B54"/>
      </a:accent3>
      <a:accent4>
        <a:srgbClr val="829585"/>
      </a:accent4>
      <a:accent5>
        <a:srgbClr val="B4BFB6"/>
      </a:accent5>
      <a:accent6>
        <a:srgbClr val="CDD5CE"/>
      </a:accent6>
      <a:hlink>
        <a:srgbClr val="FF78D2"/>
      </a:hlink>
      <a:folHlink>
        <a:srgbClr val="FF78D2"/>
      </a:folHlink>
    </a:clrScheme>
    <a:fontScheme name="Sanofi_Opella">
      <a:majorFont>
        <a:latin typeface="Opella Sans"/>
        <a:ea typeface=""/>
        <a:cs typeface="Opella Sans"/>
      </a:majorFont>
      <a:minorFont>
        <a:latin typeface="Opella Sans"/>
        <a:ea typeface=""/>
        <a:cs typeface="Opella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rtlCol="0" anchor="ctr"/>
      <a:lstStyle>
        <a:defPPr algn="ctr">
          <a:defRPr spc="-20" dirty="0" err="1" smtClean="0">
            <a:solidFill>
              <a:schemeClr val="bg2"/>
            </a:solidFill>
          </a:defRPr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0" rIns="0" bIns="0" rtlCol="0">
        <a:spAutoFit/>
      </a:bodyPr>
      <a:lstStyle>
        <a:defPPr marL="216000" indent="-216000" algn="l">
          <a:lnSpc>
            <a:spcPct val="90000"/>
          </a:lnSpc>
          <a:spcBef>
            <a:spcPts val="900"/>
          </a:spcBef>
          <a:buFont typeface="Opella Sans" panose="020B0604020202020204" pitchFamily="34" charset="0"/>
          <a:buChar char="•"/>
          <a:defRPr sz="1600" spc="-20" dirty="0" smtClean="0">
            <a:solidFill>
              <a:schemeClr val="tx2"/>
            </a:solidFill>
          </a:defRPr>
        </a:defPPr>
      </a:lstStyle>
    </a:txDef>
  </a:objectDefaults>
  <a:extraClrSchemeLst/>
  <a:custClrLst>
    <a:custClr name="Bold Green">
      <a:srgbClr val="042B0B"/>
    </a:custClr>
    <a:custClr name="Bold Green, Lighter 90%">
      <a:srgbClr val="1D4023"/>
    </a:custClr>
    <a:custClr name="Bold Green, Lighter 80%">
      <a:srgbClr val="36553C"/>
    </a:custClr>
    <a:custClr name="Bold Green, Lighter 70%">
      <a:srgbClr val="4F6B54"/>
    </a:custClr>
    <a:custClr name="Bold Green, Lighter 60%">
      <a:srgbClr val="68806D"/>
    </a:custClr>
    <a:custClr name="Bold Green, Lighter 50%">
      <a:srgbClr val="829585"/>
    </a:custClr>
    <a:custClr name="Bold Green, Lighter 40%">
      <a:srgbClr val="9BAA9D"/>
    </a:custClr>
    <a:custClr name="Bold Green, Lighter 30%">
      <a:srgbClr val="B4BFB6"/>
    </a:custClr>
    <a:custClr name="Bold Green, Lighter 20%">
      <a:srgbClr val="CDD5CE"/>
    </a:custClr>
    <a:custClr name="Bold Green, Lighter 10%">
      <a:srgbClr val="E6EAE7"/>
    </a:custClr>
    <a:custClr name="Challenger">
      <a:srgbClr val="FF78D2"/>
    </a:custClr>
    <a:custClr name="Blank">
      <a:srgbClr val="FFFFFF"/>
    </a:custClr>
    <a:custClr name="Blank">
      <a:srgbClr val="FFFFFF"/>
    </a:custClr>
    <a:custClr name="Blank">
      <a:srgbClr val="FFFFFF"/>
    </a:custClr>
    <a:custClr name="Blank">
      <a:srgbClr val="FFFFFF"/>
    </a:custClr>
    <a:custClr name="Blank">
      <a:srgbClr val="FFFFFF"/>
    </a:custClr>
    <a:custClr name="Blank">
      <a:srgbClr val="FFFFFF"/>
    </a:custClr>
    <a:custClr name="Blank">
      <a:srgbClr val="FFFFFF"/>
    </a:custClr>
    <a:custClr name="Blank">
      <a:srgbClr val="FFFFFF"/>
    </a:custClr>
    <a:custClr name="Blank">
      <a:srgbClr val="FFFFFF"/>
    </a:custClr>
  </a:custClrLst>
  <a:extLst>
    <a:ext uri="{05A4C25C-085E-4340-85A3-A5531E510DB2}">
      <thm15:themeFamily xmlns:thm15="http://schemas.microsoft.com/office/thememl/2012/main" name="opella theme" id="{919782FF-58CB-4AC2-B47A-69AB044EBB79}" vid="{FB3A824F-69AF-446E-BB93-2814A293343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1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FB24A051-CF89-4D0E-884C-38198A887417}">
  <we:reference id="c22bf5f7-55ef-4467-ac55-88a268666587" version="1.0.0.3" store="EXCatalog" storeType="EXCatalog"/>
  <we:alternateReferences>
    <we:reference id="WA200006038" version="1.0.0.3" store="en-US" storeType="OMEX"/>
  </we:alternateReferences>
  <we:properties>
    <we:property name="pptx_export_from_biorender" value="false"/>
  </we:properties>
  <we:bindings/>
  <we:snapshot xmlns:r="http://schemas.openxmlformats.org/officeDocument/2006/relationships"/>
  <we:extLst>
    <a:ext xmlns:a="http://schemas.openxmlformats.org/drawingml/2006/main" uri="{0858819E-0033-43BF-8937-05EC82904868}">
      <we:backgroundApp state="1" runtimeId="Taskpane.Url"/>
    </a:ext>
  </we:extLst>
</we:webextension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cb394913-660e-41e9-9f09-b3173fdbf396" xsi:nil="true"/>
    <lcf76f155ced4ddcb4097134ff3c332f xmlns="4a615a75-1d40-4834-a16a-462b4b5926d5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156E41D6AED804D962431413DB01171" ma:contentTypeVersion="16" ma:contentTypeDescription="Create a new document." ma:contentTypeScope="" ma:versionID="9d50f2d662f49cb7aea2db9c85218638">
  <xsd:schema xmlns:xsd="http://www.w3.org/2001/XMLSchema" xmlns:xs="http://www.w3.org/2001/XMLSchema" xmlns:p="http://schemas.microsoft.com/office/2006/metadata/properties" xmlns:ns2="4a615a75-1d40-4834-a16a-462b4b5926d5" xmlns:ns3="cb394913-660e-41e9-9f09-b3173fdbf396" targetNamespace="http://schemas.microsoft.com/office/2006/metadata/properties" ma:root="true" ma:fieldsID="af39e783dee0221ba45de36db6c14ae5" ns2:_="" ns3:_="">
    <xsd:import namespace="4a615a75-1d40-4834-a16a-462b4b5926d5"/>
    <xsd:import namespace="cb394913-660e-41e9-9f09-b3173fdbf39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a615a75-1d40-4834-a16a-462b4b5926d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4fb0b088-da3c-47ed-872c-fc1360427a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2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b394913-660e-41e9-9f09-b3173fdbf396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b692ae67-6097-47aa-9096-1e0d89ec9ef6}" ma:internalName="TaxCatchAll" ma:showField="CatchAllData" ma:web="cb394913-660e-41e9-9f09-b3173fdbf39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620B9BB-33F3-481B-A002-F3769199D73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E1500A7-8E75-49E1-BF46-06B83FF2F5C9}">
  <ds:schemaRefs>
    <ds:schemaRef ds:uri="http://www.w3.org/XML/1998/namespace"/>
    <ds:schemaRef ds:uri="http://schemas.microsoft.com/office/2006/documentManagement/types"/>
    <ds:schemaRef ds:uri="4a615a75-1d40-4834-a16a-462b4b5926d5"/>
    <ds:schemaRef ds:uri="cb394913-660e-41e9-9f09-b3173fdbf396"/>
    <ds:schemaRef ds:uri="http://purl.org/dc/dcmitype/"/>
    <ds:schemaRef ds:uri="http://purl.org/dc/terms/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184E26CC-C113-4249-904F-0DB13345AE42}">
  <ds:schemaRefs>
    <ds:schemaRef ds:uri="4a615a75-1d40-4834-a16a-462b4b5926d5"/>
    <ds:schemaRef ds:uri="cb394913-660e-41e9-9f09-b3173fdbf396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517</Words>
  <Application>Microsoft Office PowerPoint</Application>
  <PresentationFormat>Custom</PresentationFormat>
  <Paragraphs>43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Opella Sans</vt:lpstr>
      <vt:lpstr>Open Sans</vt:lpstr>
      <vt:lpstr>Verdana</vt:lpstr>
      <vt:lpstr>1_opella theme</vt:lpstr>
      <vt:lpstr>PowerPoint Presentation</vt:lpstr>
    </vt:vector>
  </TitlesOfParts>
  <Company>Sanofi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Shringarpure, Dipti /IN</dc:creator>
  <cp:lastModifiedBy>Shringarpure, Dipti /IN Opella</cp:lastModifiedBy>
  <cp:revision>1</cp:revision>
  <dcterms:created xsi:type="dcterms:W3CDTF">2024-02-07T04:43:41Z</dcterms:created>
  <dcterms:modified xsi:type="dcterms:W3CDTF">2025-06-09T10:18:47Z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9e3dcb88-8425-4e1d-b1a3-bd5572915bbc_Enabled">
    <vt:lpwstr>true</vt:lpwstr>
  </property>
  <property fmtid="{D5CDD505-2E9C-101B-9397-08002B2CF9AE}" pid="3" name="MSIP_Label_9e3dcb88-8425-4e1d-b1a3-bd5572915bbc_SetDate">
    <vt:lpwstr>2024-02-07T05:47:29Z</vt:lpwstr>
  </property>
  <property fmtid="{D5CDD505-2E9C-101B-9397-08002B2CF9AE}" pid="4" name="MSIP_Label_9e3dcb88-8425-4e1d-b1a3-bd5572915bbc_Method">
    <vt:lpwstr>Privileged</vt:lpwstr>
  </property>
  <property fmtid="{D5CDD505-2E9C-101B-9397-08002B2CF9AE}" pid="5" name="MSIP_Label_9e3dcb88-8425-4e1d-b1a3-bd5572915bbc_Name">
    <vt:lpwstr>Internal</vt:lpwstr>
  </property>
  <property fmtid="{D5CDD505-2E9C-101B-9397-08002B2CF9AE}" pid="6" name="MSIP_Label_9e3dcb88-8425-4e1d-b1a3-bd5572915bbc_SiteId">
    <vt:lpwstr>aca3c8d6-aa71-4e1a-a10e-03572fc58c0b</vt:lpwstr>
  </property>
  <property fmtid="{D5CDD505-2E9C-101B-9397-08002B2CF9AE}" pid="7" name="MSIP_Label_9e3dcb88-8425-4e1d-b1a3-bd5572915bbc_ActionId">
    <vt:lpwstr>f473dbf9-543a-430c-8729-b056a2c00e17</vt:lpwstr>
  </property>
  <property fmtid="{D5CDD505-2E9C-101B-9397-08002B2CF9AE}" pid="8" name="MSIP_Label_9e3dcb88-8425-4e1d-b1a3-bd5572915bbc_ContentBits">
    <vt:lpwstr>1</vt:lpwstr>
  </property>
  <property fmtid="{D5CDD505-2E9C-101B-9397-08002B2CF9AE}" pid="9" name="ClassificationContentMarkingHeaderLocations">
    <vt:lpwstr>PUBCARD:3\Office Theme:8</vt:lpwstr>
  </property>
  <property fmtid="{D5CDD505-2E9C-101B-9397-08002B2CF9AE}" pid="10" name="ClassificationContentMarkingHeaderText">
    <vt:lpwstr>Internal</vt:lpwstr>
  </property>
  <property fmtid="{D5CDD505-2E9C-101B-9397-08002B2CF9AE}" pid="11" name="ContentTypeId">
    <vt:lpwstr>0x0101000156E41D6AED804D962431413DB01171</vt:lpwstr>
  </property>
  <property fmtid="{D5CDD505-2E9C-101B-9397-08002B2CF9AE}" pid="12" name="MediaServiceImageTags">
    <vt:lpwstr/>
  </property>
</Properties>
</file>