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34"/>
  </p:notesMasterIdLst>
  <p:sldIdLst>
    <p:sldId id="13448" r:id="rId4"/>
    <p:sldId id="13662" r:id="rId5"/>
    <p:sldId id="323" r:id="rId6"/>
    <p:sldId id="13445" r:id="rId7"/>
    <p:sldId id="13447" r:id="rId8"/>
    <p:sldId id="592" r:id="rId9"/>
    <p:sldId id="13639" r:id="rId10"/>
    <p:sldId id="257" r:id="rId11"/>
    <p:sldId id="319" r:id="rId12"/>
    <p:sldId id="328" r:id="rId13"/>
    <p:sldId id="13655" r:id="rId14"/>
    <p:sldId id="13653" r:id="rId15"/>
    <p:sldId id="258" r:id="rId16"/>
    <p:sldId id="325" r:id="rId17"/>
    <p:sldId id="13640" r:id="rId18"/>
    <p:sldId id="13642" r:id="rId19"/>
    <p:sldId id="13643" r:id="rId20"/>
    <p:sldId id="321" r:id="rId21"/>
    <p:sldId id="13641" r:id="rId22"/>
    <p:sldId id="304" r:id="rId23"/>
    <p:sldId id="303" r:id="rId24"/>
    <p:sldId id="13658" r:id="rId25"/>
    <p:sldId id="13659" r:id="rId26"/>
    <p:sldId id="282" r:id="rId27"/>
    <p:sldId id="277" r:id="rId28"/>
    <p:sldId id="297" r:id="rId29"/>
    <p:sldId id="596" r:id="rId30"/>
    <p:sldId id="354" r:id="rId31"/>
    <p:sldId id="13661" r:id="rId32"/>
    <p:sldId id="298" r:id="rId33"/>
  </p:sldIdLst>
  <p:sldSz cx="12192000" cy="6858000"/>
  <p:notesSz cx="6858000" cy="9144000"/>
  <p:defaultTextStyle>
    <a:defPPr>
      <a:defRPr lang="pl-PL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875F23F4-7EF6-40C4-9D8C-802FD58F6BEE}">
          <p14:sldIdLst>
            <p14:sldId id="13448"/>
            <p14:sldId id="13662"/>
            <p14:sldId id="323"/>
            <p14:sldId id="13445"/>
            <p14:sldId id="13447"/>
            <p14:sldId id="592"/>
            <p14:sldId id="13639"/>
            <p14:sldId id="257"/>
            <p14:sldId id="319"/>
            <p14:sldId id="328"/>
            <p14:sldId id="13655"/>
            <p14:sldId id="13653"/>
            <p14:sldId id="258"/>
            <p14:sldId id="325"/>
            <p14:sldId id="13640"/>
            <p14:sldId id="13642"/>
            <p14:sldId id="13643"/>
            <p14:sldId id="321"/>
            <p14:sldId id="13641"/>
            <p14:sldId id="304"/>
            <p14:sldId id="303"/>
            <p14:sldId id="13658"/>
            <p14:sldId id="13659"/>
            <p14:sldId id="282"/>
            <p14:sldId id="277"/>
            <p14:sldId id="297"/>
            <p14:sldId id="596"/>
            <p14:sldId id="354"/>
            <p14:sldId id="13661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6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191" userDrawn="1">
          <p15:clr>
            <a:srgbClr val="A4A3A4"/>
          </p15:clr>
        </p15:guide>
        <p15:guide id="4" pos="7401" userDrawn="1">
          <p15:clr>
            <a:srgbClr val="A4A3A4"/>
          </p15:clr>
        </p15:guide>
        <p15:guide id="5" orient="horz" pos="455" userDrawn="1">
          <p15:clr>
            <a:srgbClr val="A4A3A4"/>
          </p15:clr>
        </p15:guide>
        <p15:guide id="6" orient="horz" pos="981" userDrawn="1">
          <p15:clr>
            <a:srgbClr val="A4A3A4"/>
          </p15:clr>
        </p15:guide>
        <p15:guide id="7" orient="horz" pos="3563" userDrawn="1">
          <p15:clr>
            <a:srgbClr val="A4A3A4"/>
          </p15:clr>
        </p15:guide>
        <p15:guide id="8" orient="horz" pos="2271" userDrawn="1">
          <p15:clr>
            <a:srgbClr val="A4A3A4"/>
          </p15:clr>
        </p15:guide>
        <p15:guide id="9" pos="1118" userDrawn="1">
          <p15:clr>
            <a:srgbClr val="A4A3A4"/>
          </p15:clr>
        </p15:guide>
        <p15:guide id="10" pos="3828" userDrawn="1">
          <p15:clr>
            <a:srgbClr val="A4A3A4"/>
          </p15:clr>
        </p15:guide>
        <p15:guide id="11" pos="16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102364D-B3F9-9835-734C-3B44D1C1D321}" name="Ellie Coppins" initials="ERC" userId="Ellie Coppins" providerId="None"/>
  <p188:author id="{571893DB-A281-4C4D-B943-3BF7C8A7615A}" name="Pongratz, Thomas /DE" initials="PT/" userId="S::thomas.pongratz@sanofi.com::a39d4de3-c69f-4083-b78e-20184335b7ce" providerId="AD"/>
  <p188:author id="{63FD18F7-3344-1688-8C76-2DBBFF884393}" name="Babak Saghari" initials="AMC" userId="Babak Saghari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lie Coppins" initials="ERC" lastIdx="84" clrIdx="0"/>
  <p:cmAuthor id="2" name="Babak Saghari" initials="AMC" lastIdx="29" clrIdx="1"/>
  <p:cmAuthor id="3" name="Editor" initials="JD" lastIdx="26" clrIdx="2"/>
  <p:cmAuthor id="4" name="Alice Walter" initials="AW" lastIdx="1" clrIdx="3"/>
  <p:cmAuthor id="5" name="Tracy Royle" initials="TR" lastIdx="14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6413"/>
    <a:srgbClr val="FBDFCD"/>
    <a:srgbClr val="FFFFE7"/>
    <a:srgbClr val="F39325"/>
    <a:srgbClr val="E6E6E6"/>
    <a:srgbClr val="FDD67A"/>
    <a:srgbClr val="404040"/>
    <a:srgbClr val="C20000"/>
    <a:srgbClr val="C30000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239DA5-89BB-4A90-9B7D-61F9FB132966}" v="18" dt="2022-10-06T15:44:41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3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1344" y="708"/>
      </p:cViewPr>
      <p:guideLst>
        <p:guide orient="horz" pos="563"/>
        <p:guide pos="234"/>
        <p:guide orient="horz" pos="4191"/>
        <p:guide pos="7401"/>
        <p:guide orient="horz" pos="455"/>
        <p:guide orient="horz" pos="981"/>
        <p:guide orient="horz" pos="3563"/>
        <p:guide orient="horz" pos="2271"/>
        <p:guide pos="1118"/>
        <p:guide pos="3828"/>
        <p:guide pos="1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42" Type="http://schemas.microsoft.com/office/2018/10/relationships/authors" Target="author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commentAuthors" Target="commentAuthor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nchard, Guillaume /FR" userId="fc1bc002-66f2-4ce7-8e96-0eb1cd5ce8db" providerId="ADAL" clId="{88239DA5-89BB-4A90-9B7D-61F9FB132966}"/>
    <pc:docChg chg="undo custSel addSld delSld modSld addSection delSection modSection">
      <pc:chgData name="Blanchard, Guillaume /FR" userId="fc1bc002-66f2-4ce7-8e96-0eb1cd5ce8db" providerId="ADAL" clId="{88239DA5-89BB-4A90-9B7D-61F9FB132966}" dt="2022-10-06T15:44:42.436" v="170" actId="1076"/>
      <pc:docMkLst>
        <pc:docMk/>
      </pc:docMkLst>
      <pc:sldChg chg="modSp mod">
        <pc:chgData name="Blanchard, Guillaume /FR" userId="fc1bc002-66f2-4ce7-8e96-0eb1cd5ce8db" providerId="ADAL" clId="{88239DA5-89BB-4A90-9B7D-61F9FB132966}" dt="2022-10-06T09:43:09.513" v="1"/>
        <pc:sldMkLst>
          <pc:docMk/>
          <pc:sldMk cId="269328004" sldId="298"/>
        </pc:sldMkLst>
        <pc:spChg chg="mod">
          <ac:chgData name="Blanchard, Guillaume /FR" userId="fc1bc002-66f2-4ce7-8e96-0eb1cd5ce8db" providerId="ADAL" clId="{88239DA5-89BB-4A90-9B7D-61F9FB132966}" dt="2022-10-06T09:43:09.513" v="1"/>
          <ac:spMkLst>
            <pc:docMk/>
            <pc:sldMk cId="269328004" sldId="298"/>
            <ac:spMk id="2" creationId="{00000000-0000-0000-0000-000000000000}"/>
          </ac:spMkLst>
        </pc:spChg>
      </pc:sldChg>
      <pc:sldChg chg="add del">
        <pc:chgData name="Blanchard, Guillaume /FR" userId="fc1bc002-66f2-4ce7-8e96-0eb1cd5ce8db" providerId="ADAL" clId="{88239DA5-89BB-4A90-9B7D-61F9FB132966}" dt="2022-10-06T13:21:30.634" v="50" actId="47"/>
        <pc:sldMkLst>
          <pc:docMk/>
          <pc:sldMk cId="823177916" sldId="323"/>
        </pc:sldMkLst>
      </pc:sldChg>
      <pc:sldChg chg="add del">
        <pc:chgData name="Blanchard, Guillaume /FR" userId="fc1bc002-66f2-4ce7-8e96-0eb1cd5ce8db" providerId="ADAL" clId="{88239DA5-89BB-4A90-9B7D-61F9FB132966}" dt="2022-10-06T13:21:30.464" v="49" actId="47"/>
        <pc:sldMkLst>
          <pc:docMk/>
          <pc:sldMk cId="2297526055" sldId="13445"/>
        </pc:sldMkLst>
      </pc:sldChg>
      <pc:sldChg chg="add del">
        <pc:chgData name="Blanchard, Guillaume /FR" userId="fc1bc002-66f2-4ce7-8e96-0eb1cd5ce8db" providerId="ADAL" clId="{88239DA5-89BB-4A90-9B7D-61F9FB132966}" dt="2022-10-06T13:21:30.306" v="48" actId="47"/>
        <pc:sldMkLst>
          <pc:docMk/>
          <pc:sldMk cId="3718984344" sldId="13447"/>
        </pc:sldMkLst>
      </pc:sldChg>
      <pc:sldChg chg="addSp delSp modSp add del mod">
        <pc:chgData name="Blanchard, Guillaume /FR" userId="fc1bc002-66f2-4ce7-8e96-0eb1cd5ce8db" providerId="ADAL" clId="{88239DA5-89BB-4A90-9B7D-61F9FB132966}" dt="2022-10-06T15:35:38.076" v="55" actId="21"/>
        <pc:sldMkLst>
          <pc:docMk/>
          <pc:sldMk cId="3795380671" sldId="13448"/>
        </pc:sldMkLst>
        <pc:picChg chg="add del mod">
          <ac:chgData name="Blanchard, Guillaume /FR" userId="fc1bc002-66f2-4ce7-8e96-0eb1cd5ce8db" providerId="ADAL" clId="{88239DA5-89BB-4A90-9B7D-61F9FB132966}" dt="2022-10-06T15:35:38.076" v="55" actId="21"/>
          <ac:picMkLst>
            <pc:docMk/>
            <pc:sldMk cId="3795380671" sldId="13448"/>
            <ac:picMk id="8" creationId="{D95FFA07-CAA8-45CF-A57C-A49819C7A06F}"/>
          </ac:picMkLst>
        </pc:picChg>
      </pc:sldChg>
      <pc:sldChg chg="modSp add del mod">
        <pc:chgData name="Blanchard, Guillaume /FR" userId="fc1bc002-66f2-4ce7-8e96-0eb1cd5ce8db" providerId="ADAL" clId="{88239DA5-89BB-4A90-9B7D-61F9FB132966}" dt="2022-10-06T11:05:11.333" v="41" actId="47"/>
        <pc:sldMkLst>
          <pc:docMk/>
          <pc:sldMk cId="3521896787" sldId="13662"/>
        </pc:sldMkLst>
        <pc:spChg chg="mod">
          <ac:chgData name="Blanchard, Guillaume /FR" userId="fc1bc002-66f2-4ce7-8e96-0eb1cd5ce8db" providerId="ADAL" clId="{88239DA5-89BB-4A90-9B7D-61F9FB132966}" dt="2022-10-06T09:48:50.923" v="11" actId="403"/>
          <ac:spMkLst>
            <pc:docMk/>
            <pc:sldMk cId="3521896787" sldId="13662"/>
            <ac:spMk id="2" creationId="{00000000-0000-0000-0000-000000000000}"/>
          </ac:spMkLst>
        </pc:spChg>
        <pc:spChg chg="mod">
          <ac:chgData name="Blanchard, Guillaume /FR" userId="fc1bc002-66f2-4ce7-8e96-0eb1cd5ce8db" providerId="ADAL" clId="{88239DA5-89BB-4A90-9B7D-61F9FB132966}" dt="2022-10-06T09:49:09.975" v="14" actId="20577"/>
          <ac:spMkLst>
            <pc:docMk/>
            <pc:sldMk cId="3521896787" sldId="13662"/>
            <ac:spMk id="10" creationId="{2FF3FB6E-F7AC-0728-FFAA-8141BF580C33}"/>
          </ac:spMkLst>
        </pc:spChg>
        <pc:spChg chg="mod">
          <ac:chgData name="Blanchard, Guillaume /FR" userId="fc1bc002-66f2-4ce7-8e96-0eb1cd5ce8db" providerId="ADAL" clId="{88239DA5-89BB-4A90-9B7D-61F9FB132966}" dt="2022-10-06T09:49:28.518" v="17" actId="20577"/>
          <ac:spMkLst>
            <pc:docMk/>
            <pc:sldMk cId="3521896787" sldId="13662"/>
            <ac:spMk id="11" creationId="{AC9A8E04-DF78-41DE-219A-7902B108C7C8}"/>
          </ac:spMkLst>
        </pc:spChg>
        <pc:spChg chg="mod">
          <ac:chgData name="Blanchard, Guillaume /FR" userId="fc1bc002-66f2-4ce7-8e96-0eb1cd5ce8db" providerId="ADAL" clId="{88239DA5-89BB-4A90-9B7D-61F9FB132966}" dt="2022-10-06T09:49:41.148" v="20" actId="20577"/>
          <ac:spMkLst>
            <pc:docMk/>
            <pc:sldMk cId="3521896787" sldId="13662"/>
            <ac:spMk id="12" creationId="{700EE6C6-04B5-B51E-7F1A-AF44FAABFC6D}"/>
          </ac:spMkLst>
        </pc:spChg>
        <pc:spChg chg="mod">
          <ac:chgData name="Blanchard, Guillaume /FR" userId="fc1bc002-66f2-4ce7-8e96-0eb1cd5ce8db" providerId="ADAL" clId="{88239DA5-89BB-4A90-9B7D-61F9FB132966}" dt="2022-10-06T09:50:44.075" v="33" actId="20577"/>
          <ac:spMkLst>
            <pc:docMk/>
            <pc:sldMk cId="3521896787" sldId="13662"/>
            <ac:spMk id="15" creationId="{AC5E97C7-FA8E-4808-83DC-704F283B7840}"/>
          </ac:spMkLst>
        </pc:spChg>
        <pc:spChg chg="mod">
          <ac:chgData name="Blanchard, Guillaume /FR" userId="fc1bc002-66f2-4ce7-8e96-0eb1cd5ce8db" providerId="ADAL" clId="{88239DA5-89BB-4A90-9B7D-61F9FB132966}" dt="2022-10-06T09:51:21.576" v="38" actId="20577"/>
          <ac:spMkLst>
            <pc:docMk/>
            <pc:sldMk cId="3521896787" sldId="13662"/>
            <ac:spMk id="16" creationId="{AA9405DC-74E5-52C0-0674-A18E9380EB4F}"/>
          </ac:spMkLst>
        </pc:spChg>
        <pc:spChg chg="mod">
          <ac:chgData name="Blanchard, Guillaume /FR" userId="fc1bc002-66f2-4ce7-8e96-0eb1cd5ce8db" providerId="ADAL" clId="{88239DA5-89BB-4A90-9B7D-61F9FB132966}" dt="2022-10-06T09:51:33.980" v="40" actId="20577"/>
          <ac:spMkLst>
            <pc:docMk/>
            <pc:sldMk cId="3521896787" sldId="13662"/>
            <ac:spMk id="17" creationId="{F2D3D54F-1827-9C5C-E882-D82336EB590E}"/>
          </ac:spMkLst>
        </pc:spChg>
      </pc:sldChg>
      <pc:sldChg chg="addSp delSp modSp new mod modClrScheme chgLayout">
        <pc:chgData name="Blanchard, Guillaume /FR" userId="fc1bc002-66f2-4ce7-8e96-0eb1cd5ce8db" providerId="ADAL" clId="{88239DA5-89BB-4A90-9B7D-61F9FB132966}" dt="2022-10-06T15:44:42.436" v="170" actId="1076"/>
        <pc:sldMkLst>
          <pc:docMk/>
          <pc:sldMk cId="4100070429" sldId="13662"/>
        </pc:sldMkLst>
        <pc:spChg chg="del mod ord">
          <ac:chgData name="Blanchard, Guillaume /FR" userId="fc1bc002-66f2-4ce7-8e96-0eb1cd5ce8db" providerId="ADAL" clId="{88239DA5-89BB-4A90-9B7D-61F9FB132966}" dt="2022-10-06T15:35:34.569" v="54" actId="700"/>
          <ac:spMkLst>
            <pc:docMk/>
            <pc:sldMk cId="4100070429" sldId="13662"/>
            <ac:spMk id="2" creationId="{04AB10F5-DD0A-4654-AA1D-B2731FAC9FBC}"/>
          </ac:spMkLst>
        </pc:spChg>
        <pc:spChg chg="del">
          <ac:chgData name="Blanchard, Guillaume /FR" userId="fc1bc002-66f2-4ce7-8e96-0eb1cd5ce8db" providerId="ADAL" clId="{88239DA5-89BB-4A90-9B7D-61F9FB132966}" dt="2022-10-06T15:35:34.569" v="54" actId="700"/>
          <ac:spMkLst>
            <pc:docMk/>
            <pc:sldMk cId="4100070429" sldId="13662"/>
            <ac:spMk id="3" creationId="{7A0FB5F4-EE5B-462F-8389-6BAE89120571}"/>
          </ac:spMkLst>
        </pc:spChg>
        <pc:spChg chg="del">
          <ac:chgData name="Blanchard, Guillaume /FR" userId="fc1bc002-66f2-4ce7-8e96-0eb1cd5ce8db" providerId="ADAL" clId="{88239DA5-89BB-4A90-9B7D-61F9FB132966}" dt="2022-10-06T15:35:34.569" v="54" actId="700"/>
          <ac:spMkLst>
            <pc:docMk/>
            <pc:sldMk cId="4100070429" sldId="13662"/>
            <ac:spMk id="4" creationId="{BB8A5240-CCF2-40C1-84FB-93833068CFBF}"/>
          </ac:spMkLst>
        </pc:spChg>
        <pc:spChg chg="del">
          <ac:chgData name="Blanchard, Guillaume /FR" userId="fc1bc002-66f2-4ce7-8e96-0eb1cd5ce8db" providerId="ADAL" clId="{88239DA5-89BB-4A90-9B7D-61F9FB132966}" dt="2022-10-06T15:35:34.569" v="54" actId="700"/>
          <ac:spMkLst>
            <pc:docMk/>
            <pc:sldMk cId="4100070429" sldId="13662"/>
            <ac:spMk id="5" creationId="{20BAB059-9E6B-4526-AFB7-F0066B78CEC4}"/>
          </ac:spMkLst>
        </pc:spChg>
        <pc:spChg chg="add mod ord">
          <ac:chgData name="Blanchard, Guillaume /FR" userId="fc1bc002-66f2-4ce7-8e96-0eb1cd5ce8db" providerId="ADAL" clId="{88239DA5-89BB-4A90-9B7D-61F9FB132966}" dt="2022-10-06T15:35:34.569" v="54" actId="700"/>
          <ac:spMkLst>
            <pc:docMk/>
            <pc:sldMk cId="4100070429" sldId="13662"/>
            <ac:spMk id="6" creationId="{DF084E8C-9A87-43B6-8D31-0391A92FE4E9}"/>
          </ac:spMkLst>
        </pc:spChg>
        <pc:spChg chg="add del mod ord">
          <ac:chgData name="Blanchard, Guillaume /FR" userId="fc1bc002-66f2-4ce7-8e96-0eb1cd5ce8db" providerId="ADAL" clId="{88239DA5-89BB-4A90-9B7D-61F9FB132966}" dt="2022-10-06T15:37:48.991" v="104" actId="478"/>
          <ac:spMkLst>
            <pc:docMk/>
            <pc:sldMk cId="4100070429" sldId="13662"/>
            <ac:spMk id="7" creationId="{C4771A86-2930-4B9C-A214-4BB8A494529E}"/>
          </ac:spMkLst>
        </pc:spChg>
        <pc:spChg chg="add del mod ord">
          <ac:chgData name="Blanchard, Guillaume /FR" userId="fc1bc002-66f2-4ce7-8e96-0eb1cd5ce8db" providerId="ADAL" clId="{88239DA5-89BB-4A90-9B7D-61F9FB132966}" dt="2022-10-06T15:37:50.280" v="105" actId="478"/>
          <ac:spMkLst>
            <pc:docMk/>
            <pc:sldMk cId="4100070429" sldId="13662"/>
            <ac:spMk id="8" creationId="{B0D32638-C119-4442-A9A2-8053940FE004}"/>
          </ac:spMkLst>
        </pc:spChg>
        <pc:spChg chg="add mod topLvl">
          <ac:chgData name="Blanchard, Guillaume /FR" userId="fc1bc002-66f2-4ce7-8e96-0eb1cd5ce8db" providerId="ADAL" clId="{88239DA5-89BB-4A90-9B7D-61F9FB132966}" dt="2022-10-06T15:44:38.508" v="168" actId="164"/>
          <ac:spMkLst>
            <pc:docMk/>
            <pc:sldMk cId="4100070429" sldId="13662"/>
            <ac:spMk id="13" creationId="{4142A3CA-3008-4AA3-85BA-17262A55ACD0}"/>
          </ac:spMkLst>
        </pc:spChg>
        <pc:grpChg chg="add mod topLvl">
          <ac:chgData name="Blanchard, Guillaume /FR" userId="fc1bc002-66f2-4ce7-8e96-0eb1cd5ce8db" providerId="ADAL" clId="{88239DA5-89BB-4A90-9B7D-61F9FB132966}" dt="2022-10-06T15:44:38.508" v="168" actId="164"/>
          <ac:grpSpMkLst>
            <pc:docMk/>
            <pc:sldMk cId="4100070429" sldId="13662"/>
            <ac:grpSpMk id="12" creationId="{9D15832B-4E1E-4A6F-A8EA-2575BC5F04C0}"/>
          </ac:grpSpMkLst>
        </pc:grpChg>
        <pc:grpChg chg="add del mod">
          <ac:chgData name="Blanchard, Guillaume /FR" userId="fc1bc002-66f2-4ce7-8e96-0eb1cd5ce8db" providerId="ADAL" clId="{88239DA5-89BB-4A90-9B7D-61F9FB132966}" dt="2022-10-06T15:44:34.526" v="167" actId="165"/>
          <ac:grpSpMkLst>
            <pc:docMk/>
            <pc:sldMk cId="4100070429" sldId="13662"/>
            <ac:grpSpMk id="14" creationId="{C120AA81-4D9C-44EE-826D-4F7E326A6E13}"/>
          </ac:grpSpMkLst>
        </pc:grpChg>
        <pc:grpChg chg="add mod">
          <ac:chgData name="Blanchard, Guillaume /FR" userId="fc1bc002-66f2-4ce7-8e96-0eb1cd5ce8db" providerId="ADAL" clId="{88239DA5-89BB-4A90-9B7D-61F9FB132966}" dt="2022-10-06T15:44:38.508" v="168" actId="164"/>
          <ac:grpSpMkLst>
            <pc:docMk/>
            <pc:sldMk cId="4100070429" sldId="13662"/>
            <ac:grpSpMk id="18" creationId="{FE4CDF60-BB2A-46F1-B6EB-8079CC4E6A1D}"/>
          </ac:grpSpMkLst>
        </pc:grpChg>
        <pc:picChg chg="add mod">
          <ac:chgData name="Blanchard, Guillaume /FR" userId="fc1bc002-66f2-4ce7-8e96-0eb1cd5ce8db" providerId="ADAL" clId="{88239DA5-89BB-4A90-9B7D-61F9FB132966}" dt="2022-10-06T15:44:34.526" v="167" actId="165"/>
          <ac:picMkLst>
            <pc:docMk/>
            <pc:sldMk cId="4100070429" sldId="13662"/>
            <ac:picMk id="9" creationId="{515DC02F-8E9F-497B-843F-4AEB3A22FCC1}"/>
          </ac:picMkLst>
        </pc:picChg>
        <pc:picChg chg="add mod modCrop">
          <ac:chgData name="Blanchard, Guillaume /FR" userId="fc1bc002-66f2-4ce7-8e96-0eb1cd5ce8db" providerId="ADAL" clId="{88239DA5-89BB-4A90-9B7D-61F9FB132966}" dt="2022-10-06T15:44:34.526" v="167" actId="165"/>
          <ac:picMkLst>
            <pc:docMk/>
            <pc:sldMk cId="4100070429" sldId="13662"/>
            <ac:picMk id="10" creationId="{AC3E6677-3D91-49B0-82F2-3BF87A7F4672}"/>
          </ac:picMkLst>
        </pc:picChg>
        <pc:picChg chg="add mod modCrop">
          <ac:chgData name="Blanchard, Guillaume /FR" userId="fc1bc002-66f2-4ce7-8e96-0eb1cd5ce8db" providerId="ADAL" clId="{88239DA5-89BB-4A90-9B7D-61F9FB132966}" dt="2022-10-06T15:44:34.526" v="167" actId="165"/>
          <ac:picMkLst>
            <pc:docMk/>
            <pc:sldMk cId="4100070429" sldId="13662"/>
            <ac:picMk id="11" creationId="{555334C1-87FE-4ADE-950A-DC0697DA2D8E}"/>
          </ac:picMkLst>
        </pc:picChg>
        <pc:picChg chg="add del mod">
          <ac:chgData name="Blanchard, Guillaume /FR" userId="fc1bc002-66f2-4ce7-8e96-0eb1cd5ce8db" providerId="ADAL" clId="{88239DA5-89BB-4A90-9B7D-61F9FB132966}" dt="2022-10-06T15:39:38.198" v="139" actId="21"/>
          <ac:picMkLst>
            <pc:docMk/>
            <pc:sldMk cId="4100070429" sldId="13662"/>
            <ac:picMk id="15" creationId="{482FB59F-1D5C-4914-8473-4881A9FF51A5}"/>
          </ac:picMkLst>
        </pc:picChg>
        <pc:picChg chg="add del mod">
          <ac:chgData name="Blanchard, Guillaume /FR" userId="fc1bc002-66f2-4ce7-8e96-0eb1cd5ce8db" providerId="ADAL" clId="{88239DA5-89BB-4A90-9B7D-61F9FB132966}" dt="2022-10-06T15:44:16.322" v="162" actId="478"/>
          <ac:picMkLst>
            <pc:docMk/>
            <pc:sldMk cId="4100070429" sldId="13662"/>
            <ac:picMk id="16" creationId="{AC995A81-9E23-4DA1-941C-7700EECFEC6F}"/>
          </ac:picMkLst>
        </pc:picChg>
        <pc:picChg chg="add del mod">
          <ac:chgData name="Blanchard, Guillaume /FR" userId="fc1bc002-66f2-4ce7-8e96-0eb1cd5ce8db" providerId="ADAL" clId="{88239DA5-89BB-4A90-9B7D-61F9FB132966}" dt="2022-10-06T15:44:27.273" v="166" actId="478"/>
          <ac:picMkLst>
            <pc:docMk/>
            <pc:sldMk cId="4100070429" sldId="13662"/>
            <ac:picMk id="17" creationId="{83C2D32E-E79D-447F-A851-1C5B5AEB367C}"/>
          </ac:picMkLst>
        </pc:picChg>
        <pc:picChg chg="add mod">
          <ac:chgData name="Blanchard, Guillaume /FR" userId="fc1bc002-66f2-4ce7-8e96-0eb1cd5ce8db" providerId="ADAL" clId="{88239DA5-89BB-4A90-9B7D-61F9FB132966}" dt="2022-10-06T15:44:42.436" v="170" actId="1076"/>
          <ac:picMkLst>
            <pc:docMk/>
            <pc:sldMk cId="4100070429" sldId="13662"/>
            <ac:picMk id="19" creationId="{4B46873A-CBC7-44D8-8A3E-C4DE13510209}"/>
          </ac:picMkLst>
        </pc:picChg>
      </pc:sldChg>
      <pc:sldChg chg="add del">
        <pc:chgData name="Blanchard, Guillaume /FR" userId="fc1bc002-66f2-4ce7-8e96-0eb1cd5ce8db" providerId="ADAL" clId="{88239DA5-89BB-4A90-9B7D-61F9FB132966}" dt="2022-10-06T09:48:38.304" v="6"/>
        <pc:sldMkLst>
          <pc:docMk/>
          <pc:sldMk cId="127978613" sldId="1366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612460775806398E-2"/>
          <c:y val="2.7333547840703498E-3"/>
          <c:w val="0.89438988687848298"/>
          <c:h val="0.90093571667802497"/>
        </c:manualLayout>
      </c:layout>
      <c:scatterChart>
        <c:scatterStyle val="lineMarker"/>
        <c:varyColors val="0"/>
        <c:ser>
          <c:idx val="0"/>
          <c:order val="0"/>
          <c:spPr>
            <a:ln w="25400" cap="flat">
              <a:solidFill>
                <a:srgbClr val="000000">
                  <a:lumMod val="75000"/>
                  <a:lumOff val="25000"/>
                </a:srgbClr>
              </a:solidFill>
              <a:bevel/>
            </a:ln>
          </c:spPr>
          <c:marker>
            <c:symbol val="none"/>
          </c:marker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0-1672-4ECA-B802-B86B59C171F9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01-1672-4ECA-B802-B86B59C171F9}"/>
              </c:ext>
            </c:extLst>
          </c:dPt>
          <c:dPt>
            <c:idx val="31"/>
            <c:bubble3D val="0"/>
            <c:extLst>
              <c:ext xmlns:c16="http://schemas.microsoft.com/office/drawing/2014/chart" uri="{C3380CC4-5D6E-409C-BE32-E72D297353CC}">
                <c16:uniqueId val="{00000002-1672-4ECA-B802-B86B59C171F9}"/>
              </c:ext>
            </c:extLst>
          </c:dPt>
          <c:dPt>
            <c:idx val="43"/>
            <c:bubble3D val="0"/>
            <c:extLst>
              <c:ext xmlns:c16="http://schemas.microsoft.com/office/drawing/2014/chart" uri="{C3380CC4-5D6E-409C-BE32-E72D297353CC}">
                <c16:uniqueId val="{00000003-1672-4ECA-B802-B86B59C171F9}"/>
              </c:ext>
            </c:extLst>
          </c:dPt>
          <c:dPt>
            <c:idx val="45"/>
            <c:bubble3D val="0"/>
            <c:extLst>
              <c:ext xmlns:c16="http://schemas.microsoft.com/office/drawing/2014/chart" uri="{C3380CC4-5D6E-409C-BE32-E72D297353CC}">
                <c16:uniqueId val="{00000004-1672-4ECA-B802-B86B59C171F9}"/>
              </c:ext>
            </c:extLst>
          </c:dPt>
          <c:dPt>
            <c:idx val="46"/>
            <c:bubble3D val="0"/>
            <c:extLst>
              <c:ext xmlns:c16="http://schemas.microsoft.com/office/drawing/2014/chart" uri="{C3380CC4-5D6E-409C-BE32-E72D297353CC}">
                <c16:uniqueId val="{00000005-1672-4ECA-B802-B86B59C171F9}"/>
              </c:ext>
            </c:extLst>
          </c:dPt>
          <c:dPt>
            <c:idx val="49"/>
            <c:bubble3D val="0"/>
            <c:extLst>
              <c:ext xmlns:c16="http://schemas.microsoft.com/office/drawing/2014/chart" uri="{C3380CC4-5D6E-409C-BE32-E72D297353CC}">
                <c16:uniqueId val="{00000006-1672-4ECA-B802-B86B59C171F9}"/>
              </c:ext>
            </c:extLst>
          </c:dPt>
          <c:dPt>
            <c:idx val="52"/>
            <c:bubble3D val="0"/>
            <c:extLst>
              <c:ext xmlns:c16="http://schemas.microsoft.com/office/drawing/2014/chart" uri="{C3380CC4-5D6E-409C-BE32-E72D297353CC}">
                <c16:uniqueId val="{00000007-1672-4ECA-B802-B86B59C171F9}"/>
              </c:ext>
            </c:extLst>
          </c:dPt>
          <c:dPt>
            <c:idx val="55"/>
            <c:bubble3D val="0"/>
            <c:extLst>
              <c:ext xmlns:c16="http://schemas.microsoft.com/office/drawing/2014/chart" uri="{C3380CC4-5D6E-409C-BE32-E72D297353CC}">
                <c16:uniqueId val="{00000008-1672-4ECA-B802-B86B59C171F9}"/>
              </c:ext>
            </c:extLst>
          </c:dPt>
          <c:dPt>
            <c:idx val="67"/>
            <c:bubble3D val="0"/>
            <c:extLst>
              <c:ext xmlns:c16="http://schemas.microsoft.com/office/drawing/2014/chart" uri="{C3380CC4-5D6E-409C-BE32-E72D297353CC}">
                <c16:uniqueId val="{00000009-1672-4ECA-B802-B86B59C171F9}"/>
              </c:ext>
            </c:extLst>
          </c:dPt>
          <c:dPt>
            <c:idx val="70"/>
            <c:bubble3D val="0"/>
            <c:extLst>
              <c:ext xmlns:c16="http://schemas.microsoft.com/office/drawing/2014/chart" uri="{C3380CC4-5D6E-409C-BE32-E72D297353CC}">
                <c16:uniqueId val="{0000000A-1672-4ECA-B802-B86B59C171F9}"/>
              </c:ext>
            </c:extLst>
          </c:dPt>
          <c:dPt>
            <c:idx val="73"/>
            <c:bubble3D val="0"/>
            <c:extLst>
              <c:ext xmlns:c16="http://schemas.microsoft.com/office/drawing/2014/chart" uri="{C3380CC4-5D6E-409C-BE32-E72D297353CC}">
                <c16:uniqueId val="{0000000B-1672-4ECA-B802-B86B59C171F9}"/>
              </c:ext>
            </c:extLst>
          </c:dPt>
          <c:xVal>
            <c:numRef>
              <c:f>Sheet1!$D$65:$D$79</c:f>
              <c:numCache>
                <c:formatCode>0.00</c:formatCode>
                <c:ptCount val="15"/>
                <c:pt idx="0">
                  <c:v>1.82</c:v>
                </c:pt>
                <c:pt idx="1">
                  <c:v>1.35</c:v>
                </c:pt>
                <c:pt idx="2">
                  <c:v>2.4700000000000002</c:v>
                </c:pt>
                <c:pt idx="3">
                  <c:v>1.48</c:v>
                </c:pt>
                <c:pt idx="4">
                  <c:v>1.1000000000000001</c:v>
                </c:pt>
                <c:pt idx="5">
                  <c:v>2.0099999999999998</c:v>
                </c:pt>
                <c:pt idx="6">
                  <c:v>2.67</c:v>
                </c:pt>
                <c:pt idx="7">
                  <c:v>1.21</c:v>
                </c:pt>
                <c:pt idx="8">
                  <c:v>3.75</c:v>
                </c:pt>
                <c:pt idx="9">
                  <c:v>1.52</c:v>
                </c:pt>
                <c:pt idx="10">
                  <c:v>1.1499999999999999</c:v>
                </c:pt>
                <c:pt idx="11">
                  <c:v>1.99</c:v>
                </c:pt>
                <c:pt idx="12" formatCode="General">
                  <c:v>1.47</c:v>
                </c:pt>
                <c:pt idx="13" formatCode="General">
                  <c:v>1.0900000000000001</c:v>
                </c:pt>
                <c:pt idx="14" formatCode="General">
                  <c:v>1.98</c:v>
                </c:pt>
              </c:numCache>
            </c:numRef>
          </c:xVal>
          <c:yVal>
            <c:numRef>
              <c:f>Sheet1!$E$65:$E$79</c:f>
              <c:numCache>
                <c:formatCode>General</c:formatCode>
                <c:ptCount val="15"/>
                <c:pt idx="1">
                  <c:v>5</c:v>
                </c:pt>
                <c:pt idx="2">
                  <c:v>5</c:v>
                </c:pt>
                <c:pt idx="4">
                  <c:v>4</c:v>
                </c:pt>
                <c:pt idx="5">
                  <c:v>4</c:v>
                </c:pt>
                <c:pt idx="7">
                  <c:v>3</c:v>
                </c:pt>
                <c:pt idx="8">
                  <c:v>3</c:v>
                </c:pt>
                <c:pt idx="10">
                  <c:v>2</c:v>
                </c:pt>
                <c:pt idx="11">
                  <c:v>2</c:v>
                </c:pt>
                <c:pt idx="13">
                  <c:v>1</c:v>
                </c:pt>
                <c:pt idx="1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1672-4ECA-B802-B86B59C171F9}"/>
            </c:ext>
          </c:extLst>
        </c:ser>
        <c:ser>
          <c:idx val="1"/>
          <c:order val="1"/>
          <c:spPr>
            <a:ln>
              <a:solidFill>
                <a:srgbClr val="EAAB00"/>
              </a:solidFill>
            </a:ln>
          </c:spPr>
          <c:marker>
            <c:symbol val="square"/>
            <c:size val="10"/>
            <c:spPr>
              <a:solidFill>
                <a:srgbClr val="FFC000"/>
              </a:solidFill>
              <a:ln>
                <a:noFill/>
              </a:ln>
            </c:spPr>
          </c:marker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D-1672-4ECA-B802-B86B59C171F9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0E-1672-4ECA-B802-B86B59C171F9}"/>
              </c:ext>
            </c:extLst>
          </c:dPt>
          <c:dPt>
            <c:idx val="15"/>
            <c:bubble3D val="0"/>
            <c:extLst>
              <c:ext xmlns:c16="http://schemas.microsoft.com/office/drawing/2014/chart" uri="{C3380CC4-5D6E-409C-BE32-E72D297353CC}">
                <c16:uniqueId val="{0000000F-1672-4ECA-B802-B86B59C171F9}"/>
              </c:ext>
            </c:extLst>
          </c:dPt>
          <c:dPt>
            <c:idx val="18"/>
            <c:bubble3D val="0"/>
            <c:extLst>
              <c:ext xmlns:c16="http://schemas.microsoft.com/office/drawing/2014/chart" uri="{C3380CC4-5D6E-409C-BE32-E72D297353CC}">
                <c16:uniqueId val="{00000010-1672-4ECA-B802-B86B59C171F9}"/>
              </c:ext>
            </c:extLst>
          </c:dPt>
          <c:dPt>
            <c:idx val="21"/>
            <c:bubble3D val="0"/>
            <c:extLst>
              <c:ext xmlns:c16="http://schemas.microsoft.com/office/drawing/2014/chart" uri="{C3380CC4-5D6E-409C-BE32-E72D297353CC}">
                <c16:uniqueId val="{00000011-1672-4ECA-B802-B86B59C171F9}"/>
              </c:ext>
            </c:extLst>
          </c:dPt>
          <c:dPt>
            <c:idx val="24"/>
            <c:bubble3D val="0"/>
            <c:extLst>
              <c:ext xmlns:c16="http://schemas.microsoft.com/office/drawing/2014/chart" uri="{C3380CC4-5D6E-409C-BE32-E72D297353CC}">
                <c16:uniqueId val="{00000012-1672-4ECA-B802-B86B59C171F9}"/>
              </c:ext>
            </c:extLst>
          </c:dPt>
          <c:dPt>
            <c:idx val="29"/>
            <c:bubble3D val="0"/>
            <c:extLst>
              <c:ext xmlns:c16="http://schemas.microsoft.com/office/drawing/2014/chart" uri="{C3380CC4-5D6E-409C-BE32-E72D297353CC}">
                <c16:uniqueId val="{00000013-1672-4ECA-B802-B86B59C171F9}"/>
              </c:ext>
            </c:extLst>
          </c:dPt>
          <c:dPt>
            <c:idx val="32"/>
            <c:bubble3D val="0"/>
            <c:extLst>
              <c:ext xmlns:c16="http://schemas.microsoft.com/office/drawing/2014/chart" uri="{C3380CC4-5D6E-409C-BE32-E72D297353CC}">
                <c16:uniqueId val="{00000014-1672-4ECA-B802-B86B59C171F9}"/>
              </c:ext>
            </c:extLst>
          </c:dPt>
          <c:dPt>
            <c:idx val="35"/>
            <c:bubble3D val="0"/>
            <c:extLst>
              <c:ext xmlns:c16="http://schemas.microsoft.com/office/drawing/2014/chart" uri="{C3380CC4-5D6E-409C-BE32-E72D297353CC}">
                <c16:uniqueId val="{00000015-1672-4ECA-B802-B86B59C171F9}"/>
              </c:ext>
            </c:extLst>
          </c:dPt>
          <c:dPt>
            <c:idx val="38"/>
            <c:bubble3D val="0"/>
            <c:extLst>
              <c:ext xmlns:c16="http://schemas.microsoft.com/office/drawing/2014/chart" uri="{C3380CC4-5D6E-409C-BE32-E72D297353CC}">
                <c16:uniqueId val="{00000016-1672-4ECA-B802-B86B59C171F9}"/>
              </c:ext>
            </c:extLst>
          </c:dPt>
          <c:dPt>
            <c:idx val="41"/>
            <c:bubble3D val="0"/>
            <c:extLst>
              <c:ext xmlns:c16="http://schemas.microsoft.com/office/drawing/2014/chart" uri="{C3380CC4-5D6E-409C-BE32-E72D297353CC}">
                <c16:uniqueId val="{00000017-1672-4ECA-B802-B86B59C171F9}"/>
              </c:ext>
            </c:extLst>
          </c:dPt>
          <c:dPt>
            <c:idx val="44"/>
            <c:bubble3D val="0"/>
            <c:extLst>
              <c:ext xmlns:c16="http://schemas.microsoft.com/office/drawing/2014/chart" uri="{C3380CC4-5D6E-409C-BE32-E72D297353CC}">
                <c16:uniqueId val="{00000018-1672-4ECA-B802-B86B59C171F9}"/>
              </c:ext>
            </c:extLst>
          </c:dPt>
          <c:dPt>
            <c:idx val="47"/>
            <c:bubble3D val="0"/>
            <c:extLst>
              <c:ext xmlns:c16="http://schemas.microsoft.com/office/drawing/2014/chart" uri="{C3380CC4-5D6E-409C-BE32-E72D297353CC}">
                <c16:uniqueId val="{00000019-1672-4ECA-B802-B86B59C171F9}"/>
              </c:ext>
            </c:extLst>
          </c:dPt>
          <c:dPt>
            <c:idx val="50"/>
            <c:bubble3D val="0"/>
            <c:extLst>
              <c:ext xmlns:c16="http://schemas.microsoft.com/office/drawing/2014/chart" uri="{C3380CC4-5D6E-409C-BE32-E72D297353CC}">
                <c16:uniqueId val="{0000001A-1672-4ECA-B802-B86B59C171F9}"/>
              </c:ext>
            </c:extLst>
          </c:dPt>
          <c:dPt>
            <c:idx val="53"/>
            <c:bubble3D val="0"/>
            <c:extLst>
              <c:ext xmlns:c16="http://schemas.microsoft.com/office/drawing/2014/chart" uri="{C3380CC4-5D6E-409C-BE32-E72D297353CC}">
                <c16:uniqueId val="{0000001B-1672-4ECA-B802-B86B59C171F9}"/>
              </c:ext>
            </c:extLst>
          </c:dPt>
          <c:dPt>
            <c:idx val="56"/>
            <c:bubble3D val="0"/>
            <c:extLst>
              <c:ext xmlns:c16="http://schemas.microsoft.com/office/drawing/2014/chart" uri="{C3380CC4-5D6E-409C-BE32-E72D297353CC}">
                <c16:uniqueId val="{0000001C-1672-4ECA-B802-B86B59C171F9}"/>
              </c:ext>
            </c:extLst>
          </c:dPt>
          <c:dPt>
            <c:idx val="59"/>
            <c:bubble3D val="0"/>
            <c:extLst>
              <c:ext xmlns:c16="http://schemas.microsoft.com/office/drawing/2014/chart" uri="{C3380CC4-5D6E-409C-BE32-E72D297353CC}">
                <c16:uniqueId val="{0000001D-1672-4ECA-B802-B86B59C171F9}"/>
              </c:ext>
            </c:extLst>
          </c:dPt>
          <c:dPt>
            <c:idx val="62"/>
            <c:bubble3D val="0"/>
            <c:extLst>
              <c:ext xmlns:c16="http://schemas.microsoft.com/office/drawing/2014/chart" uri="{C3380CC4-5D6E-409C-BE32-E72D297353CC}">
                <c16:uniqueId val="{0000001E-1672-4ECA-B802-B86B59C171F9}"/>
              </c:ext>
            </c:extLst>
          </c:dPt>
          <c:dPt>
            <c:idx val="65"/>
            <c:bubble3D val="0"/>
            <c:extLst>
              <c:ext xmlns:c16="http://schemas.microsoft.com/office/drawing/2014/chart" uri="{C3380CC4-5D6E-409C-BE32-E72D297353CC}">
                <c16:uniqueId val="{0000001F-1672-4ECA-B802-B86B59C171F9}"/>
              </c:ext>
            </c:extLst>
          </c:dPt>
          <c:dPt>
            <c:idx val="68"/>
            <c:bubble3D val="0"/>
            <c:extLst>
              <c:ext xmlns:c16="http://schemas.microsoft.com/office/drawing/2014/chart" uri="{C3380CC4-5D6E-409C-BE32-E72D297353CC}">
                <c16:uniqueId val="{00000020-1672-4ECA-B802-B86B59C171F9}"/>
              </c:ext>
            </c:extLst>
          </c:dPt>
          <c:dPt>
            <c:idx val="71"/>
            <c:bubble3D val="0"/>
            <c:extLst>
              <c:ext xmlns:c16="http://schemas.microsoft.com/office/drawing/2014/chart" uri="{C3380CC4-5D6E-409C-BE32-E72D297353CC}">
                <c16:uniqueId val="{00000021-1672-4ECA-B802-B86B59C171F9}"/>
              </c:ext>
            </c:extLst>
          </c:dPt>
          <c:xVal>
            <c:numRef>
              <c:f>Sheet1!$D$65:$D$79</c:f>
              <c:numCache>
                <c:formatCode>0.00</c:formatCode>
                <c:ptCount val="15"/>
                <c:pt idx="0">
                  <c:v>1.82</c:v>
                </c:pt>
                <c:pt idx="1">
                  <c:v>1.35</c:v>
                </c:pt>
                <c:pt idx="2">
                  <c:v>2.4700000000000002</c:v>
                </c:pt>
                <c:pt idx="3">
                  <c:v>1.48</c:v>
                </c:pt>
                <c:pt idx="4">
                  <c:v>1.1000000000000001</c:v>
                </c:pt>
                <c:pt idx="5">
                  <c:v>2.0099999999999998</c:v>
                </c:pt>
                <c:pt idx="6">
                  <c:v>2.67</c:v>
                </c:pt>
                <c:pt idx="7">
                  <c:v>1.21</c:v>
                </c:pt>
                <c:pt idx="8">
                  <c:v>3.75</c:v>
                </c:pt>
                <c:pt idx="9">
                  <c:v>1.52</c:v>
                </c:pt>
                <c:pt idx="10">
                  <c:v>1.1499999999999999</c:v>
                </c:pt>
                <c:pt idx="11">
                  <c:v>1.99</c:v>
                </c:pt>
                <c:pt idx="12" formatCode="General">
                  <c:v>1.47</c:v>
                </c:pt>
                <c:pt idx="13" formatCode="General">
                  <c:v>1.0900000000000001</c:v>
                </c:pt>
                <c:pt idx="14" formatCode="General">
                  <c:v>1.98</c:v>
                </c:pt>
              </c:numCache>
            </c:numRef>
          </c:xVal>
          <c:yVal>
            <c:numRef>
              <c:f>Sheet1!$F$65:$F$79</c:f>
              <c:numCache>
                <c:formatCode>General</c:formatCode>
                <c:ptCount val="15"/>
                <c:pt idx="0">
                  <c:v>5</c:v>
                </c:pt>
                <c:pt idx="3">
                  <c:v>4</c:v>
                </c:pt>
                <c:pt idx="6">
                  <c:v>3</c:v>
                </c:pt>
                <c:pt idx="9">
                  <c:v>2</c:v>
                </c:pt>
                <c:pt idx="12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2-1672-4ECA-B802-B86B59C17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2833144"/>
        <c:axId val="2113134936"/>
      </c:scatterChart>
      <c:valAx>
        <c:axId val="-2142833144"/>
        <c:scaling>
          <c:orientation val="minMax"/>
          <c:max val="4"/>
          <c:min val="1"/>
        </c:scaling>
        <c:delete val="0"/>
        <c:axPos val="b"/>
        <c:numFmt formatCode="#,##0.00" sourceLinked="0"/>
        <c:majorTickMark val="out"/>
        <c:minorTickMark val="none"/>
        <c:tickLblPos val="nextTo"/>
        <c:spPr>
          <a:ln w="12700">
            <a:solidFill>
              <a:srgbClr val="000000">
                <a:lumMod val="75000"/>
                <a:lumOff val="25000"/>
              </a:srgbClr>
            </a:solidFill>
            <a:bevel/>
          </a:ln>
        </c:spPr>
        <c:txPr>
          <a:bodyPr/>
          <a:lstStyle/>
          <a:p>
            <a:pPr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pPr>
            <a:endParaRPr lang="en-US"/>
          </a:p>
        </c:txPr>
        <c:crossAx val="2113134936"/>
        <c:crossesAt val="0"/>
        <c:crossBetween val="midCat"/>
        <c:majorUnit val="0.5"/>
        <c:minorUnit val="0.25"/>
      </c:valAx>
      <c:valAx>
        <c:axId val="2113134936"/>
        <c:scaling>
          <c:orientation val="minMax"/>
          <c:max val="6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solidFill>
            <a:schemeClr val="bg1"/>
          </a:solidFill>
          <a:ln w="12700">
            <a:solidFill>
              <a:srgbClr val="000000">
                <a:lumMod val="75000"/>
                <a:lumOff val="25000"/>
              </a:srgbClr>
            </a:solidFill>
            <a:prstDash val="solid"/>
          </a:ln>
        </c:spPr>
        <c:crossAx val="-2142833144"/>
        <c:crossesAt val="1"/>
        <c:crossBetween val="midCat"/>
        <c:majorUnit val="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en-GB" sz="1800">
          <a:solidFill>
            <a:srgbClr val="000000"/>
          </a:solidFill>
          <a:latin typeface="+mn-lt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FC744-A6A1-4B43-81F2-E4FB40E31C6F}" type="datetimeFigureOut">
              <a:rPr lang="pl-PL" smtClean="0"/>
              <a:t>06.10.2022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44BC9-AE33-1C4C-9839-047BFC98364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45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139029-658A-4086-B510-B5EB43079A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38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i="1" dirty="0">
                <a:ea typeface="ＭＳ Ｐゴシック" charset="0"/>
                <a:cs typeface="ＭＳ Ｐゴシック" charset="0"/>
              </a:rPr>
              <a:t>NAFLD, nonalcoholic fatty liver disease. 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1pPr>
            <a:lvl2pPr marL="731286" indent="-281264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25055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575077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25099" indent="-225011"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475121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25143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375165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25187" indent="-22501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fld id="{A29DE373-3AC9-1F4D-8AE1-B179472776A7}" type="slidenum">
              <a:rPr lang="en-US" b="0"/>
              <a:pPr/>
              <a:t>16</a:t>
            </a:fld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2926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444BC9-AE33-1C4C-9839-047BFC98364A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154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bg>
      <p:bgPr>
        <a:solidFill>
          <a:srgbClr val="FFFF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que 7">
            <a:extLst>
              <a:ext uri="{FF2B5EF4-FFF2-40B4-BE49-F238E27FC236}">
                <a16:creationId xmlns:a16="http://schemas.microsoft.com/office/drawing/2014/main" id="{8169E6B5-FEB7-4155-9ACA-AD497A43E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55654" y="2970597"/>
            <a:ext cx="3545623" cy="91281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9" name="Forme libre : forme 9">
              <a:extLst>
                <a:ext uri="{FF2B5EF4-FFF2-40B4-BE49-F238E27FC236}">
                  <a16:creationId xmlns:a16="http://schemas.microsoft.com/office/drawing/2014/main" id="{D84F150F-B452-4A99-AD9A-275ABC937676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ysClr val="windowText" lastClr="000000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0" name="Forme libre : forme 10">
              <a:extLst>
                <a:ext uri="{FF2B5EF4-FFF2-40B4-BE49-F238E27FC236}">
                  <a16:creationId xmlns:a16="http://schemas.microsoft.com/office/drawing/2014/main" id="{0E97CC92-450F-4CF6-AC9E-0138700821F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1" name="Forme libre : forme 11">
              <a:extLst>
                <a:ext uri="{FF2B5EF4-FFF2-40B4-BE49-F238E27FC236}">
                  <a16:creationId xmlns:a16="http://schemas.microsoft.com/office/drawing/2014/main" id="{DB091897-0A24-4236-BB33-4B07C01F3F65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383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62400" y="0"/>
            <a:ext cx="37296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2033" y="1049757"/>
            <a:ext cx="7647827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3" y="1943800"/>
            <a:ext cx="7647827" cy="145338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3" y="372632"/>
            <a:ext cx="7647827" cy="45858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6CE5C0-CFA5-F37F-94E7-FD63510A0FAC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56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6000" y="0"/>
            <a:ext cx="60960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6" y="1816800"/>
            <a:ext cx="5371001" cy="145338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5" y="448832"/>
            <a:ext cx="5476167" cy="45858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142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5740236E-B231-4B38-9B19-5CA4361809F8}"/>
              </a:ext>
            </a:extLst>
          </p:cNvPr>
          <p:cNvSpPr>
            <a:spLocks noGrp="1"/>
          </p:cNvSpPr>
          <p:nvPr>
            <p:ph type="chart" sz="quarter" idx="21" hasCustomPrompt="1"/>
          </p:nvPr>
        </p:nvSpPr>
        <p:spPr>
          <a:xfrm>
            <a:off x="3750735" y="1711237"/>
            <a:ext cx="7988300" cy="4526716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Chart and Table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7F0780-2D15-471D-9496-7A64395D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5" y="390756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6DF4D0-6655-42BC-BA6C-0FF9041659B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5" y="1711235"/>
            <a:ext cx="2827447" cy="2168799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75" indent="-339717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377" indent="-285744">
              <a:buFont typeface="Arial" panose="020B0604020202020204" pitchFamily="34" charset="0"/>
              <a:buChar char="•"/>
              <a:tabLst>
                <a:tab pos="1201709" algn="l"/>
              </a:tabLst>
              <a:defRPr>
                <a:solidFill>
                  <a:schemeClr val="tx1"/>
                </a:solidFill>
              </a:defRPr>
            </a:lvl3pPr>
            <a:lvl4pPr marL="1201709" indent="-28733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197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033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7701" y="1607903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052377" y="1607903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01353" y="1969455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052379" y="1969455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75900" y="1969455"/>
            <a:ext cx="2745600" cy="17303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024877" y="1969455"/>
            <a:ext cx="2744537" cy="17303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67" y="442433"/>
            <a:ext cx="11362660" cy="4585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805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9340" y="1410117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377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29340" y="2224368"/>
            <a:ext cx="5088000" cy="125949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1252" y="1410117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377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1252" y="2224368"/>
            <a:ext cx="5088000" cy="125949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66AF65B-2D01-4190-8C03-F376203CA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89D14A-A6DF-40C5-9101-A3FD9158A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034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B2A150F-DD9A-4AA5-BD57-EEC120876B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59410" y="1504560"/>
            <a:ext cx="1736591" cy="4286251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F9173318-710C-4555-83E9-C335977141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9340" y="1650087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3472F6C-97CE-438E-B0ED-D1F49895FBC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21252" y="1650087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2CD1CED1-EC36-4A31-A191-A077675D2B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9340" y="2322717"/>
            <a:ext cx="3348000" cy="3468095"/>
          </a:xfrm>
        </p:spPr>
        <p:txBody>
          <a:bodyPr>
            <a:normAutofit/>
          </a:bodyPr>
          <a:lstStyle>
            <a:lvl1pPr>
              <a:defRPr sz="1600"/>
            </a:lvl1pPr>
            <a:lvl2pPr marL="503987" indent="-215995">
              <a:defRPr sz="1600"/>
            </a:lvl2pPr>
            <a:lvl3pPr marL="755981" indent="-179996">
              <a:defRPr sz="1400"/>
            </a:lvl3pPr>
            <a:lvl4pPr marL="1115972" indent="-179996">
              <a:defRPr sz="1200"/>
            </a:lvl4pPr>
            <a:lvl5pPr marL="1439964" indent="-179996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1252" y="2322717"/>
            <a:ext cx="3348000" cy="3468095"/>
          </a:xfrm>
        </p:spPr>
        <p:txBody>
          <a:bodyPr>
            <a:normAutofit/>
          </a:bodyPr>
          <a:lstStyle>
            <a:lvl1pPr>
              <a:defRPr sz="1600"/>
            </a:lvl1pPr>
            <a:lvl2pPr marL="503987" indent="-215995">
              <a:defRPr sz="1600"/>
            </a:lvl2pPr>
            <a:lvl3pPr marL="755981" indent="-179996">
              <a:defRPr sz="1400"/>
            </a:lvl3pPr>
            <a:lvl4pPr marL="1115972" indent="-179996">
              <a:defRPr sz="1200"/>
            </a:lvl4pPr>
            <a:lvl5pPr marL="1439964" indent="-179996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1B7107-13D6-4DA2-ACF7-6E6FD90B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21C4BCB-C256-4F63-BDC9-377F92B1C1F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40331" y="1504560"/>
            <a:ext cx="1736591" cy="4286251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56977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&amp;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Espace réservé pour une image  8">
            <a:extLst>
              <a:ext uri="{FF2B5EF4-FFF2-40B4-BE49-F238E27FC236}">
                <a16:creationId xmlns:a16="http://schemas.microsoft.com/office/drawing/2014/main" id="{C39C5CD1-48A3-4FD3-8112-25C19BD8D92B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444975" y="1484956"/>
            <a:ext cx="4128000" cy="4098739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6" name="Espace réservé pour une image  8">
            <a:extLst>
              <a:ext uri="{FF2B5EF4-FFF2-40B4-BE49-F238E27FC236}">
                <a16:creationId xmlns:a16="http://schemas.microsoft.com/office/drawing/2014/main" id="{877CF915-392C-4C9E-9231-933278F733C0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5419651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Espace réservé pour une image  8">
            <a:extLst>
              <a:ext uri="{FF2B5EF4-FFF2-40B4-BE49-F238E27FC236}">
                <a16:creationId xmlns:a16="http://schemas.microsoft.com/office/drawing/2014/main" id="{4C7F2E51-ABA8-4F5A-9037-C8CCEEB2507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7058242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372F035A-F8CD-4ACE-99B9-4C5DF57FF218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8717709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BFF91B72-FE8D-4E96-8F5D-0506EA882BB5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356299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2974E98B-F9E8-419E-91E4-51E3364BAF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973" y="425184"/>
            <a:ext cx="11304000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D1CABF73-739E-4F65-87EE-6E76601F2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17826" y="1577578"/>
            <a:ext cx="6331148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779AEC4-102A-4C92-BE0B-E482213D0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824" y="855232"/>
            <a:ext cx="6337376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C8E1771-F222-47FB-AA03-2F95A1C56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22250" y="3906755"/>
            <a:ext cx="1390651" cy="1040884"/>
          </a:xfrm>
        </p:spPr>
        <p:txBody>
          <a:bodyPr/>
          <a:lstStyle>
            <a:lvl1pPr marL="171446" indent="-171446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46" indent="-171446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976A5FD-C10D-4945-8AFE-54AC23C616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966851" y="3906755"/>
            <a:ext cx="1390651" cy="1040884"/>
          </a:xfrm>
        </p:spPr>
        <p:txBody>
          <a:bodyPr/>
          <a:lstStyle>
            <a:lvl1pPr marL="171446" indent="-171446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46" indent="-171446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A6B494B-62E9-49D8-B69D-C934DB526A4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53108" y="3906755"/>
            <a:ext cx="1390651" cy="1040884"/>
          </a:xfrm>
        </p:spPr>
        <p:txBody>
          <a:bodyPr/>
          <a:lstStyle>
            <a:lvl1pPr marL="171446" indent="-171446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46" indent="-171446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ED3CC37-D66E-4DFC-9CFF-742D557E4F1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219305" y="3906755"/>
            <a:ext cx="1390651" cy="1040884"/>
          </a:xfrm>
        </p:spPr>
        <p:txBody>
          <a:bodyPr/>
          <a:lstStyle>
            <a:lvl1pPr marL="171446" indent="-171446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46" indent="-171446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54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295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1" y="252721"/>
            <a:ext cx="11362660" cy="45858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800601" y="1577065"/>
            <a:ext cx="6868652" cy="428625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02A06BFE-026F-4509-A438-F70430BBD95C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663885" y="1759335"/>
            <a:ext cx="3949703" cy="3921711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033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90" y="693845"/>
            <a:ext cx="11362660" cy="45858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8001" y="1577065"/>
            <a:ext cx="6868652" cy="428625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B9B1F59D-0B31-4228-A6D1-7ECD6C7BBB7B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7918449" y="1759335"/>
            <a:ext cx="3949703" cy="3921711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685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360CB7B-3A71-47FB-984A-D9D32B7B61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14644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D5BB856-D73A-4166-A4D6-BF2374AE75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9948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62CC584B-4CFD-463F-9197-F7B66B705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216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1E6C7E62-BC80-4978-BB9A-631D0ACBB4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14644" y="4567647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6AF48078-EA28-4EC4-B59B-3B4992CD3C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99948" y="4567647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949FBC1C-F84C-420E-B284-DD374BCFE6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92160" y="4567647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B454D097-D038-4499-A781-1FF5D6790B9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934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BCD11B26-3F55-427E-B28B-9364E1CE947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9340" y="4567647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6957A33-68BB-4834-A4ED-3815848BBCDD}"/>
              </a:ext>
            </a:extLst>
          </p:cNvPr>
          <p:cNvCxnSpPr/>
          <p:nvPr userDrawn="1"/>
        </p:nvCxnSpPr>
        <p:spPr>
          <a:xfrm>
            <a:off x="1560064" y="4431019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5F31C1-A8A7-4E2A-87FA-0859040A505C}"/>
              </a:ext>
            </a:extLst>
          </p:cNvPr>
          <p:cNvCxnSpPr/>
          <p:nvPr userDrawn="1"/>
        </p:nvCxnSpPr>
        <p:spPr>
          <a:xfrm>
            <a:off x="4345368" y="4431019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473FAA6-6CCF-4B04-9A97-B1680E125BFB}"/>
              </a:ext>
            </a:extLst>
          </p:cNvPr>
          <p:cNvCxnSpPr/>
          <p:nvPr userDrawn="1"/>
        </p:nvCxnSpPr>
        <p:spPr>
          <a:xfrm>
            <a:off x="7130672" y="4431019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F91E245-1E58-4D76-A9F1-3180C77BA96D}"/>
              </a:ext>
            </a:extLst>
          </p:cNvPr>
          <p:cNvCxnSpPr/>
          <p:nvPr userDrawn="1"/>
        </p:nvCxnSpPr>
        <p:spPr>
          <a:xfrm>
            <a:off x="9922884" y="4431019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BF99DB2A-7819-4FF0-9BA7-554E6DC3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AB6E5860-939D-455A-BAEE-2EFF3BDECAE3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062870" y="173141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2" name="Espace réservé pour une image  8">
            <a:extLst>
              <a:ext uri="{FF2B5EF4-FFF2-40B4-BE49-F238E27FC236}">
                <a16:creationId xmlns:a16="http://schemas.microsoft.com/office/drawing/2014/main" id="{0C75C8A6-088C-4896-BCB3-D0FC8299B78B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3949593" y="173141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3" name="Espace réservé pour une image  8">
            <a:extLst>
              <a:ext uri="{FF2B5EF4-FFF2-40B4-BE49-F238E27FC236}">
                <a16:creationId xmlns:a16="http://schemas.microsoft.com/office/drawing/2014/main" id="{C8AB4588-AE0E-4A0A-A0A9-2C0E3D8C32E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6734897" y="172270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pour une image  8">
            <a:extLst>
              <a:ext uri="{FF2B5EF4-FFF2-40B4-BE49-F238E27FC236}">
                <a16:creationId xmlns:a16="http://schemas.microsoft.com/office/drawing/2014/main" id="{5FFE9484-6F72-467A-A34E-6C99863A22B7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9520201" y="173141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3510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485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7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0506CD9-9B3D-401E-A2A3-99F9BBD50BA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9340" y="15363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Espace réservé du texte 24">
            <a:extLst>
              <a:ext uri="{FF2B5EF4-FFF2-40B4-BE49-F238E27FC236}">
                <a16:creationId xmlns:a16="http://schemas.microsoft.com/office/drawing/2014/main" id="{5FDE4121-8D92-48F0-9089-1E3BBEB570B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340" y="4945687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F4956070-B472-4F5A-83DA-05632E23A8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90644" y="2227887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ED75993B-5E9B-47F5-9E92-97A8BE0812E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51948" y="4945687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9F1D484A-B156-4B11-9313-CB2DD5D952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3252" y="2227887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D675F3-A2CF-4B0C-8305-20CB697F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D5EC2CB-594D-4EF4-83AD-FE85CC2055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590644" y="26854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A979F7C-ABEB-4144-A912-26EFE83E93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51948" y="1477239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28B03E3-DA47-4F3A-AF48-5C0E7A8151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13252" y="26854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57227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p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8" name="Espace réservé du graphique SmartArt 27">
            <a:extLst>
              <a:ext uri="{FF2B5EF4-FFF2-40B4-BE49-F238E27FC236}">
                <a16:creationId xmlns:a16="http://schemas.microsoft.com/office/drawing/2014/main" id="{8D53DFC9-0862-4983-A2CD-513024C2A0A3}"/>
              </a:ext>
            </a:extLst>
          </p:cNvPr>
          <p:cNvSpPr>
            <a:spLocks noGrp="1" noChangeAspect="1"/>
          </p:cNvSpPr>
          <p:nvPr>
            <p:ph type="dgm" sz="quarter" idx="21"/>
          </p:nvPr>
        </p:nvSpPr>
        <p:spPr>
          <a:xfrm>
            <a:off x="988478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0" name="Espace réservé du graphique SmartArt 29">
            <a:extLst>
              <a:ext uri="{FF2B5EF4-FFF2-40B4-BE49-F238E27FC236}">
                <a16:creationId xmlns:a16="http://schemas.microsoft.com/office/drawing/2014/main" id="{426C2D69-E6C0-447B-8709-F429E5524A8D}"/>
              </a:ext>
            </a:extLst>
          </p:cNvPr>
          <p:cNvSpPr>
            <a:spLocks noGrp="1" noChangeAspect="1"/>
          </p:cNvSpPr>
          <p:nvPr>
            <p:ph type="dgm" sz="quarter" idx="23"/>
          </p:nvPr>
        </p:nvSpPr>
        <p:spPr>
          <a:xfrm>
            <a:off x="2643482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1" name="Espace réservé du graphique SmartArt 30">
            <a:extLst>
              <a:ext uri="{FF2B5EF4-FFF2-40B4-BE49-F238E27FC236}">
                <a16:creationId xmlns:a16="http://schemas.microsoft.com/office/drawing/2014/main" id="{983A806B-A7D8-4764-8E4F-9196393870B0}"/>
              </a:ext>
            </a:extLst>
          </p:cNvPr>
          <p:cNvSpPr>
            <a:spLocks noGrp="1" noChangeAspect="1"/>
          </p:cNvSpPr>
          <p:nvPr>
            <p:ph type="dgm" sz="quarter" idx="24"/>
          </p:nvPr>
        </p:nvSpPr>
        <p:spPr>
          <a:xfrm>
            <a:off x="9255750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2" name="Espace réservé du graphique SmartArt 31">
            <a:extLst>
              <a:ext uri="{FF2B5EF4-FFF2-40B4-BE49-F238E27FC236}">
                <a16:creationId xmlns:a16="http://schemas.microsoft.com/office/drawing/2014/main" id="{B6D46D2C-9EB8-4FFE-A096-794420255959}"/>
              </a:ext>
            </a:extLst>
          </p:cNvPr>
          <p:cNvSpPr>
            <a:spLocks noGrp="1" noChangeAspect="1"/>
          </p:cNvSpPr>
          <p:nvPr>
            <p:ph type="dgm" sz="quarter" idx="25"/>
          </p:nvPr>
        </p:nvSpPr>
        <p:spPr>
          <a:xfrm>
            <a:off x="10910754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DCF4AB73-53BB-4916-832A-A1FF52F2EB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595" y="3934794"/>
            <a:ext cx="1548535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D32D786C-DE6F-435E-89A2-F0DBD4573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82979" y="3934794"/>
            <a:ext cx="1407759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9C501E4B-3A14-4B9B-B61B-DC6381B9AA7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740331" y="3936414"/>
            <a:ext cx="1407759" cy="4712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9C742B60-DBF9-4074-B1A9-8F6E74E9D9E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2121" y="3925154"/>
            <a:ext cx="1407759" cy="47832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5FD15E1D-688D-409E-9AD0-74ABF227C22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3910" y="3913892"/>
            <a:ext cx="1407759" cy="4895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D55ECC2-F335-44B9-9DDE-2AE845F32B1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95699" y="3902634"/>
            <a:ext cx="1407759" cy="5008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9015B19-D4D5-4F3C-934C-E2A9B54E71F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353259" y="3902631"/>
            <a:ext cx="1407759" cy="514404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7CB0C600-717D-4628-8BB6-411A6709E1A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595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CA06A69C-FC71-47B5-A2D0-336941212B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12591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09AF6B2D-FE1E-4067-9129-C4B5676FF7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21732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CF14C971-4FFC-440B-9E09-17D67217DA4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625311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83FECD87-649A-4C86-9EE3-E68666E507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282871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523593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6" name="Espace réservé pour une image  8">
            <a:extLst>
              <a:ext uri="{FF2B5EF4-FFF2-40B4-BE49-F238E27FC236}">
                <a16:creationId xmlns:a16="http://schemas.microsoft.com/office/drawing/2014/main" id="{84EE3C86-4DFD-490F-A50B-B0BEE6298C43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2175589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Espace réservé pour une image  8">
            <a:extLst>
              <a:ext uri="{FF2B5EF4-FFF2-40B4-BE49-F238E27FC236}">
                <a16:creationId xmlns:a16="http://schemas.microsoft.com/office/drawing/2014/main" id="{77D5A709-E29B-43D2-A12D-DECB5EE3148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3827585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8" name="Espace réservé pour une image  8">
            <a:extLst>
              <a:ext uri="{FF2B5EF4-FFF2-40B4-BE49-F238E27FC236}">
                <a16:creationId xmlns:a16="http://schemas.microsoft.com/office/drawing/2014/main" id="{A2BF4A97-13DA-4E9F-8ACB-59EB15D77A1E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5479581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9" name="Espace réservé pour une image  8">
            <a:extLst>
              <a:ext uri="{FF2B5EF4-FFF2-40B4-BE49-F238E27FC236}">
                <a16:creationId xmlns:a16="http://schemas.microsoft.com/office/drawing/2014/main" id="{B3001942-C22D-4695-956D-BB43AA2F9E26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131577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Espace réservé pour une image  8">
            <a:extLst>
              <a:ext uri="{FF2B5EF4-FFF2-40B4-BE49-F238E27FC236}">
                <a16:creationId xmlns:a16="http://schemas.microsoft.com/office/drawing/2014/main" id="{779AA997-FB2D-45EA-9288-E6142EF3D61B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8783573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1" name="Espace réservé pour une image  8">
            <a:extLst>
              <a:ext uri="{FF2B5EF4-FFF2-40B4-BE49-F238E27FC236}">
                <a16:creationId xmlns:a16="http://schemas.microsoft.com/office/drawing/2014/main" id="{0604BCBF-1C62-4840-B2BA-6AAA4AEAFBD9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10435569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du graphique SmartArt 29">
            <a:extLst>
              <a:ext uri="{FF2B5EF4-FFF2-40B4-BE49-F238E27FC236}">
                <a16:creationId xmlns:a16="http://schemas.microsoft.com/office/drawing/2014/main" id="{FA8235AD-5B9A-4575-82DB-8CE0D777263C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4294611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3" name="Espace réservé du graphique SmartArt 29">
            <a:extLst>
              <a:ext uri="{FF2B5EF4-FFF2-40B4-BE49-F238E27FC236}">
                <a16:creationId xmlns:a16="http://schemas.microsoft.com/office/drawing/2014/main" id="{7DBF2C70-2304-418B-A045-58A1900F2C79}"/>
              </a:ext>
            </a:extLst>
          </p:cNvPr>
          <p:cNvSpPr>
            <a:spLocks noGrp="1" noChangeAspect="1"/>
          </p:cNvSpPr>
          <p:nvPr>
            <p:ph type="dgm" sz="quarter" idx="46" hasCustomPrompt="1"/>
          </p:nvPr>
        </p:nvSpPr>
        <p:spPr>
          <a:xfrm>
            <a:off x="5945739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4" name="Espace réservé du graphique SmartArt 29">
            <a:extLst>
              <a:ext uri="{FF2B5EF4-FFF2-40B4-BE49-F238E27FC236}">
                <a16:creationId xmlns:a16="http://schemas.microsoft.com/office/drawing/2014/main" id="{6F45D7C0-81AA-4419-9BD5-BC22EF4DA055}"/>
              </a:ext>
            </a:extLst>
          </p:cNvPr>
          <p:cNvSpPr>
            <a:spLocks noGrp="1" noChangeAspect="1"/>
          </p:cNvSpPr>
          <p:nvPr>
            <p:ph type="dgm" sz="quarter" idx="47"/>
          </p:nvPr>
        </p:nvSpPr>
        <p:spPr>
          <a:xfrm>
            <a:off x="7596870" y="4541606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FC6B0F1C-7055-324B-98C6-0177CD4AD1B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64584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CC765C58-0238-9A4D-B57F-E8B0921FD6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8439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DB609FE6-0339-4B6E-86E1-9513AF7B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75" y="33814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06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E70A040-45DC-4C4F-9C35-9C8855F2FADC}"/>
              </a:ext>
            </a:extLst>
          </p:cNvPr>
          <p:cNvCxnSpPr>
            <a:cxnSpLocks/>
          </p:cNvCxnSpPr>
          <p:nvPr userDrawn="1"/>
        </p:nvCxnSpPr>
        <p:spPr>
          <a:xfrm>
            <a:off x="456000" y="3919321"/>
            <a:ext cx="11280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3" name="Espace réservé du graphique SmartArt 11">
            <a:extLst>
              <a:ext uri="{FF2B5EF4-FFF2-40B4-BE49-F238E27FC236}">
                <a16:creationId xmlns:a16="http://schemas.microsoft.com/office/drawing/2014/main" id="{27C8F47C-3200-4352-B957-F47C1A5FCAF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1079877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8" name="Espace réservé du texte 57">
            <a:extLst>
              <a:ext uri="{FF2B5EF4-FFF2-40B4-BE49-F238E27FC236}">
                <a16:creationId xmlns:a16="http://schemas.microsoft.com/office/drawing/2014/main" id="{A0A44F60-C67D-46ED-9CCB-CDD8B11F957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06" y="225027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62" name="Espace réservé du graphique SmartArt 11">
            <a:extLst>
              <a:ext uri="{FF2B5EF4-FFF2-40B4-BE49-F238E27FC236}">
                <a16:creationId xmlns:a16="http://schemas.microsoft.com/office/drawing/2014/main" id="{CE16E605-DFA7-4CED-8CBF-0542C7698DF9}"/>
              </a:ext>
            </a:extLst>
          </p:cNvPr>
          <p:cNvSpPr>
            <a:spLocks noGrp="1" noChangeAspect="1"/>
          </p:cNvSpPr>
          <p:nvPr>
            <p:ph type="dgm" sz="quarter" idx="40"/>
          </p:nvPr>
        </p:nvSpPr>
        <p:spPr>
          <a:xfrm>
            <a:off x="2733699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3" name="Espace réservé du graphique SmartArt 11">
            <a:extLst>
              <a:ext uri="{FF2B5EF4-FFF2-40B4-BE49-F238E27FC236}">
                <a16:creationId xmlns:a16="http://schemas.microsoft.com/office/drawing/2014/main" id="{5A796DFE-A231-4181-AD26-E6261F7463D2}"/>
              </a:ext>
            </a:extLst>
          </p:cNvPr>
          <p:cNvSpPr>
            <a:spLocks noGrp="1" noChangeAspect="1"/>
          </p:cNvSpPr>
          <p:nvPr>
            <p:ph type="dgm" sz="quarter" idx="41"/>
          </p:nvPr>
        </p:nvSpPr>
        <p:spPr>
          <a:xfrm>
            <a:off x="4387522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4" name="Espace réservé du graphique SmartArt 11">
            <a:extLst>
              <a:ext uri="{FF2B5EF4-FFF2-40B4-BE49-F238E27FC236}">
                <a16:creationId xmlns:a16="http://schemas.microsoft.com/office/drawing/2014/main" id="{4AF62F43-58B0-40EE-BBAF-40FAE44E0A13}"/>
              </a:ext>
            </a:extLst>
          </p:cNvPr>
          <p:cNvSpPr>
            <a:spLocks noGrp="1" noChangeAspect="1"/>
          </p:cNvSpPr>
          <p:nvPr>
            <p:ph type="dgm" sz="quarter" idx="42"/>
          </p:nvPr>
        </p:nvSpPr>
        <p:spPr>
          <a:xfrm>
            <a:off x="6041345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5" name="Espace réservé du graphique SmartArt 11">
            <a:extLst>
              <a:ext uri="{FF2B5EF4-FFF2-40B4-BE49-F238E27FC236}">
                <a16:creationId xmlns:a16="http://schemas.microsoft.com/office/drawing/2014/main" id="{EA159B1B-69A6-4A2A-8825-3CE557B1A745}"/>
              </a:ext>
            </a:extLst>
          </p:cNvPr>
          <p:cNvSpPr>
            <a:spLocks noGrp="1" noChangeAspect="1"/>
          </p:cNvSpPr>
          <p:nvPr>
            <p:ph type="dgm" sz="quarter" idx="43"/>
          </p:nvPr>
        </p:nvSpPr>
        <p:spPr>
          <a:xfrm>
            <a:off x="7695167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6" name="Espace réservé du graphique SmartArt 11">
            <a:extLst>
              <a:ext uri="{FF2B5EF4-FFF2-40B4-BE49-F238E27FC236}">
                <a16:creationId xmlns:a16="http://schemas.microsoft.com/office/drawing/2014/main" id="{46A4C6F1-FE20-48BF-A8EC-70436EAC5DE4}"/>
              </a:ext>
            </a:extLst>
          </p:cNvPr>
          <p:cNvSpPr>
            <a:spLocks noGrp="1" noChangeAspect="1"/>
          </p:cNvSpPr>
          <p:nvPr>
            <p:ph type="dgm" sz="quarter" idx="44"/>
          </p:nvPr>
        </p:nvSpPr>
        <p:spPr>
          <a:xfrm>
            <a:off x="9348990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7" name="Espace réservé du graphique SmartArt 11">
            <a:extLst>
              <a:ext uri="{FF2B5EF4-FFF2-40B4-BE49-F238E27FC236}">
                <a16:creationId xmlns:a16="http://schemas.microsoft.com/office/drawing/2014/main" id="{2AD47857-C65A-440C-9B23-312C1566BFFB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11002813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5" name="Espace réservé du texte 57">
            <a:extLst>
              <a:ext uri="{FF2B5EF4-FFF2-40B4-BE49-F238E27FC236}">
                <a16:creationId xmlns:a16="http://schemas.microsoft.com/office/drawing/2014/main" id="{428D303E-DDAF-3641-B132-0379E658A1E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743434" y="225027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467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7" name="Espace réservé du texte 57">
            <a:extLst>
              <a:ext uri="{FF2B5EF4-FFF2-40B4-BE49-F238E27FC236}">
                <a16:creationId xmlns:a16="http://schemas.microsoft.com/office/drawing/2014/main" id="{842F84FC-333E-1F4F-8881-03E7346E68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66491" y="225027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9" name="Espace réservé du texte 57">
            <a:extLst>
              <a:ext uri="{FF2B5EF4-FFF2-40B4-BE49-F238E27FC236}">
                <a16:creationId xmlns:a16="http://schemas.microsoft.com/office/drawing/2014/main" id="{44621C0C-848F-154C-A0BE-F77AB0303ED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054962" y="225027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1" name="Espace réservé du texte 57">
            <a:extLst>
              <a:ext uri="{FF2B5EF4-FFF2-40B4-BE49-F238E27FC236}">
                <a16:creationId xmlns:a16="http://schemas.microsoft.com/office/drawing/2014/main" id="{5C884832-94C5-EC48-AD59-0BFF5B9292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85729" y="4252322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3" name="Espace réservé du texte 57">
            <a:extLst>
              <a:ext uri="{FF2B5EF4-FFF2-40B4-BE49-F238E27FC236}">
                <a16:creationId xmlns:a16="http://schemas.microsoft.com/office/drawing/2014/main" id="{55EE616D-CD9C-F747-B3C1-7E058D1739B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392645" y="4252322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5" name="Espace réservé du texte 57">
            <a:extLst>
              <a:ext uri="{FF2B5EF4-FFF2-40B4-BE49-F238E27FC236}">
                <a16:creationId xmlns:a16="http://schemas.microsoft.com/office/drawing/2014/main" id="{EE1276C9-7673-0445-9714-7351552FC1F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99561" y="4252322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AF710-3D2C-4EA6-A787-F566ABCC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62" y="370691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00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u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885830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pour une image  8">
            <a:extLst>
              <a:ext uri="{FF2B5EF4-FFF2-40B4-BE49-F238E27FC236}">
                <a16:creationId xmlns:a16="http://schemas.microsoft.com/office/drawing/2014/main" id="{D248539B-6296-41E2-B2A7-32CAFE749EF1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5242864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Espace réservé pour une image  8">
            <a:extLst>
              <a:ext uri="{FF2B5EF4-FFF2-40B4-BE49-F238E27FC236}">
                <a16:creationId xmlns:a16="http://schemas.microsoft.com/office/drawing/2014/main" id="{C99700F4-131B-4BC3-9911-BC47E4952A9B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8608997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87122" y="6074875"/>
            <a:ext cx="10417759" cy="276999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Overarching subtext goes here in Verdana 7pt – if text box necessary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5C1F33E9-9CFD-C248-B455-84A70176E55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43790" y="4457407"/>
            <a:ext cx="2698183" cy="1439540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7B91730-598B-3A45-B533-0E89A10E5AB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5610" y="4457407"/>
            <a:ext cx="2698183" cy="1439540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D327B16-2D28-E74D-80D9-FCA946C0498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809699" y="4457407"/>
            <a:ext cx="2698183" cy="1439540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BD92977-6456-4F81-9A2E-322E82DB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85" y="365753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21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.Body_Text&amp;Visual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51325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102EE37F-49C7-4E9B-9C3D-B4ED45E947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096001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53ACCDE3-920E-4B07-97C0-4268A8816D7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44975" y="2384671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BA1D5B65-0ABB-49CE-B750-F373B8CD7F3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6096002" y="2384671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0B13997-CC8E-4CA7-BC9F-1E2FE9781D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56143" y="2410070"/>
            <a:ext cx="2782356" cy="3838103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46" marR="0" indent="-171446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2F116EA8-5445-47B3-947A-920077D67D8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719526" y="2410070"/>
            <a:ext cx="2782356" cy="3838103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46" marR="0" indent="-171446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99050-FEA1-4953-AD6B-0FD3F037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9" y="380536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.Series_Picto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6A66775-D99C-FB4D-B9BA-F866BE69C75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412369" y="5249293"/>
            <a:ext cx="1585275" cy="11661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68A2321-51C0-44B8-85CC-82C00400516F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4846824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pour une image  8">
            <a:extLst>
              <a:ext uri="{FF2B5EF4-FFF2-40B4-BE49-F238E27FC236}">
                <a16:creationId xmlns:a16="http://schemas.microsoft.com/office/drawing/2014/main" id="{6749475C-69E4-4BE9-A38D-7241DCB89E86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755577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pour une image  8">
            <a:extLst>
              <a:ext uri="{FF2B5EF4-FFF2-40B4-BE49-F238E27FC236}">
                <a16:creationId xmlns:a16="http://schemas.microsoft.com/office/drawing/2014/main" id="{53004C71-88FB-4D84-AF67-163F0A8F5713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264725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2DBF61FA-A35E-4273-8034-DAAC1ECD9D13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4846824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8">
            <a:extLst>
              <a:ext uri="{FF2B5EF4-FFF2-40B4-BE49-F238E27FC236}">
                <a16:creationId xmlns:a16="http://schemas.microsoft.com/office/drawing/2014/main" id="{2789384D-EA94-4052-B57F-95DE218737E1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55577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A400283B-48F4-4D29-A5D4-EF54E4DEE830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10264725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42CCC6AE-5AF4-4691-BF67-CE2AE425B9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2369" y="3132080"/>
            <a:ext cx="1585275" cy="1001984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6D6398C9-77BD-0246-B4C7-E8636466B43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26712" y="3132080"/>
            <a:ext cx="1585275" cy="11661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F64D3D11-BDB5-D647-AE1B-75549238F3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19541" y="3132080"/>
            <a:ext cx="1585275" cy="11661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4E9486BD-46D7-254F-A584-B651B6D8D43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826712" y="5249293"/>
            <a:ext cx="1585275" cy="11661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95667BD6-1D89-BF44-9AC0-03B52EFC58E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119541" y="5249293"/>
            <a:ext cx="1585275" cy="11661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A265111-C2ED-45CD-9BC6-C950D268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1" y="427296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4217EF9-0D5E-427F-84CE-0FEB371DB5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5" y="1711235"/>
            <a:ext cx="2827447" cy="2168799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75" indent="-339717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377" indent="-285744">
              <a:buFont typeface="Arial" panose="020B0604020202020204" pitchFamily="34" charset="0"/>
              <a:buChar char="•"/>
              <a:tabLst>
                <a:tab pos="1201709" algn="l"/>
              </a:tabLst>
              <a:defRPr>
                <a:solidFill>
                  <a:schemeClr val="tx1"/>
                </a:solidFill>
              </a:defRPr>
            </a:lvl3pPr>
            <a:lvl4pPr marL="1201709" indent="-28733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197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047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3" y="1584822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8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2000" y="1584822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6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2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9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8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1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8" y="1604794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5"/>
            <a:ext cx="2827013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83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3" y="1584822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8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2000" y="1584822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6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2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9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8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1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8" y="1604794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5"/>
            <a:ext cx="2827013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6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3" y="1584822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8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2000" y="1584822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6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2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9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8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1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8" y="1604794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5"/>
            <a:ext cx="2827013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506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3" y="1584822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8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2000" y="1584822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6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2" y="1584822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9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8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1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8129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3" y="5779487"/>
            <a:ext cx="1379716" cy="68512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8" y="1604794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5"/>
            <a:ext cx="2827013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348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0">
            <a:extLst>
              <a:ext uri="{FF2B5EF4-FFF2-40B4-BE49-F238E27FC236}">
                <a16:creationId xmlns:a16="http://schemas.microsoft.com/office/drawing/2014/main" id="{B18BC258-6DEA-4175-8CC2-11DD4FF1B5C6}"/>
              </a:ext>
            </a:extLst>
          </p:cNvPr>
          <p:cNvSpPr/>
          <p:nvPr userDrawn="1"/>
        </p:nvSpPr>
        <p:spPr>
          <a:xfrm>
            <a:off x="-3" y="-21294"/>
            <a:ext cx="12192003" cy="6879295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377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131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2280" y="2220015"/>
            <a:ext cx="1440683" cy="1044388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52279" y="1577579"/>
            <a:ext cx="7143092" cy="33804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3082" y="2220015"/>
            <a:ext cx="1336439" cy="1044388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886" y="2220015"/>
            <a:ext cx="1336439" cy="1044388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54689" y="2220015"/>
            <a:ext cx="1440683" cy="1044388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89" indent="-228589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352279" y="4036973"/>
            <a:ext cx="1694284" cy="1012072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352279" y="3429002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53083" y="4036973"/>
            <a:ext cx="1694284" cy="1012072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53083" y="3429002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153887" y="4036973"/>
            <a:ext cx="1694284" cy="1012072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153887" y="3429002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0054691" y="4036973"/>
            <a:ext cx="1694284" cy="1012072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054691" y="3429002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5FC8935F-F5EA-4DB5-90D3-9384F30C82A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90" y="1674845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596FBAD-4CB5-4D66-A5F6-908C981D1CB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6" y="2513023"/>
            <a:ext cx="2827447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84" indent="-302384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609570" indent="-302384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911955" indent="-302384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DFF01B2-F39C-498F-AD84-0EA02C0F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4" name="Graphique 7">
            <a:extLst>
              <a:ext uri="{FF2B5EF4-FFF2-40B4-BE49-F238E27FC236}">
                <a16:creationId xmlns:a16="http://schemas.microsoft.com/office/drawing/2014/main" id="{E8290A22-F381-46FE-ADAB-99EA161EACA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6" name="Forme libre : forme 9">
              <a:extLst>
                <a:ext uri="{FF2B5EF4-FFF2-40B4-BE49-F238E27FC236}">
                  <a16:creationId xmlns:a16="http://schemas.microsoft.com/office/drawing/2014/main" id="{80FA3ABE-3B7B-4847-8146-1133F3B4FFD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8" name="Forme libre : forme 10">
              <a:extLst>
                <a:ext uri="{FF2B5EF4-FFF2-40B4-BE49-F238E27FC236}">
                  <a16:creationId xmlns:a16="http://schemas.microsoft.com/office/drawing/2014/main" id="{F3A8C72A-E85D-4023-B5E7-85DFA2D798B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9" name="Forme libre : forme 11">
              <a:extLst>
                <a:ext uri="{FF2B5EF4-FFF2-40B4-BE49-F238E27FC236}">
                  <a16:creationId xmlns:a16="http://schemas.microsoft.com/office/drawing/2014/main" id="{1E1E3265-C7FB-4CA8-915C-7BBD15632FC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.ColumnTitle+3columns_NoVisual_Colo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BD28644-31E5-42EB-A359-94FBB151C4BA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A2CA514-4233-4338-B4D8-DECD377FF6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22912" y="1943801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4" name="Espace réservé du graphique SmartArt 10">
            <a:extLst>
              <a:ext uri="{FF2B5EF4-FFF2-40B4-BE49-F238E27FC236}">
                <a16:creationId xmlns:a16="http://schemas.microsoft.com/office/drawing/2014/main" id="{19B0CBA6-8D91-40B7-A08B-3172CF7A8299}"/>
              </a:ext>
            </a:extLst>
          </p:cNvPr>
          <p:cNvSpPr>
            <a:spLocks noGrp="1"/>
          </p:cNvSpPr>
          <p:nvPr>
            <p:ph type="dgm" sz="quarter" idx="44"/>
          </p:nvPr>
        </p:nvSpPr>
        <p:spPr>
          <a:xfrm rot="5400000">
            <a:off x="5393938" y="1853648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99C77F5-F32E-41C3-BEFC-25D7AC59AB7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522912" y="4600060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16" name="Espace réservé du graphique SmartArt 47">
            <a:extLst>
              <a:ext uri="{FF2B5EF4-FFF2-40B4-BE49-F238E27FC236}">
                <a16:creationId xmlns:a16="http://schemas.microsoft.com/office/drawing/2014/main" id="{92E82BE4-7D85-4A10-9D30-E2BA20C54B67}"/>
              </a:ext>
            </a:extLst>
          </p:cNvPr>
          <p:cNvSpPr>
            <a:spLocks noGrp="1" noChangeAspect="1"/>
          </p:cNvSpPr>
          <p:nvPr>
            <p:ph type="dgm" sz="quarter" idx="70"/>
          </p:nvPr>
        </p:nvSpPr>
        <p:spPr>
          <a:xfrm rot="5400000">
            <a:off x="5349433" y="4067685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40A17507-5CAB-41A8-8654-A943A0B8BB4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522912" y="2824118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ACDFF36C-2E3B-4F84-8FD6-D84E5419FB8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016329" y="1943801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9" name="Espace réservé du graphique SmartArt 10">
            <a:extLst>
              <a:ext uri="{FF2B5EF4-FFF2-40B4-BE49-F238E27FC236}">
                <a16:creationId xmlns:a16="http://schemas.microsoft.com/office/drawing/2014/main" id="{4AEDDBF7-5EA9-4A49-8B8C-79110C43EB76}"/>
              </a:ext>
            </a:extLst>
          </p:cNvPr>
          <p:cNvSpPr>
            <a:spLocks noGrp="1"/>
          </p:cNvSpPr>
          <p:nvPr>
            <p:ph type="dgm" sz="quarter" idx="72"/>
          </p:nvPr>
        </p:nvSpPr>
        <p:spPr>
          <a:xfrm rot="5400000">
            <a:off x="7887355" y="1853648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DA3F9611-A7F0-42CE-AE25-854FF5FA6DE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016330" y="4600060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1" name="Espace réservé du graphique SmartArt 47">
            <a:extLst>
              <a:ext uri="{FF2B5EF4-FFF2-40B4-BE49-F238E27FC236}">
                <a16:creationId xmlns:a16="http://schemas.microsoft.com/office/drawing/2014/main" id="{4FAF97D0-F2E0-4F84-94DB-1F8CA6FFD747}"/>
              </a:ext>
            </a:extLst>
          </p:cNvPr>
          <p:cNvSpPr>
            <a:spLocks noGrp="1" noChangeAspect="1"/>
          </p:cNvSpPr>
          <p:nvPr>
            <p:ph type="dgm" sz="quarter" idx="74"/>
          </p:nvPr>
        </p:nvSpPr>
        <p:spPr>
          <a:xfrm rot="5400000">
            <a:off x="7842852" y="4067685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0628E42C-71C0-48AF-8906-B29B4465CE3A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016330" y="2824118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014C5F2-20B9-4C76-BD18-8D3A07248228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9509757" y="1943801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24" name="Espace réservé du graphique SmartArt 10">
            <a:extLst>
              <a:ext uri="{FF2B5EF4-FFF2-40B4-BE49-F238E27FC236}">
                <a16:creationId xmlns:a16="http://schemas.microsoft.com/office/drawing/2014/main" id="{2F86B678-A609-4B17-9715-9C6B93348626}"/>
              </a:ext>
            </a:extLst>
          </p:cNvPr>
          <p:cNvSpPr>
            <a:spLocks noGrp="1"/>
          </p:cNvSpPr>
          <p:nvPr>
            <p:ph type="dgm" sz="quarter" idx="77"/>
          </p:nvPr>
        </p:nvSpPr>
        <p:spPr>
          <a:xfrm rot="5400000">
            <a:off x="10380783" y="1853648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B15E812-EEBF-45E0-9F03-1A12E6B4DFD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9509758" y="4600060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6" name="Espace réservé du graphique SmartArt 47">
            <a:extLst>
              <a:ext uri="{FF2B5EF4-FFF2-40B4-BE49-F238E27FC236}">
                <a16:creationId xmlns:a16="http://schemas.microsoft.com/office/drawing/2014/main" id="{6DFE7F26-F772-41BC-BA39-2787B3898D0F}"/>
              </a:ext>
            </a:extLst>
          </p:cNvPr>
          <p:cNvSpPr>
            <a:spLocks noGrp="1" noChangeAspect="1"/>
          </p:cNvSpPr>
          <p:nvPr>
            <p:ph type="dgm" sz="quarter" idx="79"/>
          </p:nvPr>
        </p:nvSpPr>
        <p:spPr>
          <a:xfrm rot="5400000">
            <a:off x="10336280" y="4067685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CB7B9BBB-2B07-4086-9024-DEE22312457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9509758" y="2824118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5C842C5C-9AC3-448B-960C-704DDA9F4E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90" y="1674845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BD41B43-AC57-4D2B-895A-D6C42B2C6D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6" y="2513023"/>
            <a:ext cx="2827447" cy="17303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84" indent="-302384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609570" indent="-302384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911955" indent="-302384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F219FC-0C17-41D8-A025-7B19D0B2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473589"/>
            <a:ext cx="2827447" cy="12218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Espace réservé du texte 5">
            <a:extLst>
              <a:ext uri="{FF2B5EF4-FFF2-40B4-BE49-F238E27FC236}">
                <a16:creationId xmlns:a16="http://schemas.microsoft.com/office/drawing/2014/main" id="{F0A95EBF-507C-4A4F-B6AB-97F42EE2F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8" y="425184"/>
            <a:ext cx="7715547" cy="256545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42" algn="l"/>
              </a:tabLst>
              <a:defRPr sz="533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9" name="Graphique 7">
            <a:extLst>
              <a:ext uri="{FF2B5EF4-FFF2-40B4-BE49-F238E27FC236}">
                <a16:creationId xmlns:a16="http://schemas.microsoft.com/office/drawing/2014/main" id="{C27C04FF-DE6C-4072-8BF4-5EC4DDBD6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7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212E5D6A-36AC-4C11-B9FC-882015D3F3E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D6348C0A-6CEA-4E8E-B679-84C9BC1345C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2" name="Forme libre : forme 11">
              <a:extLst>
                <a:ext uri="{FF2B5EF4-FFF2-40B4-BE49-F238E27FC236}">
                  <a16:creationId xmlns:a16="http://schemas.microsoft.com/office/drawing/2014/main" id="{3CB09C3A-78E1-4A35-9F27-91D8336A84C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31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A057E7-5A0F-4AE0-9351-1A58DB294C4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2851" y="1942730"/>
            <a:ext cx="3365500" cy="429522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8</a:t>
            </a:r>
          </a:p>
          <a:p>
            <a:pPr lvl="2"/>
            <a:r>
              <a:rPr lang="en-US" noProof="0" dirty="0"/>
              <a:t>NAFLD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1DC7E5E-9E41-496F-A46A-10D60378AF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39004" y="1942730"/>
            <a:ext cx="1657349" cy="205777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Neurology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CA8CA11-934D-49F7-A929-1D1F6E6171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95007" y="1942729"/>
            <a:ext cx="952020" cy="4295223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E2A95B96-5606-44FB-9A28-BF7F82AE0A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39001" y="4124872"/>
            <a:ext cx="3435352" cy="1298029"/>
          </a:xfrm>
          <a:solidFill>
            <a:schemeClr val="accent5"/>
          </a:solidFill>
        </p:spPr>
        <p:txBody>
          <a:bodyPr bIns="108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US" noProof="0" dirty="0"/>
              <a:t>3</a:t>
            </a:r>
          </a:p>
          <a:p>
            <a:pPr lvl="1"/>
            <a:r>
              <a:rPr lang="en-US" noProof="0" dirty="0"/>
              <a:t>Rare blood disorders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563A6F80-C740-4630-B53A-0571C25D9B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39001" y="5547271"/>
            <a:ext cx="3435352" cy="675405"/>
          </a:xfrm>
          <a:solidFill>
            <a:schemeClr val="accent4"/>
          </a:solidFill>
        </p:spPr>
        <p:txBody>
          <a:bodyPr tIns="36000" bIns="36000" anchor="ctr">
            <a:noAutofit/>
          </a:bodyPr>
          <a:lstStyle>
            <a:lvl1pPr marL="0" indent="0" algn="ctr">
              <a:lnSpc>
                <a:spcPct val="75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1</a:t>
            </a:r>
          </a:p>
          <a:p>
            <a:pPr lvl="2"/>
            <a:r>
              <a:rPr lang="en-US" noProof="0" dirty="0" err="1"/>
              <a:t>Immunologie</a:t>
            </a:r>
            <a:endParaRPr lang="en-US" noProof="0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03CC539B-EFCF-4F4C-B1A5-A69F32F5CE1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15364" y="1942730"/>
            <a:ext cx="1657349" cy="205777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4F34E5-E51A-4313-AC90-F67C509F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8" y="379771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93EF705-EFFB-4BD7-8595-42C8B7EFEF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5" y="1711235"/>
            <a:ext cx="2827447" cy="2168799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75" indent="-339717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377" indent="-285744">
              <a:buFont typeface="Arial" panose="020B0604020202020204" pitchFamily="34" charset="0"/>
              <a:buChar char="•"/>
              <a:tabLst>
                <a:tab pos="1201709" algn="l"/>
              </a:tabLst>
              <a:defRPr>
                <a:solidFill>
                  <a:schemeClr val="tx1"/>
                </a:solidFill>
              </a:defRPr>
            </a:lvl3pPr>
            <a:lvl4pPr marL="1201709" indent="-287331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197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080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6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6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4" y="6013891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762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0">
            <a:extLst>
              <a:ext uri="{FF2B5EF4-FFF2-40B4-BE49-F238E27FC236}">
                <a16:creationId xmlns:a16="http://schemas.microsoft.com/office/drawing/2014/main" id="{CDE3C905-9E7B-4D62-90F9-CA013945F90B}"/>
              </a:ext>
            </a:extLst>
          </p:cNvPr>
          <p:cNvSpPr/>
          <p:nvPr userDrawn="1"/>
        </p:nvSpPr>
        <p:spPr>
          <a:xfrm>
            <a:off x="-3" y="-21294"/>
            <a:ext cx="12192003" cy="6879295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377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6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6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4" y="6013891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610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9840" y="1016000"/>
            <a:ext cx="11146224" cy="369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rgbClr val="B15218"/>
                </a:solidFill>
                <a:latin typeface="Verdana" panose="020B0604030504040204" pitchFamily="34" charset="0"/>
              </a:defRPr>
            </a:lvl1pPr>
            <a:lvl2pPr marL="457189" indent="0">
              <a:buNone/>
              <a:defRPr b="1">
                <a:solidFill>
                  <a:srgbClr val="B15218"/>
                </a:solidFill>
              </a:defRPr>
            </a:lvl2pPr>
            <a:lvl3pPr marL="914377" indent="0">
              <a:buNone/>
              <a:defRPr b="1">
                <a:solidFill>
                  <a:srgbClr val="B15218"/>
                </a:solidFill>
              </a:defRPr>
            </a:lvl3pPr>
            <a:lvl4pPr marL="1371566" indent="0">
              <a:buNone/>
              <a:defRPr b="1">
                <a:solidFill>
                  <a:srgbClr val="B15218"/>
                </a:solidFill>
              </a:defRPr>
            </a:lvl4pPr>
            <a:lvl5pPr marL="1828754" indent="0">
              <a:buNone/>
              <a:defRPr b="1">
                <a:solidFill>
                  <a:srgbClr val="B1521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29842" y="1844676"/>
            <a:ext cx="11146223" cy="148108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 sz="1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29840" y="5800082"/>
            <a:ext cx="11145600" cy="2308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457189" indent="0">
              <a:buNone/>
              <a:defRPr sz="1000">
                <a:solidFill>
                  <a:schemeClr val="tx1"/>
                </a:solidFill>
              </a:defRPr>
            </a:lvl2pPr>
            <a:lvl3pPr marL="914377" indent="0">
              <a:buNone/>
              <a:defRPr sz="1000">
                <a:solidFill>
                  <a:schemeClr val="tx1"/>
                </a:solidFill>
              </a:defRPr>
            </a:lvl3pPr>
            <a:lvl4pPr marL="1371566" indent="0">
              <a:buNone/>
              <a:defRPr sz="1000">
                <a:solidFill>
                  <a:schemeClr val="tx1"/>
                </a:solidFill>
              </a:defRPr>
            </a:lvl4pPr>
            <a:lvl5pPr marL="1828754" indent="0">
              <a:buNone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5742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4" pos="433" userDrawn="1">
          <p15:clr>
            <a:srgbClr val="FBAE40"/>
          </p15:clr>
        </p15:guide>
        <p15:guide id="5" pos="9807" userDrawn="1">
          <p15:clr>
            <a:srgbClr val="FBAE40"/>
          </p15:clr>
        </p15:guide>
        <p15:guide id="6" orient="horz" pos="853" userDrawn="1">
          <p15:clr>
            <a:srgbClr val="FBAE40"/>
          </p15:clr>
        </p15:guide>
        <p15:guide id="7" orient="horz" pos="1459" userDrawn="1">
          <p15:clr>
            <a:srgbClr val="FBAE40"/>
          </p15:clr>
        </p15:guide>
        <p15:guide id="8" orient="horz" pos="1549" userDrawn="1">
          <p15:clr>
            <a:srgbClr val="FBAE40"/>
          </p15:clr>
        </p15:guide>
        <p15:guide id="9" orient="horz" pos="4695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01005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1" userDrawn="1">
          <p15:clr>
            <a:srgbClr val="FBAE40"/>
          </p15:clr>
        </p15:guide>
        <p15:guide id="2" pos="9969" userDrawn="1">
          <p15:clr>
            <a:srgbClr val="FBAE40"/>
          </p15:clr>
        </p15:guide>
        <p15:guide id="3" pos="5120" userDrawn="1">
          <p15:clr>
            <a:srgbClr val="FBAE40"/>
          </p15:clr>
        </p15:guide>
        <p15:guide id="4" orient="horz" pos="1169" userDrawn="1">
          <p15:clr>
            <a:srgbClr val="FBAE40"/>
          </p15:clr>
        </p15:guide>
        <p15:guide id="5" orient="horz" pos="480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218888" y="59822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189" rtl="0" eaLnBrk="1" latinLnBrk="0" hangingPunct="1">
              <a:defRPr lang="en-US" sz="1600" b="0" i="0" kern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" y="0"/>
            <a:ext cx="6374847" cy="68580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100" noProof="0">
                <a:solidFill>
                  <a:schemeClr val="lt1"/>
                </a:solidFill>
                <a:effectLst/>
                <a:latin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lvl="0" algn="ctr" defTabSz="914377">
              <a:lnSpc>
                <a:spcPct val="107000"/>
              </a:lnSpc>
              <a:spcAft>
                <a:spcPts val="800"/>
              </a:spcAft>
            </a:pPr>
            <a:r>
              <a:rPr lang="en-US" noProof="0" dirty="0"/>
              <a:t>    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9190080" y="1763754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9190080" y="5169753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83431" y="1926302"/>
            <a:ext cx="4949741" cy="1658148"/>
          </a:xfrm>
        </p:spPr>
        <p:txBody>
          <a:bodyPr anchor="b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fr-FR" sz="4000" b="0" i="0" kern="12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667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83431" y="3758158"/>
            <a:ext cx="4949741" cy="537959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2667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71381" indent="0" algn="ctr">
              <a:lnSpc>
                <a:spcPct val="100000"/>
              </a:lnSpc>
              <a:buFont typeface="Arial" panose="020B0604020202020204" pitchFamily="34" charset="0"/>
              <a:buNone/>
              <a:defRPr sz="2667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431" y="4320499"/>
            <a:ext cx="4949741" cy="770660"/>
          </a:xfrm>
        </p:spPr>
        <p:txBody>
          <a:bodyPr anchor="t">
            <a:noAutofit/>
          </a:bodyPr>
          <a:lstStyle>
            <a:lvl1pPr marL="0" indent="0" algn="ctr">
              <a:lnSpc>
                <a:spcPct val="96000"/>
              </a:lnSpc>
              <a:spcAft>
                <a:spcPts val="1333"/>
              </a:spcAft>
              <a:buNone/>
              <a:defRPr lang="en-US" sz="1600" b="0" i="0" kern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6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Speaker position</a:t>
            </a:r>
          </a:p>
        </p:txBody>
      </p: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D6A2EF48-4BDC-4FCD-BF90-C4DDD214653F}"/>
              </a:ext>
            </a:extLst>
          </p:cNvPr>
          <p:cNvGrpSpPr/>
          <p:nvPr userDrawn="1"/>
        </p:nvGrpSpPr>
        <p:grpSpPr>
          <a:xfrm>
            <a:off x="8690917" y="520073"/>
            <a:ext cx="1134683" cy="287664"/>
            <a:chOff x="11168862" y="6538265"/>
            <a:chExt cx="762585" cy="19590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105CD9-C286-47A6-B7C6-9AE3398B3E36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F3D5DEF-9384-4CB1-B93C-BBE02C362510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C0AAC82-3DA3-4FF5-8BC3-060D7B50DE17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D355D2C-5660-44E3-AA3E-1A116FB62807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9DE94-FF16-4B11-9E42-6814046E01A3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CDD8A3-FB70-42DA-B29C-198D62576865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15F2E8-A057-4665-88B9-73ADCD42F62E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13B98-8728-42F9-BDE9-29F7E37F4A9E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2A5A3-0D58-459B-AF9C-5143C94CF0FE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2DC695-7309-4A47-98FE-81FD4539FFA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BF6188DC-31CD-4A1D-98C3-8CC0F80AB64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271DD0FB-614F-4A3A-82CC-74A2AB4DE0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F55DDAA-87F1-430E-9736-29055C4DB3D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0BCA6ED-E3CE-4CD2-B85E-E2FB1682F9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4FF9441-132F-44AE-80D5-841E21CA2A2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A8CC9CD5-B7C5-4011-84DE-E1710CCEAADA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526118-4DCF-4A66-A5D6-A5D1E9ECC4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84E93D76-3A69-460E-9754-E58A62A9CAD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5F3776F0-3522-4C4A-BE7E-0396B95EF97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C049E8-4CB3-4438-8C9A-BA4B8D478CF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4A80CD6C-09C8-4FC1-836C-D6E6C4398A9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B2903B3C-F985-44DC-8CC9-286E34CBB7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77763591-5BBE-4544-A64B-3650D62456CF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" name="Hexagon 68">
              <a:extLst>
                <a:ext uri="{FF2B5EF4-FFF2-40B4-BE49-F238E27FC236}">
                  <a16:creationId xmlns:a16="http://schemas.microsoft.com/office/drawing/2014/main" id="{C6B80AC6-7D7C-4F20-8D37-2DF7CFDB5D7F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6503B387-62E2-4486-9383-7A5FEF58E32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1" name="Hexagon 70">
              <a:extLst>
                <a:ext uri="{FF2B5EF4-FFF2-40B4-BE49-F238E27FC236}">
                  <a16:creationId xmlns:a16="http://schemas.microsoft.com/office/drawing/2014/main" id="{2E9DE235-5D29-4EDC-8D73-3E81217BC80B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8A40BF-8534-4ACF-A8B4-8AC8B316810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A6C441D-73C4-4371-8CFC-5071268A6CF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3FECAC88-60E3-48B9-8D1B-E5D50937E6A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76D48B00-0B10-4A75-8F8C-0C0DCF2EA3A5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796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(Ligh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2" y="3020998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1009507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75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10">
            <a:extLst>
              <a:ext uri="{FF2B5EF4-FFF2-40B4-BE49-F238E27FC236}">
                <a16:creationId xmlns:a16="http://schemas.microsoft.com/office/drawing/2014/main" id="{A2AB0CFF-34C7-4A9F-8A1F-D3D144720BAE}"/>
              </a:ext>
            </a:extLst>
          </p:cNvPr>
          <p:cNvSpPr/>
          <p:nvPr userDrawn="1"/>
        </p:nvSpPr>
        <p:spPr>
          <a:xfrm>
            <a:off x="-3" y="24550"/>
            <a:ext cx="12192003" cy="6879295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377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2" y="3020998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1009507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2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2" y="3020998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accent2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1009507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7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8" y="2290"/>
            <a:ext cx="12375811" cy="7274623"/>
            <a:chOff x="-504077" y="2288"/>
            <a:chExt cx="12375810" cy="7274623"/>
          </a:xfrm>
          <a:solidFill>
            <a:schemeClr val="accent4">
              <a:lumMod val="20000"/>
              <a:lumOff val="80000"/>
              <a:alpha val="60000"/>
            </a:schemeClr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  <a:grpFill/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67702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18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491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C80616-FB34-A314-92AB-6B7769153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209972-4811-AA19-A710-4454ACE57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42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CEA85-E44C-98E9-104F-9BCE1D466D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4FABA-B268-FE6A-0BAB-31FB4B0D11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818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1351" y="1569084"/>
            <a:ext cx="11362660" cy="145338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38945" y="6374976"/>
            <a:ext cx="525067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9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4" name="Graphic 9">
            <a:extLst>
              <a:ext uri="{FF2B5EF4-FFF2-40B4-BE49-F238E27FC236}">
                <a16:creationId xmlns:a16="http://schemas.microsoft.com/office/drawing/2014/main" id="{7585CE12-DB45-4135-A6B3-F5F84AAF0B45}"/>
              </a:ext>
            </a:extLst>
          </p:cNvPr>
          <p:cNvGrpSpPr/>
          <p:nvPr userDrawn="1"/>
        </p:nvGrpSpPr>
        <p:grpSpPr>
          <a:xfrm>
            <a:off x="401351" y="6415570"/>
            <a:ext cx="919228" cy="236143"/>
            <a:chOff x="11168862" y="6538265"/>
            <a:chExt cx="762585" cy="19590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61DFBA9-06E9-4668-9046-982010660768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0EC731-3C7C-469E-A29F-55EF0789940F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2C495E3-228D-4C05-8E34-3CC6BC5872B8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955D3D2-BB61-4A1A-AF6C-A470CBEAD0FD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E51453-4B37-4549-8E13-8806F7295D7C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C3B946-15BE-46E9-8AC3-C1976D9ADD0B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905020-CD0B-4A46-939E-1EAE9F95FCC5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4F810-F334-445F-8BE8-AA5119DFE7ED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800" dirty="0">
                <a:latin typeface="Verdana" panose="020B0604030504040204" pitchFamily="34" charset="0"/>
              </a:endParaRPr>
            </a:p>
          </p:txBody>
        </p:sp>
      </p:grp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D98DEE2F-2925-4EFE-80B3-5B17B515EC71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066" y="79039"/>
            <a:ext cx="2048997" cy="1223469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46ED76-84F5-E21B-F265-E28620A11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78583" y="6356350"/>
            <a:ext cx="935397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4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sldNum="0" hdr="0" dt="0"/>
  <p:txStyles>
    <p:titleStyle>
      <a:lvl1pPr algn="l" defTabSz="685783" rtl="0" eaLnBrk="1" latinLnBrk="0" hangingPunct="1">
        <a:lnSpc>
          <a:spcPct val="85000"/>
        </a:lnSpc>
        <a:spcBef>
          <a:spcPct val="0"/>
        </a:spcBef>
        <a:buNone/>
        <a:defRPr sz="2800" b="0" kern="1200" cap="none" baseline="0">
          <a:solidFill>
            <a:schemeClr val="accent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15995" indent="-215995" algn="l" defTabSz="685783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100000"/>
        <a:buFont typeface="Calibri" panose="020F0502020204030204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03987" indent="-179996" algn="l" defTabSz="685783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Calibri" panose="020F0502020204030204" pitchFamily="34" charset="0"/>
        <a:buChar char="‒"/>
        <a:defRPr sz="18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791980" indent="-171446" algn="l" defTabSz="685783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Font typeface="Calibri" panose="020F0502020204030204" pitchFamily="34" charset="0"/>
        <a:buChar char="–"/>
        <a:defRPr sz="16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043974" indent="-143996" algn="l" defTabSz="685783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295968" indent="-143996" algn="l" defTabSz="685783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224652" y="2554000"/>
            <a:ext cx="7378529" cy="17066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Global 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Liver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 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Health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 Forum 2022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014364" y="6488668"/>
            <a:ext cx="35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306473" y="4460728"/>
            <a:ext cx="7828363" cy="1109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F4B130"/>
              </a:solidFill>
              <a:effectLst/>
              <a:uLnTx/>
              <a:uFillTx/>
              <a:latin typeface="Verdana" panose="020B0604030504040204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9E8B40B-636B-45D0-8A0C-CFCFA7852C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973" y="1690841"/>
            <a:ext cx="5776173" cy="344899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2D19F69-D9F2-4870-B685-FC56F2E59190}"/>
              </a:ext>
            </a:extLst>
          </p:cNvPr>
          <p:cNvSpPr txBox="1"/>
          <p:nvPr/>
        </p:nvSpPr>
        <p:spPr>
          <a:xfrm>
            <a:off x="4842627" y="4831641"/>
            <a:ext cx="635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3</a:t>
            </a:r>
            <a:r>
              <a:rPr kumimoji="0" lang="fr-FR" sz="2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rd</a:t>
            </a: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 Webinar </a:t>
            </a:r>
            <a:r>
              <a:rPr kumimoji="0" lang="fr-FR" sz="2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Series</a:t>
            </a:r>
            <a:endParaRPr kumimoji="0" lang="fr-FR" sz="2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38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Classic comorbidities (cardiometabolic risk factors) in MAFLD include features of metabolic syndrome 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177128"/>
              </p:ext>
            </p:extLst>
          </p:nvPr>
        </p:nvGraphicFramePr>
        <p:xfrm>
          <a:off x="452135" y="1564287"/>
          <a:ext cx="11268000" cy="355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Verdana"/>
                          <a:cs typeface="Verdana"/>
                        </a:rPr>
                        <a:t>Cardiometabolic disease (%)</a:t>
                      </a:r>
                    </a:p>
                  </a:txBody>
                  <a:tcPr marL="192000" marR="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Verdana"/>
                          <a:cs typeface="Verdana"/>
                        </a:rPr>
                        <a:t>General</a:t>
                      </a:r>
                      <a:r>
                        <a:rPr lang="en-US" sz="2000" b="1" baseline="0" noProof="0" dirty="0">
                          <a:effectLst/>
                          <a:latin typeface="Verdana"/>
                          <a:cs typeface="Verdana"/>
                        </a:rPr>
                        <a:t> population (USA)</a:t>
                      </a:r>
                      <a:endParaRPr lang="en-US" sz="2000" b="1" noProof="0" dirty="0">
                        <a:effectLst/>
                        <a:latin typeface="Verdana"/>
                        <a:cs typeface="Verdana"/>
                      </a:endParaRP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Verdana"/>
                          <a:cs typeface="Verdana"/>
                        </a:rPr>
                        <a:t>MAFLD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Verdana"/>
                          <a:cs typeface="Verdana"/>
                        </a:rPr>
                        <a:t>(non-NASH)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noProof="0" dirty="0">
                          <a:effectLst/>
                          <a:latin typeface="Verdana"/>
                          <a:cs typeface="Verdana"/>
                        </a:rPr>
                        <a:t>NASH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Obesity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39.8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51.3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81.8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T2DM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14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22.5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43.6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Hypertension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29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39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68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Hypertriglyceridemia</a:t>
                      </a:r>
                      <a:r>
                        <a:rPr lang="en-US" sz="20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 </a:t>
                      </a:r>
                      <a:endParaRPr lang="en-US" sz="20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/>
                        <a:cs typeface="Verdana"/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25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40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83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Metabolic syndrome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34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42.5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/>
                          <a:cs typeface="Verdana"/>
                        </a:rPr>
                        <a:t>71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5ACD4EE-D621-4F2E-B11B-4E68F157574E}"/>
              </a:ext>
            </a:extLst>
          </p:cNvPr>
          <p:cNvSpPr/>
          <p:nvPr/>
        </p:nvSpPr>
        <p:spPr>
          <a:xfrm>
            <a:off x="461661" y="3118628"/>
            <a:ext cx="11268680" cy="504000"/>
          </a:xfrm>
          <a:prstGeom prst="rect">
            <a:avLst/>
          </a:prstGeom>
          <a:noFill/>
          <a:ln w="19050">
            <a:solidFill>
              <a:srgbClr val="C2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FC7E2-1A4D-2807-31E8-A389F7B1F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MAFLD, metabolic-associated fatty liver disease; NASH, non-alcoholic steatohepatitis;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T2DM, type 2 diabetes mellitus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Data provided by speaker </a:t>
            </a: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1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There is an increased risk of cardiovascular events in patients with MAFLD and T2DM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D0F435B-694F-0459-72E5-B0368767763B}"/>
              </a:ext>
            </a:extLst>
          </p:cNvPr>
          <p:cNvGrpSpPr/>
          <p:nvPr/>
        </p:nvGrpSpPr>
        <p:grpSpPr>
          <a:xfrm>
            <a:off x="3618090" y="1859400"/>
            <a:ext cx="4955821" cy="3237634"/>
            <a:chOff x="3883382" y="2135858"/>
            <a:chExt cx="4955821" cy="3237634"/>
          </a:xfrm>
        </p:grpSpPr>
        <p:sp>
          <p:nvSpPr>
            <p:cNvPr id="9" name="Strzałka zawracania 8"/>
            <p:cNvSpPr/>
            <p:nvPr/>
          </p:nvSpPr>
          <p:spPr>
            <a:xfrm>
              <a:off x="4763912" y="2135858"/>
              <a:ext cx="3352803" cy="1264359"/>
            </a:xfrm>
            <a:prstGeom prst="uturnArrow">
              <a:avLst>
                <a:gd name="adj1" fmla="val 16310"/>
                <a:gd name="adj2" fmla="val 20089"/>
                <a:gd name="adj3" fmla="val 25000"/>
                <a:gd name="adj4" fmla="val 43750"/>
                <a:gd name="adj5" fmla="val 73889"/>
              </a:avLst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3200">
                <a:solidFill>
                  <a:schemeClr val="tx1"/>
                </a:solidFill>
              </a:endParaRPr>
            </a:p>
          </p:txBody>
        </p:sp>
        <p:sp>
          <p:nvSpPr>
            <p:cNvPr id="4" name="Zaokrąglony prostokąt 3"/>
            <p:cNvSpPr/>
            <p:nvPr/>
          </p:nvSpPr>
          <p:spPr>
            <a:xfrm>
              <a:off x="3883382" y="3151862"/>
              <a:ext cx="1885244" cy="1230489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3200"/>
            </a:p>
          </p:txBody>
        </p:sp>
        <p:sp>
          <p:nvSpPr>
            <p:cNvPr id="6" name="PoleTekstowe 5"/>
            <p:cNvSpPr txBox="1"/>
            <p:nvPr/>
          </p:nvSpPr>
          <p:spPr>
            <a:xfrm>
              <a:off x="4326509" y="3567051"/>
              <a:ext cx="9989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latin typeface="Verdana" panose="020B0604030504040204" pitchFamily="34" charset="0"/>
                  <a:ea typeface="Verdana" panose="020B0604030504040204" pitchFamily="34" charset="0"/>
                </a:rPr>
                <a:t>T2D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pl-PL" sz="3733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0" name="Strzałka zawracania 9"/>
            <p:cNvSpPr/>
            <p:nvPr/>
          </p:nvSpPr>
          <p:spPr>
            <a:xfrm rot="10800000">
              <a:off x="4628444" y="4109133"/>
              <a:ext cx="3352803" cy="1264359"/>
            </a:xfrm>
            <a:prstGeom prst="uturnArrow">
              <a:avLst>
                <a:gd name="adj1" fmla="val 16310"/>
                <a:gd name="adj2" fmla="val 20089"/>
                <a:gd name="adj3" fmla="val 25000"/>
                <a:gd name="adj4" fmla="val 43750"/>
                <a:gd name="adj5" fmla="val 73889"/>
              </a:avLst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3200"/>
            </a:p>
          </p:txBody>
        </p:sp>
        <p:sp>
          <p:nvSpPr>
            <p:cNvPr id="5" name="Zaokrąglony prostokąt 4"/>
            <p:cNvSpPr/>
            <p:nvPr/>
          </p:nvSpPr>
          <p:spPr>
            <a:xfrm>
              <a:off x="6953959" y="3151862"/>
              <a:ext cx="1885244" cy="1230489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3200"/>
            </a:p>
          </p:txBody>
        </p:sp>
        <p:sp>
          <p:nvSpPr>
            <p:cNvPr id="7" name="PoleTekstowe 6"/>
            <p:cNvSpPr txBox="1"/>
            <p:nvPr/>
          </p:nvSpPr>
          <p:spPr>
            <a:xfrm>
              <a:off x="7420329" y="3567051"/>
              <a:ext cx="11705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MAFLD</a:t>
              </a:r>
            </a:p>
          </p:txBody>
        </p:sp>
      </p:grpSp>
      <p:sp>
        <p:nvSpPr>
          <p:cNvPr id="11" name="PoleTekstowe 10"/>
          <p:cNvSpPr txBox="1"/>
          <p:nvPr/>
        </p:nvSpPr>
        <p:spPr>
          <a:xfrm>
            <a:off x="684378" y="2820111"/>
            <a:ext cx="24449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Diabetes promotes:</a:t>
            </a:r>
          </a:p>
          <a:p>
            <a:endParaRPr lang="en-US" sz="1600" b="1" u="sng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NASH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cirrhosis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6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HCC</a:t>
            </a:r>
          </a:p>
        </p:txBody>
      </p:sp>
      <p:sp>
        <p:nvSpPr>
          <p:cNvPr id="12" name="PoleTekstowe 11"/>
          <p:cNvSpPr txBox="1"/>
          <p:nvPr/>
        </p:nvSpPr>
        <p:spPr>
          <a:xfrm>
            <a:off x="9191945" y="2432443"/>
            <a:ext cx="27789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MAFLD promotes:</a:t>
            </a:r>
          </a:p>
          <a:p>
            <a:endParaRPr lang="en-US" sz="1600" b="1" u="sng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Worsening of IR</a:t>
            </a:r>
          </a:p>
          <a:p>
            <a:pPr>
              <a:buFont typeface="Wingdings" charset="0"/>
              <a:buChar char="ñ"/>
            </a:pPr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T2DM</a:t>
            </a:r>
            <a:endParaRPr lang="en-US" sz="1600" b="1" strike="sngStrik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 </a:t>
            </a:r>
            <a:r>
              <a:rPr lang="en-US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(difficulty to manage)</a:t>
            </a:r>
          </a:p>
          <a:p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 </a:t>
            </a:r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atherogenic </a:t>
            </a:r>
          </a:p>
          <a:p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 dyslipidemia</a:t>
            </a:r>
            <a:endParaRPr lang="en-US" sz="16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>
              <a:buFont typeface="Wingdings" charset="0"/>
              <a:buChar char="ñ"/>
            </a:pPr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Wingdings"/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Risk of CVD</a:t>
            </a:r>
          </a:p>
          <a:p>
            <a:pPr marL="380990" indent="-380990">
              <a:buFont typeface="Wingdings" charset="0"/>
              <a:buChar char="ñ"/>
            </a:pPr>
            <a:endParaRPr lang="en-US" sz="16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4591958" y="1451913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2.2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fold increase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 in risk</a:t>
            </a:r>
          </a:p>
        </p:txBody>
      </p:sp>
      <p:sp>
        <p:nvSpPr>
          <p:cNvPr id="14" name="PoleTekstowe 13"/>
          <p:cNvSpPr txBox="1"/>
          <p:nvPr/>
        </p:nvSpPr>
        <p:spPr>
          <a:xfrm>
            <a:off x="4249654" y="5159620"/>
            <a:ext cx="3850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- to 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fold increase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 in risk</a:t>
            </a:r>
          </a:p>
          <a:p>
            <a:pPr algn="ctr">
              <a:lnSpc>
                <a:spcPct val="90000"/>
              </a:lnSpc>
            </a:pP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pl-PL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liver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fibrosis</a:t>
            </a:r>
            <a:r>
              <a:rPr lang="pl-PL" sz="20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CF9526-F3AB-7E24-42A7-81E8764E3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CVD, cardiovascular disease; HCC, hepatocellular carcinoma; IR, insulin resistance; MAFLD, metabolic-associated fatty liver disease; NASH, non-alcoholic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steatohepatitis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; 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T2DM, type 2 diabetes mellitus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fr-F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Budd J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,</a:t>
            </a:r>
            <a:r>
              <a:rPr lang="fr-F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 Cusi K. Curr Diab Rep 2020;20:59</a:t>
            </a:r>
            <a:r>
              <a:rPr lang="nb-NO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 </a:t>
            </a:r>
            <a:endParaRPr lang="fr-FR" sz="8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24220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5AFCB22-9673-4621-B5CA-A3C84325A066}"/>
              </a:ext>
            </a:extLst>
          </p:cNvPr>
          <p:cNvSpPr txBox="1">
            <a:spLocks/>
          </p:cNvSpPr>
          <p:nvPr/>
        </p:nvSpPr>
        <p:spPr>
          <a:xfrm>
            <a:off x="401351" y="209403"/>
            <a:ext cx="11362660" cy="8248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783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How familiar are you with the evidence associated </a:t>
            </a:r>
            <a:br>
              <a:rPr lang="en-GB" dirty="0"/>
            </a:br>
            <a:r>
              <a:rPr lang="en-GB" dirty="0"/>
              <a:t>with MAFLD and cardiovascular events?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275C02-80F1-4523-A7B2-0F2B42DF1BA3}"/>
              </a:ext>
            </a:extLst>
          </p:cNvPr>
          <p:cNvGrpSpPr/>
          <p:nvPr/>
        </p:nvGrpSpPr>
        <p:grpSpPr>
          <a:xfrm>
            <a:off x="574162" y="1574753"/>
            <a:ext cx="11012639" cy="548640"/>
            <a:chOff x="688370" y="1706342"/>
            <a:chExt cx="11012639" cy="548640"/>
          </a:xfrm>
        </p:grpSpPr>
        <p:sp>
          <p:nvSpPr>
            <p:cNvPr id="9" name="Rounded Rectangle 44">
              <a:extLst>
                <a:ext uri="{FF2B5EF4-FFF2-40B4-BE49-F238E27FC236}">
                  <a16:creationId xmlns:a16="http://schemas.microsoft.com/office/drawing/2014/main" id="{B43CDAEC-E2DB-494E-B091-96C2D78A177C}"/>
                </a:ext>
              </a:extLst>
            </p:cNvPr>
            <p:cNvSpPr/>
            <p:nvPr/>
          </p:nvSpPr>
          <p:spPr>
            <a:xfrm>
              <a:off x="1477009" y="1772555"/>
              <a:ext cx="10224000" cy="416213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I am fully up to date with the latest data on </a:t>
              </a: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</a:rPr>
                <a:t>MAFLD and cardiovascular events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id="{1E50C11A-5E52-46FB-B959-F40A594774AC}"/>
                </a:ext>
              </a:extLst>
            </p:cNvPr>
            <p:cNvSpPr/>
            <p:nvPr/>
          </p:nvSpPr>
          <p:spPr>
            <a:xfrm rot="16200000">
              <a:off x="1357010" y="1860663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366492-047F-493D-82D2-EE9347CCCA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370" y="1706342"/>
              <a:ext cx="548640" cy="54864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5F207E-726D-409A-B611-0AF8F0075459}"/>
              </a:ext>
            </a:extLst>
          </p:cNvPr>
          <p:cNvGrpSpPr/>
          <p:nvPr/>
        </p:nvGrpSpPr>
        <p:grpSpPr>
          <a:xfrm>
            <a:off x="574162" y="2477305"/>
            <a:ext cx="11012639" cy="548640"/>
            <a:chOff x="688370" y="2463090"/>
            <a:chExt cx="11012639" cy="548640"/>
          </a:xfrm>
        </p:grpSpPr>
        <p:sp>
          <p:nvSpPr>
            <p:cNvPr id="13" name="Rounded Rectangle 48">
              <a:extLst>
                <a:ext uri="{FF2B5EF4-FFF2-40B4-BE49-F238E27FC236}">
                  <a16:creationId xmlns:a16="http://schemas.microsoft.com/office/drawing/2014/main" id="{3461CF77-CFF2-46C7-A58F-C13854D4A036}"/>
                </a:ext>
              </a:extLst>
            </p:cNvPr>
            <p:cNvSpPr/>
            <p:nvPr/>
          </p:nvSpPr>
          <p:spPr>
            <a:xfrm>
              <a:off x="1477009" y="2529303"/>
              <a:ext cx="10224000" cy="416213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I am aware of some data on </a:t>
              </a: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</a:rPr>
                <a:t>MAFLD and cardiovascular events</a:t>
              </a: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B8D570CE-C253-464E-9F00-3084AE55C21C}"/>
                </a:ext>
              </a:extLst>
            </p:cNvPr>
            <p:cNvSpPr/>
            <p:nvPr/>
          </p:nvSpPr>
          <p:spPr>
            <a:xfrm rot="16200000">
              <a:off x="1357010" y="2617411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E5A762C-E943-40AD-96CF-3C81E0C0E8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370" y="2463090"/>
              <a:ext cx="548640" cy="54864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2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196709-5F6B-4C06-AA1F-9BE23EEAA677}"/>
              </a:ext>
            </a:extLst>
          </p:cNvPr>
          <p:cNvGrpSpPr/>
          <p:nvPr/>
        </p:nvGrpSpPr>
        <p:grpSpPr>
          <a:xfrm>
            <a:off x="574162" y="3379857"/>
            <a:ext cx="11012639" cy="684000"/>
            <a:chOff x="574162" y="3879576"/>
            <a:chExt cx="11012639" cy="684000"/>
          </a:xfrm>
        </p:grpSpPr>
        <p:sp>
          <p:nvSpPr>
            <p:cNvPr id="17" name="Rounded Rectangle 52">
              <a:extLst>
                <a:ext uri="{FF2B5EF4-FFF2-40B4-BE49-F238E27FC236}">
                  <a16:creationId xmlns:a16="http://schemas.microsoft.com/office/drawing/2014/main" id="{4EA01FC2-070F-4B4F-9C83-CDDEDE3AB598}"/>
                </a:ext>
              </a:extLst>
            </p:cNvPr>
            <p:cNvSpPr/>
            <p:nvPr/>
          </p:nvSpPr>
          <p:spPr>
            <a:xfrm>
              <a:off x="1362801" y="3879576"/>
              <a:ext cx="10224000" cy="684000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I am aware of data for other comorbidities associated</a:t>
              </a:r>
              <a:r>
                <a:rPr kumimoji="0" lang="en-GB" sz="2000" b="0" i="0" u="none" strike="noStrike" kern="1200" cap="none" spc="0" normalizeH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 with </a:t>
              </a: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MAFLD, but not </a:t>
              </a:r>
              <a:b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</a:b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cardiovascular events </a:t>
              </a:r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A25288BA-0284-43B6-A1E6-43ACC20F73B0}"/>
                </a:ext>
              </a:extLst>
            </p:cNvPr>
            <p:cNvSpPr/>
            <p:nvPr/>
          </p:nvSpPr>
          <p:spPr>
            <a:xfrm rot="16200000">
              <a:off x="1242802" y="4081985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9CD44F5-CE39-4619-BDB8-0E6B8C54C7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4162" y="3927664"/>
              <a:ext cx="548640" cy="54864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accent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3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84C6117-0885-4BF9-B449-DBA49A44CEFA}"/>
              </a:ext>
            </a:extLst>
          </p:cNvPr>
          <p:cNvGrpSpPr/>
          <p:nvPr/>
        </p:nvGrpSpPr>
        <p:grpSpPr>
          <a:xfrm>
            <a:off x="574162" y="4417768"/>
            <a:ext cx="11012639" cy="548640"/>
            <a:chOff x="576337" y="4493968"/>
            <a:chExt cx="11012639" cy="548640"/>
          </a:xfrm>
        </p:grpSpPr>
        <p:sp>
          <p:nvSpPr>
            <p:cNvPr id="21" name="Rounded Rectangle 52">
              <a:extLst>
                <a:ext uri="{FF2B5EF4-FFF2-40B4-BE49-F238E27FC236}">
                  <a16:creationId xmlns:a16="http://schemas.microsoft.com/office/drawing/2014/main" id="{E31B45E4-4142-4A3A-8DE0-427A58CE7E50}"/>
                </a:ext>
              </a:extLst>
            </p:cNvPr>
            <p:cNvSpPr/>
            <p:nvPr/>
          </p:nvSpPr>
          <p:spPr>
            <a:xfrm>
              <a:off x="1364976" y="4560181"/>
              <a:ext cx="10224000" cy="416213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I am not aware of data on MAFLD and cardiovascular events </a:t>
              </a:r>
            </a:p>
          </p:txBody>
        </p:sp>
        <p:sp>
          <p:nvSpPr>
            <p:cNvPr id="22" name="Freeform 53">
              <a:extLst>
                <a:ext uri="{FF2B5EF4-FFF2-40B4-BE49-F238E27FC236}">
                  <a16:creationId xmlns:a16="http://schemas.microsoft.com/office/drawing/2014/main" id="{68EEA7AE-64F6-47FF-B267-DC33C2E48A30}"/>
                </a:ext>
              </a:extLst>
            </p:cNvPr>
            <p:cNvSpPr/>
            <p:nvPr/>
          </p:nvSpPr>
          <p:spPr>
            <a:xfrm rot="16200000">
              <a:off x="1244977" y="4648289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F0CF2AA-E490-4772-84E4-04DA2FCC5A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6337" y="4493968"/>
              <a:ext cx="548640" cy="548640"/>
            </a:xfrm>
            <a:prstGeom prst="ellipse">
              <a:avLst/>
            </a:prstGeom>
            <a:solidFill>
              <a:schemeClr val="accent6"/>
            </a:solidFill>
            <a:ln w="28575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4</a:t>
              </a:r>
            </a:p>
          </p:txBody>
        </p:sp>
      </p:grp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9D9A029A-1FE3-4AC8-8A63-5145A1F72615}"/>
              </a:ext>
            </a:extLst>
          </p:cNvPr>
          <p:cNvSpPr txBox="1">
            <a:spLocks/>
          </p:cNvSpPr>
          <p:nvPr/>
        </p:nvSpPr>
        <p:spPr>
          <a:xfrm>
            <a:off x="1616400" y="6400800"/>
            <a:ext cx="9964800" cy="460800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A63D1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EB46BB51-CAF1-4623-A25A-691660E81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8583" y="6356350"/>
            <a:ext cx="9627592" cy="365125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A63D16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MAFLD, metabolic associated fatty liver disease</a:t>
            </a:r>
          </a:p>
        </p:txBody>
      </p:sp>
    </p:spTree>
    <p:extLst>
      <p:ext uri="{BB962C8B-B14F-4D97-AF65-F5344CB8AC3E}">
        <p14:creationId xmlns:p14="http://schemas.microsoft.com/office/powerpoint/2010/main" val="8682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CC93D4F-7BA4-4ED6-AB00-632515DD266E}"/>
              </a:ext>
            </a:extLst>
          </p:cNvPr>
          <p:cNvGrpSpPr/>
          <p:nvPr/>
        </p:nvGrpSpPr>
        <p:grpSpPr>
          <a:xfrm>
            <a:off x="464480" y="1456726"/>
            <a:ext cx="11072508" cy="4303211"/>
            <a:chOff x="464480" y="1456726"/>
            <a:chExt cx="11072508" cy="4303211"/>
          </a:xfrm>
        </p:grpSpPr>
        <p:pic>
          <p:nvPicPr>
            <p:cNvPr id="19" name="Obraz 18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73252">
              <a:off x="5560593" y="4565829"/>
              <a:ext cx="1688032" cy="1194108"/>
            </a:xfrm>
            <a:prstGeom prst="rect">
              <a:avLst/>
            </a:prstGeom>
          </p:spPr>
        </p:pic>
        <p:pic>
          <p:nvPicPr>
            <p:cNvPr id="14" name="Obraz 13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74261">
              <a:off x="4396929" y="1744185"/>
              <a:ext cx="1655841" cy="1080923"/>
            </a:xfrm>
            <a:prstGeom prst="rect">
              <a:avLst/>
            </a:prstGeom>
          </p:spPr>
        </p:pic>
        <p:pic>
          <p:nvPicPr>
            <p:cNvPr id="13" name="Obraz 12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23682">
              <a:off x="5210507" y="3145399"/>
              <a:ext cx="1688032" cy="1194108"/>
            </a:xfrm>
            <a:prstGeom prst="rect">
              <a:avLst/>
            </a:prstGeom>
          </p:spPr>
        </p:pic>
        <p:sp>
          <p:nvSpPr>
            <p:cNvPr id="5" name="PoleTekstowe 4"/>
            <p:cNvSpPr txBox="1"/>
            <p:nvPr/>
          </p:nvSpPr>
          <p:spPr>
            <a:xfrm>
              <a:off x="464480" y="1677066"/>
              <a:ext cx="1875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MAFLD</a:t>
              </a:r>
            </a:p>
          </p:txBody>
        </p:sp>
        <p:sp>
          <p:nvSpPr>
            <p:cNvPr id="6" name="PoleTekstowe 5"/>
            <p:cNvSpPr txBox="1"/>
            <p:nvPr/>
          </p:nvSpPr>
          <p:spPr>
            <a:xfrm>
              <a:off x="5995146" y="1677066"/>
              <a:ext cx="5257517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Subclinical atherosclerosis </a:t>
              </a:r>
            </a:p>
            <a:p>
              <a:pPr>
                <a:lnSpc>
                  <a:spcPct val="90000"/>
                </a:lnSpc>
              </a:pPr>
              <a:r>
                <a:rPr lang="en-US" sz="1800" dirty="0">
                  <a:solidFill>
                    <a:srgbClr val="800000"/>
                  </a:solidFill>
                  <a:latin typeface="Verdana"/>
                  <a:cs typeface="Verdana"/>
                </a:rPr>
                <a:t>(CIMT; CS)</a:t>
              </a:r>
              <a:r>
                <a:rPr lang="en-US" dirty="0">
                  <a:latin typeface="Verdana"/>
                  <a:cs typeface="Verdana"/>
                </a:rPr>
                <a:t>	</a:t>
              </a:r>
            </a:p>
          </p:txBody>
        </p:sp>
        <p:sp>
          <p:nvSpPr>
            <p:cNvPr id="7" name="PoleTekstowe 6"/>
            <p:cNvSpPr txBox="1"/>
            <p:nvPr/>
          </p:nvSpPr>
          <p:spPr>
            <a:xfrm>
              <a:off x="7350322" y="4623827"/>
              <a:ext cx="4104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Proportion of patients with MAFLD  </a:t>
              </a:r>
            </a:p>
          </p:txBody>
        </p:sp>
        <p:sp>
          <p:nvSpPr>
            <p:cNvPr id="8" name="PoleTekstowe 7"/>
            <p:cNvSpPr txBox="1"/>
            <p:nvPr/>
          </p:nvSpPr>
          <p:spPr>
            <a:xfrm>
              <a:off x="464480" y="4623827"/>
              <a:ext cx="351062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Cardiovascular event</a:t>
              </a:r>
            </a:p>
          </p:txBody>
        </p:sp>
        <p:cxnSp>
          <p:nvCxnSpPr>
            <p:cNvPr id="16" name="Łącznik prosty ze strzałką 15"/>
            <p:cNvCxnSpPr>
              <a:cxnSpLocks/>
            </p:cNvCxnSpPr>
            <p:nvPr/>
          </p:nvCxnSpPr>
          <p:spPr>
            <a:xfrm>
              <a:off x="1678583" y="1929305"/>
              <a:ext cx="3390772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ze strzałką 17"/>
            <p:cNvCxnSpPr/>
            <p:nvPr/>
          </p:nvCxnSpPr>
          <p:spPr>
            <a:xfrm>
              <a:off x="3988892" y="4872457"/>
              <a:ext cx="287153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PoleTekstowe 1"/>
            <p:cNvSpPr txBox="1"/>
            <p:nvPr/>
          </p:nvSpPr>
          <p:spPr>
            <a:xfrm>
              <a:off x="2629045" y="3401530"/>
              <a:ext cx="1923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i="1" dirty="0">
                  <a:solidFill>
                    <a:schemeClr val="tx2"/>
                  </a:solidFill>
                  <a:latin typeface="Verdana"/>
                  <a:cs typeface="Verdana"/>
                </a:rPr>
                <a:t>Prospective studies</a:t>
              </a:r>
            </a:p>
          </p:txBody>
        </p:sp>
        <p:sp>
          <p:nvSpPr>
            <p:cNvPr id="15" name="PoleTekstowe 14"/>
            <p:cNvSpPr txBox="1"/>
            <p:nvPr/>
          </p:nvSpPr>
          <p:spPr>
            <a:xfrm>
              <a:off x="464480" y="3134847"/>
              <a:ext cx="1643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MAFLD</a:t>
              </a:r>
            </a:p>
          </p:txBody>
        </p:sp>
        <p:cxnSp>
          <p:nvCxnSpPr>
            <p:cNvPr id="17" name="Łącznik prosty ze strzałką 16"/>
            <p:cNvCxnSpPr>
              <a:cxnSpLocks/>
            </p:cNvCxnSpPr>
            <p:nvPr/>
          </p:nvCxnSpPr>
          <p:spPr>
            <a:xfrm>
              <a:off x="1678583" y="3389975"/>
              <a:ext cx="4198695" cy="1640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oleTekstowe 8"/>
            <p:cNvSpPr txBox="1"/>
            <p:nvPr/>
          </p:nvSpPr>
          <p:spPr>
            <a:xfrm>
              <a:off x="6791522" y="3134847"/>
              <a:ext cx="4745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bg1">
                      <a:lumMod val="65000"/>
                    </a:schemeClr>
                  </a:solidFill>
                  <a:latin typeface="Verdana"/>
                  <a:cs typeface="Verdana"/>
                </a:rPr>
                <a:t>Incident </a:t>
              </a:r>
              <a:r>
                <a:rPr lang="en-GB" dirty="0">
                  <a:solidFill>
                    <a:schemeClr val="bg1">
                      <a:lumMod val="65000"/>
                    </a:schemeClr>
                  </a:solidFill>
                  <a:latin typeface="Verdana"/>
                  <a:cs typeface="Verdana"/>
                </a:rPr>
                <a:t>cardiovascular</a:t>
              </a:r>
              <a:r>
                <a:rPr lang="pl-PL" dirty="0">
                  <a:solidFill>
                    <a:schemeClr val="bg1">
                      <a:lumMod val="65000"/>
                    </a:schemeClr>
                  </a:solidFill>
                  <a:latin typeface="Verdana"/>
                  <a:cs typeface="Verdana"/>
                </a:rPr>
                <a:t> event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3A18C13-4CC9-21B4-76CA-92C2BEDA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</p:spPr>
        <p:txBody>
          <a:bodyPr/>
          <a:lstStyle/>
          <a:p>
            <a:r>
              <a:rPr lang="en-US" sz="2800" dirty="0">
                <a:latin typeface="Verdana"/>
                <a:cs typeface="Verdana"/>
              </a:rPr>
              <a:t>Studies on relationships between MAFLD and CVD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CF38FBE-A440-E99A-63B4-B5BA5E796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CIMT, carotid intima-media thickness; CS, calcium score; CVD, cardiovascular disease; MAFLD, metabolic-associated fatty liver disease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20" name="PoleTekstowe 19"/>
          <p:cNvSpPr txBox="1"/>
          <p:nvPr/>
        </p:nvSpPr>
        <p:spPr>
          <a:xfrm>
            <a:off x="4139140" y="4905114"/>
            <a:ext cx="2168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i="1" dirty="0" err="1">
                <a:solidFill>
                  <a:schemeClr val="tx2"/>
                </a:solidFill>
                <a:latin typeface="Verdana"/>
                <a:cs typeface="Verdana"/>
              </a:rPr>
              <a:t>Retrospective</a:t>
            </a:r>
            <a:r>
              <a:rPr lang="pl-PL" sz="1400" i="1" dirty="0">
                <a:solidFill>
                  <a:schemeClr val="tx2"/>
                </a:solidFill>
                <a:latin typeface="Verdana"/>
                <a:cs typeface="Verdana"/>
              </a:rPr>
              <a:t> studies</a:t>
            </a:r>
          </a:p>
        </p:txBody>
      </p:sp>
    </p:spTree>
    <p:extLst>
      <p:ext uri="{BB962C8B-B14F-4D97-AF65-F5344CB8AC3E}">
        <p14:creationId xmlns:p14="http://schemas.microsoft.com/office/powerpoint/2010/main" val="204488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MAFLD increases the risk of subclinical</a:t>
            </a:r>
            <a:br>
              <a:rPr lang="en-US" dirty="0">
                <a:latin typeface="Verdana"/>
                <a:cs typeface="Verdana"/>
              </a:rPr>
            </a:br>
            <a:r>
              <a:rPr lang="en-US" dirty="0">
                <a:latin typeface="Verdana"/>
                <a:cs typeface="Verdana"/>
              </a:rPr>
              <a:t>atherosclerosis, CAD and cardiovascular events </a:t>
            </a:r>
          </a:p>
        </p:txBody>
      </p:sp>
      <p:sp>
        <p:nvSpPr>
          <p:cNvPr id="4" name="PoleTekstowe 3"/>
          <p:cNvSpPr txBox="1"/>
          <p:nvPr/>
        </p:nvSpPr>
        <p:spPr>
          <a:xfrm>
            <a:off x="428980" y="1460595"/>
            <a:ext cx="5616000" cy="41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Meta-analysis (14 studies; N=2,932)</a:t>
            </a:r>
            <a:r>
              <a:rPr lang="en-US" sz="1800" b="1" u="sng" baseline="30000" dirty="0">
                <a:solidFill>
                  <a:srgbClr val="800000"/>
                </a:solidFill>
                <a:latin typeface="Verdana"/>
                <a:cs typeface="Verdana"/>
              </a:rPr>
              <a:t>1</a:t>
            </a:r>
            <a:endParaRPr lang="en-US" sz="1800" b="1" u="sng" dirty="0">
              <a:solidFill>
                <a:srgbClr val="800000"/>
              </a:solidFill>
              <a:latin typeface="Verdana"/>
              <a:cs typeface="Verdana"/>
            </a:endParaRPr>
          </a:p>
          <a:p>
            <a:pPr marL="180000" indent="-180000">
              <a:lnSpc>
                <a:spcPct val="90000"/>
              </a:lnSpc>
              <a:spcBef>
                <a:spcPts val="300"/>
              </a:spcBef>
              <a:buFont typeface="Arial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Aim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: To evaluate NAFLD influence on subclinical atherosclerosis and CAD*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10 studies evaluated patients with subclinical atherosclerosis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4 studies evaluated patients with CAD</a:t>
            </a:r>
            <a:r>
              <a:rPr lang="en-US" sz="16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†</a:t>
            </a:r>
            <a:endParaRPr lang="en-US" sz="1600" baseline="30000" dirty="0">
              <a:solidFill>
                <a:srgbClr val="800000"/>
              </a:solidFill>
              <a:latin typeface="Verdana"/>
              <a:cs typeface="Verdana"/>
            </a:endParaRPr>
          </a:p>
          <a:p>
            <a:pPr marL="180000" indent="-180000">
              <a:lnSpc>
                <a:spcPct val="90000"/>
              </a:lnSpc>
              <a:buFont typeface="Arial"/>
              <a:buChar char="•"/>
            </a:pPr>
            <a:endParaRPr lang="en-US" sz="1600" dirty="0"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800000"/>
                </a:solidFill>
                <a:latin typeface="Verdana"/>
                <a:cs typeface="Verdana"/>
              </a:rPr>
              <a:t>Results: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patients with MAFLD vs those without MAFLD, there was a higher prevalence of:</a:t>
            </a:r>
          </a:p>
          <a:p>
            <a:pPr marL="180000" indent="-1800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CIMT: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(35.1% vs 21.8%; p&lt;0.0001),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 2.04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1.65–2.51)   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Carotid plaques: OR 2.82 (95% CI: 1.87–4.27)</a:t>
            </a:r>
          </a:p>
          <a:p>
            <a:pPr marL="180000" indent="-180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CAD: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 (80.4% vs 60.7%; p&lt;0.0001),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 3.31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2.21–4.95)</a:t>
            </a:r>
          </a:p>
        </p:txBody>
      </p:sp>
      <p:sp>
        <p:nvSpPr>
          <p:cNvPr id="7" name="PoleTekstowe 6"/>
          <p:cNvSpPr txBox="1"/>
          <p:nvPr/>
        </p:nvSpPr>
        <p:spPr>
          <a:xfrm>
            <a:off x="6138687" y="1460594"/>
            <a:ext cx="5616000" cy="417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rIns="36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Cross-sectional study (N=5,121)</a:t>
            </a:r>
            <a:r>
              <a:rPr lang="en-US" sz="1800" b="1" u="sng" baseline="30000" dirty="0">
                <a:solidFill>
                  <a:srgbClr val="800000"/>
                </a:solidFill>
                <a:latin typeface="Verdana"/>
                <a:cs typeface="Verdana"/>
              </a:rPr>
              <a:t>2</a:t>
            </a:r>
            <a:r>
              <a:rPr lang="en-US" sz="1800" b="1" u="sng" dirty="0">
                <a:solidFill>
                  <a:srgbClr val="800000"/>
                </a:solidFill>
                <a:latin typeface="Verdana"/>
                <a:cs typeface="Verdana"/>
              </a:rPr>
              <a:t> </a:t>
            </a:r>
            <a:endParaRPr lang="en-US" sz="1800" dirty="0">
              <a:latin typeface="Verdana"/>
              <a:cs typeface="Verdana"/>
            </a:endParaRPr>
          </a:p>
          <a:p>
            <a:pPr marL="180000" indent="-180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Aim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: To evaluate coronary plaques by coronary CT angiography in asymptomatic population with no history of coronary artery disease</a:t>
            </a:r>
          </a:p>
          <a:p>
            <a:pPr marL="180000" indent="-180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38.6% MAFLD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diagnosed with US examination</a:t>
            </a:r>
            <a:endParaRPr lang="en-US" sz="1600" dirty="0">
              <a:solidFill>
                <a:srgbClr val="800000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endParaRPr lang="en-US" sz="1000" b="1" dirty="0">
              <a:solidFill>
                <a:srgbClr val="800000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endParaRPr lang="en-US" sz="1800" b="1" dirty="0">
              <a:solidFill>
                <a:srgbClr val="800000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800" b="1" dirty="0">
                <a:solidFill>
                  <a:srgbClr val="800000"/>
                </a:solidFill>
                <a:latin typeface="Verdana"/>
                <a:cs typeface="Verdana"/>
              </a:rPr>
              <a:t>Results: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 patients with MAFLD vs those without MAFLD, after adjustment for cardiovascular risk factors, there was a higher prevalence of:</a:t>
            </a:r>
          </a:p>
          <a:p>
            <a:pPr>
              <a:lnSpc>
                <a:spcPct val="90000"/>
              </a:lnSpc>
            </a:pPr>
            <a:endParaRPr lang="en-US" sz="8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Any atherosclerotic plaque: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 1.18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1,03-1.3%; p=0.016)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Non-calcified plaque: 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OR 1.27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(95% CI: 1.08-1.48; p=0.003)</a:t>
            </a:r>
          </a:p>
          <a:p>
            <a:pPr>
              <a:lnSpc>
                <a:spcPct val="90000"/>
              </a:lnSpc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C19CE-0684-17D6-D627-7E0C514D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*Diagnosis of MAFLD was defined using US liver biopsy; </a:t>
            </a:r>
            <a:r>
              <a:rPr lang="en-GB" sz="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†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Defined as when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patients showed at least 50% stenosis at one or more coronary artery; </a:t>
            </a:r>
            <a:r>
              <a:rPr lang="en-US" sz="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‡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Patients with diagnosis of MAFLD using US or biopsy, CIMT, presence of plaques, and fatty liver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CAD, coronary artery disease; CI, confidence interval; CIMT, carotid intima-media thickness; HR, hazard ratio; MAFLD, metabolic-associated fatty liver disease; OR, odds ratio; US, ultrasound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1. </a:t>
            </a:r>
            <a:r>
              <a:rPr lang="es-E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Ampuero J, et al. Rev Esp Enferm </a:t>
            </a:r>
            <a:r>
              <a:rPr lang="es-ES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Dig</a:t>
            </a:r>
            <a:r>
              <a:rPr lang="es-E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2015;107:10–16;</a:t>
            </a:r>
            <a:r>
              <a:rPr lang="es-E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 2. Lee SB, </a:t>
            </a:r>
            <a:r>
              <a:rPr lang="pl-PL" sz="800" dirty="0">
                <a:solidFill>
                  <a:srgbClr val="000000"/>
                </a:solidFill>
                <a:latin typeface="Verdana"/>
              </a:rPr>
              <a:t>et al. </a:t>
            </a:r>
            <a:r>
              <a:rPr lang="pl-PL" dirty="0">
                <a:solidFill>
                  <a:srgbClr val="000000"/>
                </a:solidFill>
                <a:latin typeface="Verdana"/>
              </a:rPr>
              <a:t>J</a:t>
            </a:r>
            <a:r>
              <a:rPr lang="pl-PL" sz="800" dirty="0">
                <a:solidFill>
                  <a:srgbClr val="000000"/>
                </a:solidFill>
                <a:latin typeface="Verdana"/>
              </a:rPr>
              <a:t> </a:t>
            </a:r>
            <a:r>
              <a:rPr lang="pl-PL" sz="800" dirty="0" err="1">
                <a:solidFill>
                  <a:srgbClr val="000000"/>
                </a:solidFill>
                <a:latin typeface="Verdana"/>
              </a:rPr>
              <a:t>Hepatol</a:t>
            </a:r>
            <a:r>
              <a:rPr lang="pl-PL" sz="800" dirty="0">
                <a:solidFill>
                  <a:srgbClr val="000000"/>
                </a:solidFill>
                <a:latin typeface="Verdana"/>
              </a:rPr>
              <a:t> 2018; 68: 1018-1024. </a:t>
            </a:r>
          </a:p>
        </p:txBody>
      </p:sp>
    </p:spTree>
    <p:extLst>
      <p:ext uri="{BB962C8B-B14F-4D97-AF65-F5344CB8AC3E}">
        <p14:creationId xmlns:p14="http://schemas.microsoft.com/office/powerpoint/2010/main" val="250784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C60CF71-089B-4860-9F6A-E0701EC2FA19}"/>
              </a:ext>
            </a:extLst>
          </p:cNvPr>
          <p:cNvGrpSpPr/>
          <p:nvPr/>
        </p:nvGrpSpPr>
        <p:grpSpPr>
          <a:xfrm>
            <a:off x="464480" y="1458000"/>
            <a:ext cx="11072508" cy="4303211"/>
            <a:chOff x="464480" y="1551976"/>
            <a:chExt cx="11072508" cy="4303211"/>
          </a:xfrm>
        </p:grpSpPr>
        <p:pic>
          <p:nvPicPr>
            <p:cNvPr id="19" name="Obraz 18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73252">
              <a:off x="5560593" y="4661079"/>
              <a:ext cx="1688032" cy="1194108"/>
            </a:xfrm>
            <a:prstGeom prst="rect">
              <a:avLst/>
            </a:prstGeom>
          </p:spPr>
        </p:pic>
        <p:pic>
          <p:nvPicPr>
            <p:cNvPr id="14" name="Obraz 13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74261">
              <a:off x="4396929" y="1839435"/>
              <a:ext cx="1655841" cy="1080923"/>
            </a:xfrm>
            <a:prstGeom prst="rect">
              <a:avLst/>
            </a:prstGeom>
          </p:spPr>
        </p:pic>
        <p:pic>
          <p:nvPicPr>
            <p:cNvPr id="13" name="Obraz 12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23682">
              <a:off x="5210507" y="3240649"/>
              <a:ext cx="1688032" cy="1194108"/>
            </a:xfrm>
            <a:prstGeom prst="rect">
              <a:avLst/>
            </a:prstGeom>
          </p:spPr>
        </p:pic>
        <p:sp>
          <p:nvSpPr>
            <p:cNvPr id="5" name="PoleTekstowe 4"/>
            <p:cNvSpPr txBox="1"/>
            <p:nvPr/>
          </p:nvSpPr>
          <p:spPr>
            <a:xfrm>
              <a:off x="464480" y="1772316"/>
              <a:ext cx="1875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MAFLD</a:t>
              </a:r>
            </a:p>
          </p:txBody>
        </p:sp>
        <p:sp>
          <p:nvSpPr>
            <p:cNvPr id="6" name="PoleTekstowe 5"/>
            <p:cNvSpPr txBox="1"/>
            <p:nvPr/>
          </p:nvSpPr>
          <p:spPr>
            <a:xfrm>
              <a:off x="5995146" y="1772316"/>
              <a:ext cx="5257517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Subclinical atherosclerosis </a:t>
              </a:r>
            </a:p>
            <a:p>
              <a:pPr>
                <a:lnSpc>
                  <a:spcPct val="90000"/>
                </a:lnSpc>
              </a:pPr>
              <a:r>
                <a:rPr lang="en-US" sz="1800" dirty="0">
                  <a:solidFill>
                    <a:schemeClr val="tx2"/>
                  </a:solidFill>
                  <a:latin typeface="Verdana"/>
                  <a:cs typeface="Verdana"/>
                </a:rPr>
                <a:t>(CIMT; CS)</a:t>
              </a:r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	</a:t>
              </a:r>
            </a:p>
          </p:txBody>
        </p:sp>
        <p:sp>
          <p:nvSpPr>
            <p:cNvPr id="7" name="PoleTekstowe 6"/>
            <p:cNvSpPr txBox="1"/>
            <p:nvPr/>
          </p:nvSpPr>
          <p:spPr>
            <a:xfrm>
              <a:off x="7350322" y="4719077"/>
              <a:ext cx="4104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Proportion of patients with MAFLD  </a:t>
              </a:r>
            </a:p>
          </p:txBody>
        </p:sp>
        <p:sp>
          <p:nvSpPr>
            <p:cNvPr id="8" name="PoleTekstowe 7"/>
            <p:cNvSpPr txBox="1"/>
            <p:nvPr/>
          </p:nvSpPr>
          <p:spPr>
            <a:xfrm>
              <a:off x="464480" y="4719077"/>
              <a:ext cx="351062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Cardiovascular event</a:t>
              </a:r>
            </a:p>
          </p:txBody>
        </p:sp>
        <p:cxnSp>
          <p:nvCxnSpPr>
            <p:cNvPr id="16" name="Łącznik prosty ze strzałką 15"/>
            <p:cNvCxnSpPr>
              <a:cxnSpLocks/>
            </p:cNvCxnSpPr>
            <p:nvPr/>
          </p:nvCxnSpPr>
          <p:spPr>
            <a:xfrm>
              <a:off x="1678583" y="2024555"/>
              <a:ext cx="3390772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ze strzałką 17"/>
            <p:cNvCxnSpPr/>
            <p:nvPr/>
          </p:nvCxnSpPr>
          <p:spPr>
            <a:xfrm>
              <a:off x="3988892" y="4967707"/>
              <a:ext cx="287153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PoleTekstowe 1"/>
            <p:cNvSpPr txBox="1"/>
            <p:nvPr/>
          </p:nvSpPr>
          <p:spPr>
            <a:xfrm>
              <a:off x="2629045" y="3496780"/>
              <a:ext cx="1923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Prospective studies</a:t>
              </a:r>
            </a:p>
          </p:txBody>
        </p:sp>
        <p:sp>
          <p:nvSpPr>
            <p:cNvPr id="15" name="PoleTekstowe 14"/>
            <p:cNvSpPr txBox="1"/>
            <p:nvPr/>
          </p:nvSpPr>
          <p:spPr>
            <a:xfrm>
              <a:off x="464480" y="3230097"/>
              <a:ext cx="1643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MAFLD</a:t>
              </a:r>
            </a:p>
          </p:txBody>
        </p:sp>
        <p:cxnSp>
          <p:nvCxnSpPr>
            <p:cNvPr id="17" name="Łącznik prosty ze strzałką 16"/>
            <p:cNvCxnSpPr>
              <a:cxnSpLocks/>
            </p:cNvCxnSpPr>
            <p:nvPr/>
          </p:nvCxnSpPr>
          <p:spPr>
            <a:xfrm>
              <a:off x="1678583" y="3485225"/>
              <a:ext cx="4198695" cy="1640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oleTekstowe 8"/>
            <p:cNvSpPr txBox="1"/>
            <p:nvPr/>
          </p:nvSpPr>
          <p:spPr>
            <a:xfrm>
              <a:off x="6791522" y="3230097"/>
              <a:ext cx="4745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Incident </a:t>
              </a:r>
              <a:r>
                <a: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cardiovascular</a:t>
              </a:r>
              <a:r>
                <a:rPr lang="pl-P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 event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3A18C13-4CC9-21B4-76CA-92C2BEDA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</p:spPr>
        <p:txBody>
          <a:bodyPr/>
          <a:lstStyle/>
          <a:p>
            <a:r>
              <a:rPr lang="en-US" sz="2800" dirty="0">
                <a:latin typeface="Verdana"/>
                <a:cs typeface="Verdana"/>
              </a:rPr>
              <a:t>Studies on relationships between MAFLD and CVD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CF38FBE-A440-E99A-63B4-B5BA5E796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CIMT, carotid intima-media thickness; CS, calcium score;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CVD, cardiovascular disease;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MAFLD, metabolic-associated fatty liver disease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1475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Increased mortality is also observed in patients with MAFLD vs those without MAFLD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4F919C-A325-5F71-7196-57F587887C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*Specifically ischemic heart disease. </a:t>
            </a:r>
            <a:r>
              <a:rPr lang="en-GB" sz="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†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Other diseases included in “liver disease” were liver failure and variceal haemorrhage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.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HCC, hepatocellular carcinoma; MAFLD, metabolic-associated fatty liver disease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</a:br>
            <a:r>
              <a:rPr lang="es-E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Adams LA, et al. Gastroenterology 2005;129:113–21</a:t>
            </a: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5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9717784"/>
              </p:ext>
            </p:extLst>
          </p:nvPr>
        </p:nvGraphicFramePr>
        <p:xfrm>
          <a:off x="7305443" y="3578428"/>
          <a:ext cx="4460135" cy="1620000"/>
        </p:xfrm>
        <a:graphic>
          <a:graphicData uri="http://schemas.openxmlformats.org/drawingml/2006/table">
            <a:tbl>
              <a:tblPr/>
              <a:tblGrid>
                <a:gridCol w="2696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en-US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 major causes of death in MAFLD </a:t>
                      </a:r>
                      <a:endParaRPr kumimoji="0" lang="en-US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Patients (%)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(n=53)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Cancers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28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Cardiovascular events*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25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Liver disease including HCC</a:t>
                      </a:r>
                      <a:r>
                        <a:rPr kumimoji="0" lang="en-US" altLang="en-US" sz="1200" b="0" i="0" u="none" strike="noStrike" kern="1200" cap="none" normalizeH="0" baseline="3000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†</a:t>
                      </a:r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 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2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13</a:t>
                      </a:r>
                    </a:p>
                  </a:txBody>
                  <a:tcPr marL="121740" marR="12174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CA64E98C-14F4-452B-8372-C8D114CF28B8}"/>
              </a:ext>
            </a:extLst>
          </p:cNvPr>
          <p:cNvGrpSpPr/>
          <p:nvPr/>
        </p:nvGrpSpPr>
        <p:grpSpPr>
          <a:xfrm>
            <a:off x="353905" y="2514806"/>
            <a:ext cx="6970374" cy="3778474"/>
            <a:chOff x="236942" y="2589237"/>
            <a:chExt cx="6970374" cy="3778474"/>
          </a:xfrm>
        </p:grpSpPr>
        <p:sp>
          <p:nvSpPr>
            <p:cNvPr id="31759" name="Rectangle 1"/>
            <p:cNvSpPr>
              <a:spLocks noChangeArrowheads="1"/>
            </p:cNvSpPr>
            <p:nvPr/>
          </p:nvSpPr>
          <p:spPr bwMode="auto">
            <a:xfrm>
              <a:off x="974085" y="4783942"/>
              <a:ext cx="425661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10-year survival</a:t>
              </a:r>
            </a:p>
            <a:p>
              <a:pPr eaLnBrk="1" hangingPunct="1">
                <a:buClr>
                  <a:schemeClr val="folHlink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General population: 87%</a:t>
              </a:r>
            </a:p>
            <a:p>
              <a:pPr eaLnBrk="1" hangingPunct="1">
                <a:buClr>
                  <a:schemeClr val="folHlink"/>
                </a:buClr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MAFLD population: 77%</a:t>
              </a:r>
            </a:p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Log-rank p&lt;0.005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ED52C41-C315-CE2A-D16B-5F81CF9E847A}"/>
                </a:ext>
              </a:extLst>
            </p:cNvPr>
            <p:cNvGrpSpPr/>
            <p:nvPr/>
          </p:nvGrpSpPr>
          <p:grpSpPr>
            <a:xfrm>
              <a:off x="400485" y="2589237"/>
              <a:ext cx="341440" cy="3310162"/>
              <a:chOff x="543360" y="2455887"/>
              <a:chExt cx="341440" cy="3310162"/>
            </a:xfrm>
          </p:grpSpPr>
          <p:sp>
            <p:nvSpPr>
              <p:cNvPr id="31761" name="Rectangle 21"/>
              <p:cNvSpPr>
                <a:spLocks noChangeArrowheads="1"/>
              </p:cNvSpPr>
              <p:nvPr/>
            </p:nvSpPr>
            <p:spPr bwMode="auto">
              <a:xfrm>
                <a:off x="770986" y="5572150"/>
                <a:ext cx="113814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0</a:t>
                </a:r>
              </a:p>
            </p:txBody>
          </p:sp>
          <p:sp>
            <p:nvSpPr>
              <p:cNvPr id="31762" name="Rectangle 22"/>
              <p:cNvSpPr>
                <a:spLocks noChangeArrowheads="1"/>
              </p:cNvSpPr>
              <p:nvPr/>
            </p:nvSpPr>
            <p:spPr bwMode="auto">
              <a:xfrm>
                <a:off x="657174" y="4948899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20</a:t>
                </a:r>
              </a:p>
            </p:txBody>
          </p:sp>
          <p:sp>
            <p:nvSpPr>
              <p:cNvPr id="31763" name="Rectangle 23"/>
              <p:cNvSpPr>
                <a:spLocks noChangeArrowheads="1"/>
              </p:cNvSpPr>
              <p:nvPr/>
            </p:nvSpPr>
            <p:spPr bwMode="auto">
              <a:xfrm>
                <a:off x="657174" y="4325646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40</a:t>
                </a:r>
              </a:p>
            </p:txBody>
          </p:sp>
          <p:sp>
            <p:nvSpPr>
              <p:cNvPr id="31764" name="Rectangle 24"/>
              <p:cNvSpPr>
                <a:spLocks noChangeArrowheads="1"/>
              </p:cNvSpPr>
              <p:nvPr/>
            </p:nvSpPr>
            <p:spPr bwMode="auto">
              <a:xfrm>
                <a:off x="657174" y="3702393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60</a:t>
                </a:r>
              </a:p>
            </p:txBody>
          </p:sp>
          <p:sp>
            <p:nvSpPr>
              <p:cNvPr id="31765" name="Rectangle 25"/>
              <p:cNvSpPr>
                <a:spLocks noChangeArrowheads="1"/>
              </p:cNvSpPr>
              <p:nvPr/>
            </p:nvSpPr>
            <p:spPr bwMode="auto">
              <a:xfrm>
                <a:off x="657174" y="307914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80</a:t>
                </a:r>
              </a:p>
            </p:txBody>
          </p:sp>
          <p:sp>
            <p:nvSpPr>
              <p:cNvPr id="31766" name="Rectangle 26"/>
              <p:cNvSpPr>
                <a:spLocks noChangeArrowheads="1"/>
              </p:cNvSpPr>
              <p:nvPr/>
            </p:nvSpPr>
            <p:spPr bwMode="auto">
              <a:xfrm>
                <a:off x="543360" y="2455887"/>
                <a:ext cx="341440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100</a:t>
                </a:r>
              </a:p>
            </p:txBody>
          </p:sp>
        </p:grpSp>
        <p:sp>
          <p:nvSpPr>
            <p:cNvPr id="31769" name="Rectangle 32"/>
            <p:cNvSpPr>
              <a:spLocks noChangeArrowheads="1"/>
            </p:cNvSpPr>
            <p:nvPr/>
          </p:nvSpPr>
          <p:spPr bwMode="auto">
            <a:xfrm rot="-5400000">
              <a:off x="-1235352" y="4151993"/>
              <a:ext cx="3138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charset="0"/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Survival  (%)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0D987AF-A7B4-975A-CFFC-9EF966B8094A}"/>
                </a:ext>
              </a:extLst>
            </p:cNvPr>
            <p:cNvGrpSpPr/>
            <p:nvPr/>
          </p:nvGrpSpPr>
          <p:grpSpPr>
            <a:xfrm>
              <a:off x="815975" y="2689225"/>
              <a:ext cx="72000" cy="3132376"/>
              <a:chOff x="952500" y="2555875"/>
              <a:chExt cx="72000" cy="3132376"/>
            </a:xfrm>
          </p:grpSpPr>
          <p:sp>
            <p:nvSpPr>
              <p:cNvPr id="31760" name="Line 2"/>
              <p:cNvSpPr>
                <a:spLocks noChangeShapeType="1"/>
              </p:cNvSpPr>
              <p:nvPr/>
            </p:nvSpPr>
            <p:spPr bwMode="auto">
              <a:xfrm flipH="1">
                <a:off x="952500" y="5059047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0" name="Line 53"/>
              <p:cNvSpPr>
                <a:spLocks noChangeShapeType="1"/>
              </p:cNvSpPr>
              <p:nvPr/>
            </p:nvSpPr>
            <p:spPr bwMode="auto">
              <a:xfrm flipH="1">
                <a:off x="952500" y="5688251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1" name="Line 54"/>
              <p:cNvSpPr>
                <a:spLocks noChangeShapeType="1"/>
              </p:cNvSpPr>
              <p:nvPr/>
            </p:nvSpPr>
            <p:spPr bwMode="auto">
              <a:xfrm flipH="1">
                <a:off x="952500" y="4433254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2" name="Line 55"/>
              <p:cNvSpPr>
                <a:spLocks noChangeShapeType="1"/>
              </p:cNvSpPr>
              <p:nvPr/>
            </p:nvSpPr>
            <p:spPr bwMode="auto">
              <a:xfrm flipH="1">
                <a:off x="952500" y="3807461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3" name="Line 56"/>
              <p:cNvSpPr>
                <a:spLocks noChangeShapeType="1"/>
              </p:cNvSpPr>
              <p:nvPr/>
            </p:nvSpPr>
            <p:spPr bwMode="auto">
              <a:xfrm flipH="1">
                <a:off x="952500" y="3181668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4" name="Line 57"/>
              <p:cNvSpPr>
                <a:spLocks noChangeShapeType="1"/>
              </p:cNvSpPr>
              <p:nvPr/>
            </p:nvSpPr>
            <p:spPr bwMode="auto">
              <a:xfrm flipH="1">
                <a:off x="952500" y="2555875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</p:grp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868925" y="6173812"/>
              <a:ext cx="620816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Wingdings" panose="05000000000000000000" pitchFamily="2" charset="2"/>
                <a:buChar char="§"/>
                <a:defRPr sz="2600">
                  <a:solidFill>
                    <a:srgbClr val="FEFDDE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400">
                  <a:solidFill>
                    <a:srgbClr val="FEFDDE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200">
                  <a:solidFill>
                    <a:srgbClr val="FEFDDE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 sz="2000">
                  <a:solidFill>
                    <a:srgbClr val="FEFDDE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ts val="700"/>
                </a:spcAft>
                <a:buClr>
                  <a:srgbClr val="FEFDDE"/>
                </a:buClr>
                <a:buFont typeface="Arial" panose="020B0604020202020204" pitchFamily="34" charset="0"/>
                <a:buChar char="–"/>
                <a:defRPr>
                  <a:solidFill>
                    <a:srgbClr val="FEFDDE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Font typeface="Arial" panose="020B0604020202020204" pitchFamily="34" charset="0"/>
                <a:buNone/>
                <a:defRPr/>
              </a:pPr>
              <a:r>
                <a:rPr lang="en-US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Years</a:t>
              </a:r>
            </a:p>
          </p:txBody>
        </p:sp>
        <p:sp>
          <p:nvSpPr>
            <p:cNvPr id="31787" name="Line 5"/>
            <p:cNvSpPr>
              <a:spLocks noChangeShapeType="1"/>
            </p:cNvSpPr>
            <p:nvPr/>
          </p:nvSpPr>
          <p:spPr bwMode="auto">
            <a:xfrm>
              <a:off x="860451" y="5819775"/>
              <a:ext cx="6235691" cy="0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CB5192-21C0-44CD-4F06-3F559A2167F4}"/>
                </a:ext>
              </a:extLst>
            </p:cNvPr>
            <p:cNvGrpSpPr/>
            <p:nvPr/>
          </p:nvGrpSpPr>
          <p:grpSpPr>
            <a:xfrm>
              <a:off x="1608862" y="5959500"/>
              <a:ext cx="5598454" cy="193899"/>
              <a:chOff x="1751737" y="5826150"/>
              <a:chExt cx="5598454" cy="193899"/>
            </a:xfrm>
          </p:grpSpPr>
          <p:sp>
            <p:nvSpPr>
              <p:cNvPr id="31768" name="Rectangle 28"/>
              <p:cNvSpPr>
                <a:spLocks noChangeArrowheads="1"/>
              </p:cNvSpPr>
              <p:nvPr/>
            </p:nvSpPr>
            <p:spPr bwMode="auto">
              <a:xfrm>
                <a:off x="2440034" y="5826150"/>
                <a:ext cx="288000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4</a:t>
                </a:r>
              </a:p>
            </p:txBody>
          </p:sp>
          <p:sp>
            <p:nvSpPr>
              <p:cNvPr id="31775" name="Rectangle 30"/>
              <p:cNvSpPr>
                <a:spLocks noChangeArrowheads="1"/>
              </p:cNvSpPr>
              <p:nvPr/>
            </p:nvSpPr>
            <p:spPr bwMode="auto">
              <a:xfrm>
                <a:off x="330251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6</a:t>
                </a:r>
              </a:p>
            </p:txBody>
          </p:sp>
          <p:sp>
            <p:nvSpPr>
              <p:cNvPr id="31776" name="Rectangle 28"/>
              <p:cNvSpPr>
                <a:spLocks noChangeArrowheads="1"/>
              </p:cNvSpPr>
              <p:nvPr/>
            </p:nvSpPr>
            <p:spPr bwMode="auto">
              <a:xfrm>
                <a:off x="175173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2</a:t>
                </a:r>
              </a:p>
            </p:txBody>
          </p:sp>
          <p:sp>
            <p:nvSpPr>
              <p:cNvPr id="31781" name="Rectangle 30"/>
              <p:cNvSpPr>
                <a:spLocks noChangeArrowheads="1"/>
              </p:cNvSpPr>
              <p:nvPr/>
            </p:nvSpPr>
            <p:spPr bwMode="auto">
              <a:xfrm>
                <a:off x="479639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10</a:t>
                </a:r>
              </a:p>
            </p:txBody>
          </p:sp>
          <p:sp>
            <p:nvSpPr>
              <p:cNvPr id="31788" name="Rectangle 30"/>
              <p:cNvSpPr>
                <a:spLocks noChangeArrowheads="1"/>
              </p:cNvSpPr>
              <p:nvPr/>
            </p:nvSpPr>
            <p:spPr bwMode="auto">
              <a:xfrm>
                <a:off x="4077907" y="5826150"/>
                <a:ext cx="113813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8</a:t>
                </a:r>
              </a:p>
            </p:txBody>
          </p:sp>
          <p:sp>
            <p:nvSpPr>
              <p:cNvPr id="31790" name="Rectangle 30"/>
              <p:cNvSpPr>
                <a:spLocks noChangeArrowheads="1"/>
              </p:cNvSpPr>
              <p:nvPr/>
            </p:nvSpPr>
            <p:spPr bwMode="auto">
              <a:xfrm>
                <a:off x="557178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12</a:t>
                </a:r>
              </a:p>
            </p:txBody>
          </p:sp>
          <p:sp>
            <p:nvSpPr>
              <p:cNvPr id="31792" name="Rectangle 30"/>
              <p:cNvSpPr>
                <a:spLocks noChangeArrowheads="1"/>
              </p:cNvSpPr>
              <p:nvPr/>
            </p:nvSpPr>
            <p:spPr bwMode="auto">
              <a:xfrm>
                <a:off x="6347171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14</a:t>
                </a:r>
              </a:p>
            </p:txBody>
          </p:sp>
          <p:sp>
            <p:nvSpPr>
              <p:cNvPr id="31794" name="Rectangle 30"/>
              <p:cNvSpPr>
                <a:spLocks noChangeArrowheads="1"/>
              </p:cNvSpPr>
              <p:nvPr/>
            </p:nvSpPr>
            <p:spPr bwMode="auto">
              <a:xfrm>
                <a:off x="7122565" y="5826150"/>
                <a:ext cx="227626" cy="193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/>
                    <a:cs typeface="Verdana"/>
                  </a:rPr>
                  <a:t>16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2C56B73-D748-AB1B-A86A-0C9558B51914}"/>
                </a:ext>
              </a:extLst>
            </p:cNvPr>
            <p:cNvGrpSpPr/>
            <p:nvPr/>
          </p:nvGrpSpPr>
          <p:grpSpPr>
            <a:xfrm>
              <a:off x="892181" y="5824539"/>
              <a:ext cx="6203961" cy="72000"/>
              <a:chOff x="1035056" y="5691189"/>
              <a:chExt cx="6203961" cy="72000"/>
            </a:xfrm>
          </p:grpSpPr>
          <p:sp>
            <p:nvSpPr>
              <p:cNvPr id="31777" name="Line 2"/>
              <p:cNvSpPr>
                <a:spLocks noChangeShapeType="1"/>
              </p:cNvSpPr>
              <p:nvPr/>
            </p:nvSpPr>
            <p:spPr bwMode="auto">
              <a:xfrm rot="5400000" flipH="1">
                <a:off x="99905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8" name="Line 2"/>
              <p:cNvSpPr>
                <a:spLocks noChangeShapeType="1"/>
              </p:cNvSpPr>
              <p:nvPr/>
            </p:nvSpPr>
            <p:spPr bwMode="auto">
              <a:xfrm rot="5400000" flipH="1">
                <a:off x="177455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79" name="Line 2"/>
              <p:cNvSpPr>
                <a:spLocks noChangeShapeType="1"/>
              </p:cNvSpPr>
              <p:nvPr/>
            </p:nvSpPr>
            <p:spPr bwMode="auto">
              <a:xfrm rot="5400000" flipH="1">
                <a:off x="255004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0" name="Line 2"/>
              <p:cNvSpPr>
                <a:spLocks noChangeShapeType="1"/>
              </p:cNvSpPr>
              <p:nvPr/>
            </p:nvSpPr>
            <p:spPr bwMode="auto">
              <a:xfrm rot="5400000" flipH="1">
                <a:off x="332554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2" name="Line 2"/>
              <p:cNvSpPr>
                <a:spLocks noChangeShapeType="1"/>
              </p:cNvSpPr>
              <p:nvPr/>
            </p:nvSpPr>
            <p:spPr bwMode="auto">
              <a:xfrm rot="5400000" flipH="1">
                <a:off x="487653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89" name="Line 2"/>
              <p:cNvSpPr>
                <a:spLocks noChangeShapeType="1"/>
              </p:cNvSpPr>
              <p:nvPr/>
            </p:nvSpPr>
            <p:spPr bwMode="auto">
              <a:xfrm rot="5400000" flipH="1">
                <a:off x="410103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1" name="Line 2"/>
              <p:cNvSpPr>
                <a:spLocks noChangeShapeType="1"/>
              </p:cNvSpPr>
              <p:nvPr/>
            </p:nvSpPr>
            <p:spPr bwMode="auto">
              <a:xfrm rot="5400000" flipH="1">
                <a:off x="5652026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3" name="Line 2"/>
              <p:cNvSpPr>
                <a:spLocks noChangeShapeType="1"/>
              </p:cNvSpPr>
              <p:nvPr/>
            </p:nvSpPr>
            <p:spPr bwMode="auto">
              <a:xfrm rot="5400000" flipH="1">
                <a:off x="6427521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  <p:sp>
            <p:nvSpPr>
              <p:cNvPr id="31795" name="Line 2"/>
              <p:cNvSpPr>
                <a:spLocks noChangeShapeType="1"/>
              </p:cNvSpPr>
              <p:nvPr/>
            </p:nvSpPr>
            <p:spPr bwMode="auto">
              <a:xfrm rot="5400000" flipH="1">
                <a:off x="7203017" y="5727189"/>
                <a:ext cx="72000" cy="0"/>
              </a:xfrm>
              <a:prstGeom prst="lin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endParaRPr>
              </a:p>
            </p:txBody>
          </p:sp>
        </p:grpSp>
        <p:sp>
          <p:nvSpPr>
            <p:cNvPr id="31796" name="Freeform: Shape 5"/>
            <p:cNvSpPr>
              <a:spLocks/>
            </p:cNvSpPr>
            <p:nvPr/>
          </p:nvSpPr>
          <p:spPr bwMode="auto">
            <a:xfrm>
              <a:off x="909109" y="2725755"/>
              <a:ext cx="3079749" cy="261937"/>
            </a:xfrm>
            <a:custGeom>
              <a:avLst/>
              <a:gdLst>
                <a:gd name="T0" fmla="*/ 0 w 2309954"/>
                <a:gd name="T1" fmla="*/ 0 h 262447"/>
                <a:gd name="T2" fmla="*/ 114456 w 2309954"/>
                <a:gd name="T3" fmla="*/ 0 h 262447"/>
                <a:gd name="T4" fmla="*/ 114456 w 2309954"/>
                <a:gd name="T5" fmla="*/ 24277 h 262447"/>
                <a:gd name="T6" fmla="*/ 245559 w 2309954"/>
                <a:gd name="T7" fmla="*/ 24277 h 262447"/>
                <a:gd name="T8" fmla="*/ 245559 w 2309954"/>
                <a:gd name="T9" fmla="*/ 36414 h 262447"/>
                <a:gd name="T10" fmla="*/ 343366 w 2309954"/>
                <a:gd name="T11" fmla="*/ 36414 h 262447"/>
                <a:gd name="T12" fmla="*/ 343366 w 2309954"/>
                <a:gd name="T13" fmla="*/ 56645 h 262447"/>
                <a:gd name="T14" fmla="*/ 424525 w 2309954"/>
                <a:gd name="T15" fmla="*/ 56645 h 262447"/>
                <a:gd name="T16" fmla="*/ 424525 w 2309954"/>
                <a:gd name="T17" fmla="*/ 64735 h 262447"/>
                <a:gd name="T18" fmla="*/ 584760 w 2309954"/>
                <a:gd name="T19" fmla="*/ 64735 h 262447"/>
                <a:gd name="T20" fmla="*/ 584760 w 2309954"/>
                <a:gd name="T21" fmla="*/ 72829 h 262447"/>
                <a:gd name="T22" fmla="*/ 755409 w 2309954"/>
                <a:gd name="T23" fmla="*/ 72829 h 262447"/>
                <a:gd name="T24" fmla="*/ 755409 w 2309954"/>
                <a:gd name="T25" fmla="*/ 84967 h 262447"/>
                <a:gd name="T26" fmla="*/ 813670 w 2309954"/>
                <a:gd name="T27" fmla="*/ 84967 h 262447"/>
                <a:gd name="T28" fmla="*/ 813670 w 2309954"/>
                <a:gd name="T29" fmla="*/ 99128 h 262447"/>
                <a:gd name="T30" fmla="*/ 934375 w 2309954"/>
                <a:gd name="T31" fmla="*/ 99128 h 262447"/>
                <a:gd name="T32" fmla="*/ 934375 w 2309954"/>
                <a:gd name="T33" fmla="*/ 107219 h 262447"/>
                <a:gd name="T34" fmla="*/ 1090443 w 2309954"/>
                <a:gd name="T35" fmla="*/ 107219 h 262447"/>
                <a:gd name="T36" fmla="*/ 1090443 w 2309954"/>
                <a:gd name="T37" fmla="*/ 107219 h 262447"/>
                <a:gd name="T38" fmla="*/ 1136222 w 2309954"/>
                <a:gd name="T39" fmla="*/ 107219 h 262447"/>
                <a:gd name="T40" fmla="*/ 1136222 w 2309954"/>
                <a:gd name="T41" fmla="*/ 153750 h 262447"/>
                <a:gd name="T42" fmla="*/ 1360967 w 2309954"/>
                <a:gd name="T43" fmla="*/ 153750 h 262447"/>
                <a:gd name="T44" fmla="*/ 1566996 w 2309954"/>
                <a:gd name="T45" fmla="*/ 153750 h 262447"/>
                <a:gd name="T46" fmla="*/ 1566996 w 2309954"/>
                <a:gd name="T47" fmla="*/ 180048 h 262447"/>
                <a:gd name="T48" fmla="*/ 1656471 w 2309954"/>
                <a:gd name="T49" fmla="*/ 180048 h 262447"/>
                <a:gd name="T50" fmla="*/ 1656471 w 2309954"/>
                <a:gd name="T51" fmla="*/ 186119 h 262447"/>
                <a:gd name="T52" fmla="*/ 1850002 w 2309954"/>
                <a:gd name="T53" fmla="*/ 186119 h 262447"/>
                <a:gd name="T54" fmla="*/ 1850002 w 2309954"/>
                <a:gd name="T55" fmla="*/ 208372 h 262447"/>
                <a:gd name="T56" fmla="*/ 2116376 w 2309954"/>
                <a:gd name="T57" fmla="*/ 208372 h 262447"/>
                <a:gd name="T58" fmla="*/ 2116376 w 2309954"/>
                <a:gd name="T59" fmla="*/ 230623 h 262447"/>
                <a:gd name="T60" fmla="*/ 2218349 w 2309954"/>
                <a:gd name="T61" fmla="*/ 230623 h 262447"/>
                <a:gd name="T62" fmla="*/ 2218349 w 2309954"/>
                <a:gd name="T63" fmla="*/ 254902 h 262447"/>
                <a:gd name="T64" fmla="*/ 2307824 w 2309954"/>
                <a:gd name="T65" fmla="*/ 254902 h 262447"/>
                <a:gd name="T66" fmla="*/ 2307824 w 2309954"/>
                <a:gd name="T67" fmla="*/ 252879 h 2624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309954" h="262447">
                  <a:moveTo>
                    <a:pt x="0" y="0"/>
                  </a:moveTo>
                  <a:lnTo>
                    <a:pt x="114561" y="0"/>
                  </a:lnTo>
                  <a:lnTo>
                    <a:pt x="114561" y="24995"/>
                  </a:lnTo>
                  <a:lnTo>
                    <a:pt x="245784" y="24995"/>
                  </a:lnTo>
                  <a:lnTo>
                    <a:pt x="245784" y="37492"/>
                  </a:lnTo>
                  <a:lnTo>
                    <a:pt x="343681" y="37492"/>
                  </a:lnTo>
                  <a:lnTo>
                    <a:pt x="343681" y="58322"/>
                  </a:lnTo>
                  <a:lnTo>
                    <a:pt x="424915" y="58322"/>
                  </a:lnTo>
                  <a:lnTo>
                    <a:pt x="424915" y="66653"/>
                  </a:lnTo>
                  <a:lnTo>
                    <a:pt x="585300" y="66653"/>
                  </a:lnTo>
                  <a:lnTo>
                    <a:pt x="585300" y="74985"/>
                  </a:lnTo>
                  <a:lnTo>
                    <a:pt x="756099" y="74985"/>
                  </a:lnTo>
                  <a:lnTo>
                    <a:pt x="756099" y="87482"/>
                  </a:lnTo>
                  <a:lnTo>
                    <a:pt x="814420" y="87482"/>
                  </a:lnTo>
                  <a:lnTo>
                    <a:pt x="814420" y="102063"/>
                  </a:lnTo>
                  <a:lnTo>
                    <a:pt x="935230" y="102063"/>
                  </a:lnTo>
                  <a:lnTo>
                    <a:pt x="935230" y="110394"/>
                  </a:lnTo>
                  <a:lnTo>
                    <a:pt x="1091448" y="110394"/>
                  </a:lnTo>
                  <a:lnTo>
                    <a:pt x="1137272" y="110394"/>
                  </a:lnTo>
                  <a:lnTo>
                    <a:pt x="1137272" y="158302"/>
                  </a:lnTo>
                  <a:lnTo>
                    <a:pt x="1362227" y="158302"/>
                  </a:lnTo>
                  <a:lnTo>
                    <a:pt x="1568436" y="158302"/>
                  </a:lnTo>
                  <a:lnTo>
                    <a:pt x="1568436" y="185379"/>
                  </a:lnTo>
                  <a:lnTo>
                    <a:pt x="1658001" y="185379"/>
                  </a:lnTo>
                  <a:lnTo>
                    <a:pt x="1658001" y="191628"/>
                  </a:lnTo>
                  <a:lnTo>
                    <a:pt x="1851712" y="191628"/>
                  </a:lnTo>
                  <a:lnTo>
                    <a:pt x="1851712" y="214540"/>
                  </a:lnTo>
                  <a:lnTo>
                    <a:pt x="2118326" y="214540"/>
                  </a:lnTo>
                  <a:lnTo>
                    <a:pt x="2118326" y="237452"/>
                  </a:lnTo>
                  <a:lnTo>
                    <a:pt x="2220389" y="237452"/>
                  </a:lnTo>
                  <a:lnTo>
                    <a:pt x="2220389" y="262447"/>
                  </a:lnTo>
                  <a:lnTo>
                    <a:pt x="2309954" y="262447"/>
                  </a:lnTo>
                  <a:lnTo>
                    <a:pt x="2309954" y="260364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797" name="Freeform: Shape 6"/>
            <p:cNvSpPr>
              <a:spLocks/>
            </p:cNvSpPr>
            <p:nvPr/>
          </p:nvSpPr>
          <p:spPr bwMode="auto">
            <a:xfrm>
              <a:off x="3988859" y="2987678"/>
              <a:ext cx="2669117" cy="288925"/>
            </a:xfrm>
            <a:custGeom>
              <a:avLst/>
              <a:gdLst>
                <a:gd name="T0" fmla="*/ 0 w 2001682"/>
                <a:gd name="T1" fmla="*/ 0 h 287443"/>
                <a:gd name="T2" fmla="*/ 100100 w 2001682"/>
                <a:gd name="T3" fmla="*/ 0 h 287443"/>
                <a:gd name="T4" fmla="*/ 100100 w 2001682"/>
                <a:gd name="T5" fmla="*/ 18000 h 287443"/>
                <a:gd name="T6" fmla="*/ 179341 w 2001682"/>
                <a:gd name="T7" fmla="*/ 18000 h 287443"/>
                <a:gd name="T8" fmla="*/ 179341 w 2001682"/>
                <a:gd name="T9" fmla="*/ 31499 h 287443"/>
                <a:gd name="T10" fmla="*/ 269011 w 2001682"/>
                <a:gd name="T11" fmla="*/ 31499 h 287443"/>
                <a:gd name="T12" fmla="*/ 269011 w 2001682"/>
                <a:gd name="T13" fmla="*/ 45000 h 287443"/>
                <a:gd name="T14" fmla="*/ 404562 w 2001682"/>
                <a:gd name="T15" fmla="*/ 45000 h 287443"/>
                <a:gd name="T16" fmla="*/ 404562 w 2001682"/>
                <a:gd name="T17" fmla="*/ 67499 h 287443"/>
                <a:gd name="T18" fmla="*/ 527593 w 2001682"/>
                <a:gd name="T19" fmla="*/ 67499 h 287443"/>
                <a:gd name="T20" fmla="*/ 583892 w 2001682"/>
                <a:gd name="T21" fmla="*/ 67499 h 287443"/>
                <a:gd name="T22" fmla="*/ 583892 w 2001682"/>
                <a:gd name="T23" fmla="*/ 92248 h 287443"/>
                <a:gd name="T24" fmla="*/ 677743 w 2001682"/>
                <a:gd name="T25" fmla="*/ 92248 h 287443"/>
                <a:gd name="T26" fmla="*/ 677743 w 2001682"/>
                <a:gd name="T27" fmla="*/ 112498 h 287443"/>
                <a:gd name="T28" fmla="*/ 802866 w 2001682"/>
                <a:gd name="T29" fmla="*/ 112498 h 287443"/>
                <a:gd name="T30" fmla="*/ 802866 w 2001682"/>
                <a:gd name="T31" fmla="*/ 134996 h 287443"/>
                <a:gd name="T32" fmla="*/ 982200 w 2001682"/>
                <a:gd name="T33" fmla="*/ 134996 h 287443"/>
                <a:gd name="T34" fmla="*/ 982200 w 2001682"/>
                <a:gd name="T35" fmla="*/ 157495 h 287443"/>
                <a:gd name="T36" fmla="*/ 1067698 w 2001682"/>
                <a:gd name="T37" fmla="*/ 157495 h 287443"/>
                <a:gd name="T38" fmla="*/ 1067698 w 2001682"/>
                <a:gd name="T39" fmla="*/ 173247 h 287443"/>
                <a:gd name="T40" fmla="*/ 1169881 w 2001682"/>
                <a:gd name="T41" fmla="*/ 173247 h 287443"/>
                <a:gd name="T42" fmla="*/ 1169881 w 2001682"/>
                <a:gd name="T43" fmla="*/ 193495 h 287443"/>
                <a:gd name="T44" fmla="*/ 1334626 w 2001682"/>
                <a:gd name="T45" fmla="*/ 193495 h 287443"/>
                <a:gd name="T46" fmla="*/ 1334626 w 2001682"/>
                <a:gd name="T47" fmla="*/ 213745 h 287443"/>
                <a:gd name="T48" fmla="*/ 1476429 w 2001682"/>
                <a:gd name="T49" fmla="*/ 213745 h 287443"/>
                <a:gd name="T50" fmla="*/ 1476429 w 2001682"/>
                <a:gd name="T51" fmla="*/ 236244 h 287443"/>
                <a:gd name="T52" fmla="*/ 1601554 w 2001682"/>
                <a:gd name="T53" fmla="*/ 236244 h 287443"/>
                <a:gd name="T54" fmla="*/ 1601554 w 2001682"/>
                <a:gd name="T55" fmla="*/ 260995 h 287443"/>
                <a:gd name="T56" fmla="*/ 1741275 w 2001682"/>
                <a:gd name="T57" fmla="*/ 260995 h 287443"/>
                <a:gd name="T58" fmla="*/ 1741275 w 2001682"/>
                <a:gd name="T59" fmla="*/ 281243 h 287443"/>
                <a:gd name="T60" fmla="*/ 1880988 w 2001682"/>
                <a:gd name="T61" fmla="*/ 281243 h 287443"/>
                <a:gd name="T62" fmla="*/ 1880988 w 2001682"/>
                <a:gd name="T63" fmla="*/ 310492 h 287443"/>
                <a:gd name="T64" fmla="*/ 2004022 w 2001682"/>
                <a:gd name="T65" fmla="*/ 310492 h 2874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01682" h="287443">
                  <a:moveTo>
                    <a:pt x="0" y="0"/>
                  </a:moveTo>
                  <a:lnTo>
                    <a:pt x="99980" y="0"/>
                  </a:lnTo>
                  <a:lnTo>
                    <a:pt x="99980" y="16664"/>
                  </a:lnTo>
                  <a:lnTo>
                    <a:pt x="179131" y="16664"/>
                  </a:lnTo>
                  <a:lnTo>
                    <a:pt x="179131" y="29161"/>
                  </a:lnTo>
                  <a:lnTo>
                    <a:pt x="268696" y="29161"/>
                  </a:lnTo>
                  <a:lnTo>
                    <a:pt x="268696" y="41659"/>
                  </a:lnTo>
                  <a:lnTo>
                    <a:pt x="404086" y="41659"/>
                  </a:lnTo>
                  <a:lnTo>
                    <a:pt x="404086" y="62488"/>
                  </a:lnTo>
                  <a:lnTo>
                    <a:pt x="526978" y="62488"/>
                  </a:lnTo>
                  <a:lnTo>
                    <a:pt x="583216" y="62488"/>
                  </a:lnTo>
                  <a:lnTo>
                    <a:pt x="583216" y="85400"/>
                  </a:lnTo>
                  <a:lnTo>
                    <a:pt x="676948" y="85400"/>
                  </a:lnTo>
                  <a:lnTo>
                    <a:pt x="676948" y="104146"/>
                  </a:lnTo>
                  <a:lnTo>
                    <a:pt x="801922" y="104146"/>
                  </a:lnTo>
                  <a:lnTo>
                    <a:pt x="801922" y="124975"/>
                  </a:lnTo>
                  <a:lnTo>
                    <a:pt x="981053" y="124975"/>
                  </a:lnTo>
                  <a:lnTo>
                    <a:pt x="981053" y="145804"/>
                  </a:lnTo>
                  <a:lnTo>
                    <a:pt x="1066453" y="145804"/>
                  </a:lnTo>
                  <a:lnTo>
                    <a:pt x="1066453" y="160385"/>
                  </a:lnTo>
                  <a:lnTo>
                    <a:pt x="1168516" y="160385"/>
                  </a:lnTo>
                  <a:lnTo>
                    <a:pt x="1168516" y="179131"/>
                  </a:lnTo>
                  <a:lnTo>
                    <a:pt x="1333066" y="179131"/>
                  </a:lnTo>
                  <a:lnTo>
                    <a:pt x="1333066" y="197877"/>
                  </a:lnTo>
                  <a:lnTo>
                    <a:pt x="1474704" y="197877"/>
                  </a:lnTo>
                  <a:lnTo>
                    <a:pt x="1474704" y="218706"/>
                  </a:lnTo>
                  <a:lnTo>
                    <a:pt x="1599679" y="218706"/>
                  </a:lnTo>
                  <a:lnTo>
                    <a:pt x="1599679" y="241619"/>
                  </a:lnTo>
                  <a:lnTo>
                    <a:pt x="1739235" y="241619"/>
                  </a:lnTo>
                  <a:lnTo>
                    <a:pt x="1739235" y="260365"/>
                  </a:lnTo>
                  <a:lnTo>
                    <a:pt x="1878790" y="260365"/>
                  </a:lnTo>
                  <a:lnTo>
                    <a:pt x="1878790" y="287443"/>
                  </a:lnTo>
                  <a:lnTo>
                    <a:pt x="2001682" y="287443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798" name="Freeform: Shape 8"/>
            <p:cNvSpPr>
              <a:spLocks/>
            </p:cNvSpPr>
            <p:nvPr/>
          </p:nvSpPr>
          <p:spPr bwMode="auto">
            <a:xfrm>
              <a:off x="6649509" y="3276618"/>
              <a:ext cx="304800" cy="47625"/>
            </a:xfrm>
            <a:custGeom>
              <a:avLst/>
              <a:gdLst>
                <a:gd name="T0" fmla="*/ 0 w 229121"/>
                <a:gd name="T1" fmla="*/ 0 h 47907"/>
                <a:gd name="T2" fmla="*/ 90585 w 229121"/>
                <a:gd name="T3" fmla="*/ 0 h 47907"/>
                <a:gd name="T4" fmla="*/ 90585 w 229121"/>
                <a:gd name="T5" fmla="*/ 43847 h 47907"/>
                <a:gd name="T6" fmla="*/ 221429 w 229121"/>
                <a:gd name="T7" fmla="*/ 43847 h 479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9121" h="47907">
                  <a:moveTo>
                    <a:pt x="0" y="0"/>
                  </a:moveTo>
                  <a:lnTo>
                    <a:pt x="93731" y="0"/>
                  </a:lnTo>
                  <a:lnTo>
                    <a:pt x="93731" y="47907"/>
                  </a:lnTo>
                  <a:lnTo>
                    <a:pt x="229121" y="47907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11" name="Freeform: Shape 10"/>
            <p:cNvSpPr/>
            <p:nvPr/>
          </p:nvSpPr>
          <p:spPr bwMode="auto">
            <a:xfrm>
              <a:off x="913343" y="2732104"/>
              <a:ext cx="3014133" cy="373063"/>
            </a:xfrm>
            <a:custGeom>
              <a:avLst/>
              <a:gdLst>
                <a:gd name="connsiteX0" fmla="*/ 0 w 2259964"/>
                <a:gd name="connsiteY0" fmla="*/ 0 h 372842"/>
                <a:gd name="connsiteX1" fmla="*/ 70819 w 2259964"/>
                <a:gd name="connsiteY1" fmla="*/ 0 h 372842"/>
                <a:gd name="connsiteX2" fmla="*/ 70819 w 2259964"/>
                <a:gd name="connsiteY2" fmla="*/ 22912 h 372842"/>
                <a:gd name="connsiteX3" fmla="*/ 104146 w 2259964"/>
                <a:gd name="connsiteY3" fmla="*/ 22912 h 372842"/>
                <a:gd name="connsiteX4" fmla="*/ 104146 w 2259964"/>
                <a:gd name="connsiteY4" fmla="*/ 37492 h 372842"/>
                <a:gd name="connsiteX5" fmla="*/ 181214 w 2259964"/>
                <a:gd name="connsiteY5" fmla="*/ 37492 h 372842"/>
                <a:gd name="connsiteX6" fmla="*/ 181214 w 2259964"/>
                <a:gd name="connsiteY6" fmla="*/ 60404 h 372842"/>
                <a:gd name="connsiteX7" fmla="*/ 260365 w 2259964"/>
                <a:gd name="connsiteY7" fmla="*/ 60404 h 372842"/>
                <a:gd name="connsiteX8" fmla="*/ 260365 w 2259964"/>
                <a:gd name="connsiteY8" fmla="*/ 77068 h 372842"/>
                <a:gd name="connsiteX9" fmla="*/ 412418 w 2259964"/>
                <a:gd name="connsiteY9" fmla="*/ 77068 h 372842"/>
                <a:gd name="connsiteX10" fmla="*/ 412418 w 2259964"/>
                <a:gd name="connsiteY10" fmla="*/ 85399 h 372842"/>
                <a:gd name="connsiteX11" fmla="*/ 412418 w 2259964"/>
                <a:gd name="connsiteY11" fmla="*/ 104145 h 372842"/>
                <a:gd name="connsiteX12" fmla="*/ 935229 w 2259964"/>
                <a:gd name="connsiteY12" fmla="*/ 104145 h 372842"/>
                <a:gd name="connsiteX13" fmla="*/ 935229 w 2259964"/>
                <a:gd name="connsiteY13" fmla="*/ 104145 h 372842"/>
                <a:gd name="connsiteX14" fmla="*/ 1022712 w 2259964"/>
                <a:gd name="connsiteY14" fmla="*/ 104145 h 372842"/>
                <a:gd name="connsiteX15" fmla="*/ 1022712 w 2259964"/>
                <a:gd name="connsiteY15" fmla="*/ 122892 h 372842"/>
                <a:gd name="connsiteX16" fmla="*/ 1118526 w 2259964"/>
                <a:gd name="connsiteY16" fmla="*/ 122892 h 372842"/>
                <a:gd name="connsiteX17" fmla="*/ 1118526 w 2259964"/>
                <a:gd name="connsiteY17" fmla="*/ 149970 h 372842"/>
                <a:gd name="connsiteX18" fmla="*/ 1476787 w 2259964"/>
                <a:gd name="connsiteY18" fmla="*/ 149970 h 372842"/>
                <a:gd name="connsiteX19" fmla="*/ 1476787 w 2259964"/>
                <a:gd name="connsiteY19" fmla="*/ 177047 h 372842"/>
                <a:gd name="connsiteX20" fmla="*/ 1605928 w 2259964"/>
                <a:gd name="connsiteY20" fmla="*/ 177047 h 372842"/>
                <a:gd name="connsiteX21" fmla="*/ 1605928 w 2259964"/>
                <a:gd name="connsiteY21" fmla="*/ 195794 h 372842"/>
                <a:gd name="connsiteX22" fmla="*/ 1716323 w 2259964"/>
                <a:gd name="connsiteY22" fmla="*/ 195794 h 372842"/>
                <a:gd name="connsiteX23" fmla="*/ 1757981 w 2259964"/>
                <a:gd name="connsiteY23" fmla="*/ 195794 h 372842"/>
                <a:gd name="connsiteX24" fmla="*/ 1757981 w 2259964"/>
                <a:gd name="connsiteY24" fmla="*/ 214540 h 372842"/>
                <a:gd name="connsiteX25" fmla="*/ 1953775 w 2259964"/>
                <a:gd name="connsiteY25" fmla="*/ 214540 h 372842"/>
                <a:gd name="connsiteX26" fmla="*/ 1953775 w 2259964"/>
                <a:gd name="connsiteY26" fmla="*/ 239535 h 372842"/>
                <a:gd name="connsiteX27" fmla="*/ 2022511 w 2259964"/>
                <a:gd name="connsiteY27" fmla="*/ 239535 h 372842"/>
                <a:gd name="connsiteX28" fmla="*/ 2022511 w 2259964"/>
                <a:gd name="connsiteY28" fmla="*/ 262447 h 372842"/>
                <a:gd name="connsiteX29" fmla="*/ 2064170 w 2259964"/>
                <a:gd name="connsiteY29" fmla="*/ 262447 h 372842"/>
                <a:gd name="connsiteX30" fmla="*/ 2064170 w 2259964"/>
                <a:gd name="connsiteY30" fmla="*/ 287442 h 372842"/>
                <a:gd name="connsiteX31" fmla="*/ 2118326 w 2259964"/>
                <a:gd name="connsiteY31" fmla="*/ 287442 h 372842"/>
                <a:gd name="connsiteX32" fmla="*/ 2118326 w 2259964"/>
                <a:gd name="connsiteY32" fmla="*/ 314520 h 372842"/>
                <a:gd name="connsiteX33" fmla="*/ 2232886 w 2259964"/>
                <a:gd name="connsiteY33" fmla="*/ 314520 h 372842"/>
                <a:gd name="connsiteX34" fmla="*/ 2232886 w 2259964"/>
                <a:gd name="connsiteY34" fmla="*/ 329100 h 372842"/>
                <a:gd name="connsiteX35" fmla="*/ 2259964 w 2259964"/>
                <a:gd name="connsiteY35" fmla="*/ 329100 h 372842"/>
                <a:gd name="connsiteX36" fmla="*/ 2259964 w 2259964"/>
                <a:gd name="connsiteY36" fmla="*/ 372842 h 37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259964" h="372842">
                  <a:moveTo>
                    <a:pt x="0" y="0"/>
                  </a:moveTo>
                  <a:lnTo>
                    <a:pt x="70819" y="0"/>
                  </a:lnTo>
                  <a:lnTo>
                    <a:pt x="70819" y="22912"/>
                  </a:lnTo>
                  <a:lnTo>
                    <a:pt x="104146" y="22912"/>
                  </a:lnTo>
                  <a:lnTo>
                    <a:pt x="104146" y="37492"/>
                  </a:lnTo>
                  <a:lnTo>
                    <a:pt x="181214" y="37492"/>
                  </a:lnTo>
                  <a:lnTo>
                    <a:pt x="181214" y="60404"/>
                  </a:lnTo>
                  <a:lnTo>
                    <a:pt x="260365" y="60404"/>
                  </a:lnTo>
                  <a:lnTo>
                    <a:pt x="260365" y="77068"/>
                  </a:lnTo>
                  <a:lnTo>
                    <a:pt x="412418" y="77068"/>
                  </a:lnTo>
                  <a:lnTo>
                    <a:pt x="412418" y="85399"/>
                  </a:lnTo>
                  <a:lnTo>
                    <a:pt x="412418" y="104145"/>
                  </a:lnTo>
                  <a:lnTo>
                    <a:pt x="935229" y="104145"/>
                  </a:lnTo>
                  <a:lnTo>
                    <a:pt x="935229" y="104145"/>
                  </a:lnTo>
                  <a:lnTo>
                    <a:pt x="1022712" y="104145"/>
                  </a:lnTo>
                  <a:lnTo>
                    <a:pt x="1022712" y="122892"/>
                  </a:lnTo>
                  <a:lnTo>
                    <a:pt x="1118526" y="122892"/>
                  </a:lnTo>
                  <a:lnTo>
                    <a:pt x="1118526" y="149970"/>
                  </a:lnTo>
                  <a:lnTo>
                    <a:pt x="1476787" y="149970"/>
                  </a:lnTo>
                  <a:lnTo>
                    <a:pt x="1476787" y="177047"/>
                  </a:lnTo>
                  <a:lnTo>
                    <a:pt x="1605928" y="177047"/>
                  </a:lnTo>
                  <a:lnTo>
                    <a:pt x="1605928" y="195794"/>
                  </a:lnTo>
                  <a:lnTo>
                    <a:pt x="1716323" y="195794"/>
                  </a:lnTo>
                  <a:lnTo>
                    <a:pt x="1757981" y="195794"/>
                  </a:lnTo>
                  <a:lnTo>
                    <a:pt x="1757981" y="214540"/>
                  </a:lnTo>
                  <a:lnTo>
                    <a:pt x="1953775" y="214540"/>
                  </a:lnTo>
                  <a:lnTo>
                    <a:pt x="1953775" y="239535"/>
                  </a:lnTo>
                  <a:lnTo>
                    <a:pt x="2022511" y="239535"/>
                  </a:lnTo>
                  <a:lnTo>
                    <a:pt x="2022511" y="262447"/>
                  </a:lnTo>
                  <a:lnTo>
                    <a:pt x="2064170" y="262447"/>
                  </a:lnTo>
                  <a:lnTo>
                    <a:pt x="2064170" y="287442"/>
                  </a:lnTo>
                  <a:lnTo>
                    <a:pt x="2118326" y="287442"/>
                  </a:lnTo>
                  <a:lnTo>
                    <a:pt x="2118326" y="314520"/>
                  </a:lnTo>
                  <a:lnTo>
                    <a:pt x="2232886" y="314520"/>
                  </a:lnTo>
                  <a:lnTo>
                    <a:pt x="2232886" y="329100"/>
                  </a:lnTo>
                  <a:lnTo>
                    <a:pt x="2259964" y="329100"/>
                  </a:lnTo>
                  <a:lnTo>
                    <a:pt x="2259964" y="372842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41984" name="Freeform: Shape 41983"/>
            <p:cNvSpPr/>
            <p:nvPr/>
          </p:nvSpPr>
          <p:spPr bwMode="auto">
            <a:xfrm>
              <a:off x="3927477" y="3105167"/>
              <a:ext cx="3026833" cy="682625"/>
            </a:xfrm>
            <a:custGeom>
              <a:avLst/>
              <a:gdLst>
                <a:gd name="connsiteX0" fmla="*/ 0 w 2270378"/>
                <a:gd name="connsiteY0" fmla="*/ 0 h 683196"/>
                <a:gd name="connsiteX1" fmla="*/ 72902 w 2270378"/>
                <a:gd name="connsiteY1" fmla="*/ 0 h 683196"/>
                <a:gd name="connsiteX2" fmla="*/ 72902 w 2270378"/>
                <a:gd name="connsiteY2" fmla="*/ 18746 h 683196"/>
                <a:gd name="connsiteX3" fmla="*/ 127058 w 2270378"/>
                <a:gd name="connsiteY3" fmla="*/ 18746 h 683196"/>
                <a:gd name="connsiteX4" fmla="*/ 127058 w 2270378"/>
                <a:gd name="connsiteY4" fmla="*/ 58321 h 683196"/>
                <a:gd name="connsiteX5" fmla="*/ 281193 w 2270378"/>
                <a:gd name="connsiteY5" fmla="*/ 58321 h 683196"/>
                <a:gd name="connsiteX6" fmla="*/ 281193 w 2270378"/>
                <a:gd name="connsiteY6" fmla="*/ 79150 h 683196"/>
                <a:gd name="connsiteX7" fmla="*/ 402003 w 2270378"/>
                <a:gd name="connsiteY7" fmla="*/ 79150 h 683196"/>
                <a:gd name="connsiteX8" fmla="*/ 402003 w 2270378"/>
                <a:gd name="connsiteY8" fmla="*/ 85399 h 683196"/>
                <a:gd name="connsiteX9" fmla="*/ 420749 w 2270378"/>
                <a:gd name="connsiteY9" fmla="*/ 85399 h 683196"/>
                <a:gd name="connsiteX10" fmla="*/ 420749 w 2270378"/>
                <a:gd name="connsiteY10" fmla="*/ 104145 h 683196"/>
                <a:gd name="connsiteX11" fmla="*/ 576967 w 2270378"/>
                <a:gd name="connsiteY11" fmla="*/ 104145 h 683196"/>
                <a:gd name="connsiteX12" fmla="*/ 576967 w 2270378"/>
                <a:gd name="connsiteY12" fmla="*/ 147887 h 683196"/>
                <a:gd name="connsiteX13" fmla="*/ 631123 w 2270378"/>
                <a:gd name="connsiteY13" fmla="*/ 147887 h 683196"/>
                <a:gd name="connsiteX14" fmla="*/ 631123 w 2270378"/>
                <a:gd name="connsiteY14" fmla="*/ 166633 h 683196"/>
                <a:gd name="connsiteX15" fmla="*/ 649869 w 2270378"/>
                <a:gd name="connsiteY15" fmla="*/ 166633 h 683196"/>
                <a:gd name="connsiteX16" fmla="*/ 649869 w 2270378"/>
                <a:gd name="connsiteY16" fmla="*/ 191628 h 683196"/>
                <a:gd name="connsiteX17" fmla="*/ 668616 w 2270378"/>
                <a:gd name="connsiteY17" fmla="*/ 191628 h 683196"/>
                <a:gd name="connsiteX18" fmla="*/ 668616 w 2270378"/>
                <a:gd name="connsiteY18" fmla="*/ 249949 h 683196"/>
                <a:gd name="connsiteX19" fmla="*/ 881073 w 2270378"/>
                <a:gd name="connsiteY19" fmla="*/ 249949 h 683196"/>
                <a:gd name="connsiteX20" fmla="*/ 881073 w 2270378"/>
                <a:gd name="connsiteY20" fmla="*/ 281193 h 683196"/>
                <a:gd name="connsiteX21" fmla="*/ 931063 w 2270378"/>
                <a:gd name="connsiteY21" fmla="*/ 281193 h 683196"/>
                <a:gd name="connsiteX22" fmla="*/ 931063 w 2270378"/>
                <a:gd name="connsiteY22" fmla="*/ 308271 h 683196"/>
                <a:gd name="connsiteX23" fmla="*/ 1220588 w 2270378"/>
                <a:gd name="connsiteY23" fmla="*/ 308271 h 683196"/>
                <a:gd name="connsiteX24" fmla="*/ 1220588 w 2270378"/>
                <a:gd name="connsiteY24" fmla="*/ 368676 h 683196"/>
                <a:gd name="connsiteX25" fmla="*/ 1770478 w 2270378"/>
                <a:gd name="connsiteY25" fmla="*/ 368676 h 683196"/>
                <a:gd name="connsiteX26" fmla="*/ 1770478 w 2270378"/>
                <a:gd name="connsiteY26" fmla="*/ 456158 h 683196"/>
                <a:gd name="connsiteX27" fmla="*/ 2012096 w 2270378"/>
                <a:gd name="connsiteY27" fmla="*/ 456158 h 683196"/>
                <a:gd name="connsiteX28" fmla="*/ 2012096 w 2270378"/>
                <a:gd name="connsiteY28" fmla="*/ 562387 h 683196"/>
                <a:gd name="connsiteX29" fmla="*/ 2076667 w 2270378"/>
                <a:gd name="connsiteY29" fmla="*/ 562387 h 683196"/>
                <a:gd name="connsiteX30" fmla="*/ 2076667 w 2270378"/>
                <a:gd name="connsiteY30" fmla="*/ 683196 h 683196"/>
                <a:gd name="connsiteX31" fmla="*/ 2270378 w 2270378"/>
                <a:gd name="connsiteY31" fmla="*/ 683196 h 683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70378" h="683196">
                  <a:moveTo>
                    <a:pt x="0" y="0"/>
                  </a:moveTo>
                  <a:lnTo>
                    <a:pt x="72902" y="0"/>
                  </a:lnTo>
                  <a:lnTo>
                    <a:pt x="72902" y="18746"/>
                  </a:lnTo>
                  <a:lnTo>
                    <a:pt x="127058" y="18746"/>
                  </a:lnTo>
                  <a:lnTo>
                    <a:pt x="127058" y="58321"/>
                  </a:lnTo>
                  <a:lnTo>
                    <a:pt x="281193" y="58321"/>
                  </a:lnTo>
                  <a:lnTo>
                    <a:pt x="281193" y="79150"/>
                  </a:lnTo>
                  <a:lnTo>
                    <a:pt x="402003" y="79150"/>
                  </a:lnTo>
                  <a:lnTo>
                    <a:pt x="402003" y="85399"/>
                  </a:lnTo>
                  <a:lnTo>
                    <a:pt x="420749" y="85399"/>
                  </a:lnTo>
                  <a:lnTo>
                    <a:pt x="420749" y="104145"/>
                  </a:lnTo>
                  <a:lnTo>
                    <a:pt x="576967" y="104145"/>
                  </a:lnTo>
                  <a:lnTo>
                    <a:pt x="576967" y="147887"/>
                  </a:lnTo>
                  <a:lnTo>
                    <a:pt x="631123" y="147887"/>
                  </a:lnTo>
                  <a:lnTo>
                    <a:pt x="631123" y="166633"/>
                  </a:lnTo>
                  <a:lnTo>
                    <a:pt x="649869" y="166633"/>
                  </a:lnTo>
                  <a:lnTo>
                    <a:pt x="649869" y="191628"/>
                  </a:lnTo>
                  <a:lnTo>
                    <a:pt x="668616" y="191628"/>
                  </a:lnTo>
                  <a:lnTo>
                    <a:pt x="668616" y="249949"/>
                  </a:lnTo>
                  <a:lnTo>
                    <a:pt x="881073" y="249949"/>
                  </a:lnTo>
                  <a:lnTo>
                    <a:pt x="881073" y="281193"/>
                  </a:lnTo>
                  <a:lnTo>
                    <a:pt x="931063" y="281193"/>
                  </a:lnTo>
                  <a:lnTo>
                    <a:pt x="931063" y="308271"/>
                  </a:lnTo>
                  <a:lnTo>
                    <a:pt x="1220588" y="308271"/>
                  </a:lnTo>
                  <a:lnTo>
                    <a:pt x="1220588" y="368676"/>
                  </a:lnTo>
                  <a:lnTo>
                    <a:pt x="1770478" y="368676"/>
                  </a:lnTo>
                  <a:lnTo>
                    <a:pt x="1770478" y="456158"/>
                  </a:lnTo>
                  <a:lnTo>
                    <a:pt x="2012096" y="456158"/>
                  </a:lnTo>
                  <a:lnTo>
                    <a:pt x="2012096" y="562387"/>
                  </a:lnTo>
                  <a:lnTo>
                    <a:pt x="2076667" y="562387"/>
                  </a:lnTo>
                  <a:lnTo>
                    <a:pt x="2076667" y="683196"/>
                  </a:lnTo>
                  <a:lnTo>
                    <a:pt x="2270378" y="683196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31803" name="Line 4"/>
            <p:cNvSpPr>
              <a:spLocks noChangeShapeType="1"/>
            </p:cNvSpPr>
            <p:nvPr/>
          </p:nvSpPr>
          <p:spPr bwMode="auto">
            <a:xfrm>
              <a:off x="892176" y="2681291"/>
              <a:ext cx="0" cy="3138487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5647008" y="2679698"/>
              <a:ext cx="1261884" cy="4370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  <a:t>General </a:t>
              </a:r>
              <a:b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</a:br>
              <a:r>
                <a:rPr lang="en-US" sz="1400" b="1" dirty="0">
                  <a:solidFill>
                    <a:srgbClr val="800000"/>
                  </a:solidFill>
                  <a:latin typeface="Verdana"/>
                  <a:cs typeface="Verdana"/>
                </a:rPr>
                <a:t>population</a:t>
              </a:r>
              <a:endParaRPr lang="en-US" sz="1467" b="1" dirty="0">
                <a:solidFill>
                  <a:srgbClr val="800000"/>
                </a:solidFill>
                <a:latin typeface="Verdana"/>
                <a:cs typeface="Verdana"/>
              </a:endParaRP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5498242" y="3596914"/>
              <a:ext cx="906017" cy="27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dirty="0">
                  <a:solidFill>
                    <a:schemeClr val="accent3"/>
                  </a:solidFill>
                  <a:latin typeface="Verdana"/>
                  <a:cs typeface="Verdana"/>
                </a:rPr>
                <a:t>MAFLD</a:t>
              </a:r>
              <a:endParaRPr lang="en-US" sz="1467" b="1" dirty="0">
                <a:solidFill>
                  <a:schemeClr val="accent3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E024B19-7C88-5AD6-D1FA-5DC8121670A1}"/>
              </a:ext>
            </a:extLst>
          </p:cNvPr>
          <p:cNvSpPr/>
          <p:nvPr/>
        </p:nvSpPr>
        <p:spPr>
          <a:xfrm>
            <a:off x="7305442" y="4485196"/>
            <a:ext cx="4464000" cy="360000"/>
          </a:xfrm>
          <a:prstGeom prst="rect">
            <a:avLst/>
          </a:prstGeom>
          <a:noFill/>
          <a:ln w="19050">
            <a:solidFill>
              <a:srgbClr val="C2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Content Placeholder 9">
            <a:extLst>
              <a:ext uri="{FF2B5EF4-FFF2-40B4-BE49-F238E27FC236}">
                <a16:creationId xmlns:a16="http://schemas.microsoft.com/office/drawing/2014/main" id="{755FE19E-6056-4271-9EA9-929E9AEA5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351564"/>
            <a:ext cx="11362660" cy="1064907"/>
          </a:xfrm>
        </p:spPr>
        <p:txBody>
          <a:bodyPr/>
          <a:lstStyle/>
          <a:p>
            <a:r>
              <a:rPr lang="en-GB" sz="1600" dirty="0"/>
              <a:t>Medical records were used to identify patients diagnosed with</a:t>
            </a:r>
            <a:r>
              <a:rPr lang="en-GB" sz="1600" b="1" dirty="0"/>
              <a:t> </a:t>
            </a:r>
            <a:r>
              <a:rPr lang="en-GB" sz="1600" dirty="0"/>
              <a:t>MAFLD</a:t>
            </a:r>
            <a:r>
              <a:rPr lang="en-GB" sz="1600" b="1" dirty="0"/>
              <a:t> (N=420) </a:t>
            </a:r>
            <a:r>
              <a:rPr lang="en-GB" sz="1600" dirty="0"/>
              <a:t>between</a:t>
            </a:r>
            <a:r>
              <a:rPr lang="en-GB" sz="1600" b="1" dirty="0"/>
              <a:t> 1980–2000</a:t>
            </a:r>
            <a:endParaRPr lang="en-GB" sz="1600" dirty="0"/>
          </a:p>
          <a:p>
            <a:r>
              <a:rPr lang="en-GB" sz="1600" dirty="0"/>
              <a:t>Overall survival was compared with the general population of the same sex and age</a:t>
            </a:r>
          </a:p>
          <a:p>
            <a:r>
              <a:rPr lang="en-GB" sz="1600" b="0" i="0" dirty="0">
                <a:effectLst/>
              </a:rPr>
              <a:t>Mean follow-up was</a:t>
            </a:r>
            <a:r>
              <a:rPr lang="en-GB" sz="1600" b="1" i="0" dirty="0">
                <a:effectLst/>
              </a:rPr>
              <a:t> 7.6 </a:t>
            </a:r>
            <a:r>
              <a:rPr lang="en-US" sz="1600" b="1" i="0" dirty="0">
                <a:effectLst/>
              </a:rPr>
              <a:t>± </a:t>
            </a:r>
            <a:r>
              <a:rPr lang="en-GB" sz="1600" b="1" i="0" dirty="0">
                <a:effectLst/>
              </a:rPr>
              <a:t>4.0 years </a:t>
            </a:r>
            <a:r>
              <a:rPr lang="en-GB" sz="1600" b="0" i="0" dirty="0">
                <a:effectLst/>
              </a:rPr>
              <a:t>(range, 0.1–23.5); </a:t>
            </a:r>
            <a:r>
              <a:rPr lang="en-GB" sz="1600" b="1" i="0" dirty="0">
                <a:effectLst/>
              </a:rPr>
              <a:t>3,192 person-years </a:t>
            </a:r>
            <a:r>
              <a:rPr lang="en-GB" sz="1600" i="0" dirty="0">
                <a:effectLst/>
              </a:rPr>
              <a:t>follow-up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1962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3E662-F096-F0EA-B1A0-F6E14C8EB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152349" cy="824841"/>
          </a:xfrm>
        </p:spPr>
        <p:txBody>
          <a:bodyPr/>
          <a:lstStyle/>
          <a:p>
            <a:r>
              <a:rPr lang="pl-PL" sz="2800" dirty="0">
                <a:latin typeface="Verdana"/>
                <a:cs typeface="Verdana"/>
              </a:rPr>
              <a:t>Decreased survival</a:t>
            </a:r>
            <a:r>
              <a:rPr lang="en-GB" sz="2800" dirty="0">
                <a:latin typeface="Verdana"/>
                <a:cs typeface="Verdana"/>
              </a:rPr>
              <a:t> has been observed</a:t>
            </a:r>
            <a:r>
              <a:rPr lang="pl-PL" sz="2800" dirty="0">
                <a:latin typeface="Verdana"/>
                <a:cs typeface="Verdana"/>
              </a:rPr>
              <a:t> in </a:t>
            </a:r>
            <a:r>
              <a:rPr lang="en-GB" dirty="0">
                <a:latin typeface="Verdana"/>
                <a:cs typeface="Verdana"/>
              </a:rPr>
              <a:t>patients</a:t>
            </a:r>
            <a:r>
              <a:rPr lang="en-GB" sz="2800" dirty="0">
                <a:latin typeface="Verdana"/>
                <a:cs typeface="Verdana"/>
              </a:rPr>
              <a:t> with </a:t>
            </a:r>
            <a:r>
              <a:rPr lang="pl-PL" sz="2800" dirty="0">
                <a:latin typeface="Verdana"/>
                <a:cs typeface="Verdana"/>
              </a:rPr>
              <a:t>MAFLD/NASH</a:t>
            </a:r>
            <a:r>
              <a:rPr lang="en-GB" sz="2800" dirty="0">
                <a:latin typeface="Verdana"/>
                <a:cs typeface="Verdana"/>
              </a:rPr>
              <a:t> than those without</a:t>
            </a:r>
            <a:endParaRPr lang="en-GB" dirty="0"/>
          </a:p>
        </p:txBody>
      </p:sp>
      <p:sp>
        <p:nvSpPr>
          <p:cNvPr id="22534" name="pole tekstowe 5"/>
          <p:cNvSpPr txBox="1">
            <a:spLocks noChangeArrowheads="1"/>
          </p:cNvSpPr>
          <p:nvPr/>
        </p:nvSpPr>
        <p:spPr bwMode="auto">
          <a:xfrm>
            <a:off x="2669360" y="3879162"/>
            <a:ext cx="68243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Arial" charset="0"/>
              </a:defRPr>
            </a:lvl9pPr>
          </a:lstStyle>
          <a:p>
            <a:pPr eaLnBrk="1" hangingPunct="1"/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Overall survival compared with reference population (%)</a:t>
            </a:r>
            <a:endParaRPr lang="pl-PL" sz="160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1E8A77-8030-8DA4-7B4C-4D00D33A78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78583" y="6356350"/>
            <a:ext cx="9266225" cy="365125"/>
          </a:xfrm>
        </p:spPr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*NAFLD was diagnosed by biopsy. ALT, alanine transferase; CVD, cardiovascular disease; HCC, hepatocellular carcinoma; MAFLD, metabolic-associated fatty liver disease; NAFLD, non-alcoholic fatty liver disease; NASH, non-alcoholic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steatohepatitis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; USG, ultrasonography; SD, standard deviation</a:t>
            </a:r>
          </a:p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Ekstedt M, et al. Hepatology 2006;44:865–73</a:t>
            </a:r>
          </a:p>
        </p:txBody>
      </p:sp>
      <p:sp>
        <p:nvSpPr>
          <p:cNvPr id="28" name="Content Placeholder 9">
            <a:extLst>
              <a:ext uri="{FF2B5EF4-FFF2-40B4-BE49-F238E27FC236}">
                <a16:creationId xmlns:a16="http://schemas.microsoft.com/office/drawing/2014/main" id="{ABE964CA-7853-4158-97A1-5937D31E6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245234"/>
            <a:ext cx="11362660" cy="2145716"/>
          </a:xfrm>
        </p:spPr>
        <p:txBody>
          <a:bodyPr/>
          <a:lstStyle/>
          <a:p>
            <a:r>
              <a:rPr lang="en-GB" sz="1700" dirty="0"/>
              <a:t>Cohort study re-evaluating </a:t>
            </a:r>
            <a:r>
              <a:rPr lang="en-GB" sz="1700" b="1" dirty="0"/>
              <a:t>survival</a:t>
            </a:r>
            <a:r>
              <a:rPr lang="en-GB" sz="1700" dirty="0"/>
              <a:t> and </a:t>
            </a:r>
            <a:r>
              <a:rPr lang="en-GB" sz="1700" b="1" dirty="0"/>
              <a:t>cause of death</a:t>
            </a:r>
            <a:r>
              <a:rPr lang="en-GB" sz="1700" dirty="0"/>
              <a:t> in patients </a:t>
            </a:r>
            <a:r>
              <a:rPr lang="en-GB" sz="1700" b="1" dirty="0"/>
              <a:t>diagnosed with NAFLD</a:t>
            </a:r>
            <a:r>
              <a:rPr lang="en-GB" sz="1700" dirty="0"/>
              <a:t> </a:t>
            </a:r>
            <a:r>
              <a:rPr lang="en-GB" sz="1700" b="1" dirty="0"/>
              <a:t>(n=129)</a:t>
            </a:r>
            <a:r>
              <a:rPr lang="en-GB" sz="1700" dirty="0"/>
              <a:t>* compared with a matched reference population (n=44,745) of the same age and sex. </a:t>
            </a:r>
          </a:p>
          <a:p>
            <a:r>
              <a:rPr lang="en-GB" sz="1700" dirty="0"/>
              <a:t>Median follow-up (SD) 13.7 (1.3) years; </a:t>
            </a:r>
            <a:r>
              <a:rPr lang="en-GB" sz="1700" b="1" dirty="0"/>
              <a:t>25 deaths</a:t>
            </a:r>
            <a:r>
              <a:rPr lang="en-GB" sz="1700" dirty="0"/>
              <a:t> (19.4%) during follow-up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789C0F1F-AD36-4254-A4E2-044A256DD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686269"/>
              </p:ext>
            </p:extLst>
          </p:nvPr>
        </p:nvGraphicFramePr>
        <p:xfrm>
          <a:off x="506126" y="2344650"/>
          <a:ext cx="11117974" cy="1536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1974">
                  <a:extLst>
                    <a:ext uri="{9D8B030D-6E8A-4147-A177-3AD203B41FA5}">
                      <a16:colId xmlns:a16="http://schemas.microsoft.com/office/drawing/2014/main" val="2090174320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12594921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409520642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534909784"/>
                    </a:ext>
                  </a:extLst>
                </a:gridCol>
              </a:tblGrid>
              <a:tr h="444000">
                <a:tc>
                  <a:txBody>
                    <a:bodyPr/>
                    <a:lstStyle/>
                    <a:p>
                      <a:r>
                        <a:rPr lang="en-GB" sz="15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Cause of death (%)</a:t>
                      </a:r>
                      <a:endParaRPr lang="en-US" sz="1500" b="1" kern="12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Patients with NASH</a:t>
                      </a:r>
                      <a:b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</a:br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(n=71)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Reference population</a:t>
                      </a:r>
                      <a:b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</a:br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(n=44,745)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 value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87424158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Liver failure/HCC (n=7)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2.8 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0.2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p=0.04</a:t>
                      </a:r>
                      <a:endParaRPr lang="en-US" sz="15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534829"/>
                  </a:ext>
                </a:extLst>
              </a:tr>
              <a:tr h="274235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CVD (n=14)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15.5</a:t>
                      </a:r>
                      <a:endParaRPr lang="en-GB" sz="1500" b="1" strike="sngStrike" kern="12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p=0.04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61585"/>
                  </a:ext>
                </a:extLst>
              </a:tr>
              <a:tr h="378049">
                <a:tc>
                  <a:txBody>
                    <a:bodyPr/>
                    <a:lstStyle/>
                    <a:p>
                      <a:r>
                        <a:rPr lang="en-GB" sz="15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Extrahepatic cancers (n=5)</a:t>
                      </a:r>
                      <a:endParaRPr lang="en-US" sz="15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573277"/>
                  </a:ext>
                </a:extLst>
              </a:tr>
            </a:tbl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9EA1D664-2EC8-4ADB-BFF1-84F5C5EF7658}"/>
              </a:ext>
            </a:extLst>
          </p:cNvPr>
          <p:cNvGrpSpPr/>
          <p:nvPr/>
        </p:nvGrpSpPr>
        <p:grpSpPr>
          <a:xfrm>
            <a:off x="1233645" y="4212351"/>
            <a:ext cx="2718832" cy="1899770"/>
            <a:chOff x="1414620" y="4212351"/>
            <a:chExt cx="2718832" cy="1899770"/>
          </a:xfrm>
        </p:grpSpPr>
        <p:sp>
          <p:nvSpPr>
            <p:cNvPr id="22535" name="pole tekstowe 6"/>
            <p:cNvSpPr txBox="1">
              <a:spLocks noChangeArrowheads="1"/>
            </p:cNvSpPr>
            <p:nvPr/>
          </p:nvSpPr>
          <p:spPr bwMode="auto">
            <a:xfrm>
              <a:off x="3241245" y="4685165"/>
              <a:ext cx="7603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pl-PL" sz="1200" b="1" dirty="0">
                  <a:solidFill>
                    <a:schemeClr val="accent3"/>
                  </a:solidFill>
                  <a:latin typeface="Verdana"/>
                  <a:cs typeface="Verdana"/>
                </a:rPr>
                <a:t>NAFLD</a:t>
              </a: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4FE102D-98E6-47E6-AE65-DA80F66FA67F}"/>
                </a:ext>
              </a:extLst>
            </p:cNvPr>
            <p:cNvGrpSpPr/>
            <p:nvPr/>
          </p:nvGrpSpPr>
          <p:grpSpPr>
            <a:xfrm>
              <a:off x="1414620" y="4322679"/>
              <a:ext cx="2718832" cy="1789442"/>
              <a:chOff x="1414620" y="4322679"/>
              <a:chExt cx="2718832" cy="178944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48EC58FD-21D8-435C-AACF-343DFFC206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14620" y="4322679"/>
                <a:ext cx="2718832" cy="1593369"/>
                <a:chOff x="-614418" y="671002"/>
                <a:chExt cx="10001607" cy="5861408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6CA4DC3-C337-405E-B32E-AC540314C8B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614418" y="671002"/>
                  <a:ext cx="10001607" cy="5861408"/>
                  <a:chOff x="863687" y="4062742"/>
                  <a:chExt cx="4947741" cy="2899609"/>
                </a:xfrm>
              </p:grpSpPr>
              <p:grpSp>
                <p:nvGrpSpPr>
                  <p:cNvPr id="104" name="Group 103">
                    <a:extLst>
                      <a:ext uri="{FF2B5EF4-FFF2-40B4-BE49-F238E27FC236}">
                        <a16:creationId xmlns:a16="http://schemas.microsoft.com/office/drawing/2014/main" id="{BCF76FE7-B21C-475B-B42F-A4EC31986673}"/>
                      </a:ext>
                    </a:extLst>
                  </p:cNvPr>
                  <p:cNvGrpSpPr/>
                  <p:nvPr/>
                </p:nvGrpSpPr>
                <p:grpSpPr>
                  <a:xfrm>
                    <a:off x="1143877" y="4062742"/>
                    <a:ext cx="533838" cy="2612442"/>
                    <a:chOff x="618692" y="4297543"/>
                    <a:chExt cx="305564" cy="1495340"/>
                  </a:xfrm>
                </p:grpSpPr>
                <p:sp>
                  <p:nvSpPr>
                    <p:cNvPr id="127" name="Rectangle 21">
                      <a:extLst>
                        <a:ext uri="{FF2B5EF4-FFF2-40B4-BE49-F238E27FC236}">
                          <a16:creationId xmlns:a16="http://schemas.microsoft.com/office/drawing/2014/main" id="{96A91C5F-3AB5-44D8-9356-10230C215F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2399" y="5619764"/>
                      <a:ext cx="101857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128" name="Rectangle 22">
                      <a:extLst>
                        <a:ext uri="{FF2B5EF4-FFF2-40B4-BE49-F238E27FC236}">
                          <a16:creationId xmlns:a16="http://schemas.microsoft.com/office/drawing/2014/main" id="{293AEBE4-7BFC-4597-8877-2855E2BC1B1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5344508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129" name="Rectangle 23">
                      <a:extLst>
                        <a:ext uri="{FF2B5EF4-FFF2-40B4-BE49-F238E27FC236}">
                          <a16:creationId xmlns:a16="http://schemas.microsoft.com/office/drawing/2014/main" id="{CC61CE84-F3D7-4637-BC4E-57FC2834375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5077451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130" name="Rectangle 24">
                      <a:extLst>
                        <a:ext uri="{FF2B5EF4-FFF2-40B4-BE49-F238E27FC236}">
                          <a16:creationId xmlns:a16="http://schemas.microsoft.com/office/drawing/2014/main" id="{03333BF0-D0B0-4B05-971E-19D027DB18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4815708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131" name="Rectangle 25">
                      <a:extLst>
                        <a:ext uri="{FF2B5EF4-FFF2-40B4-BE49-F238E27FC236}">
                          <a16:creationId xmlns:a16="http://schemas.microsoft.com/office/drawing/2014/main" id="{595B28E9-F6C9-4C54-9FFF-0CA68AAD39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0546" y="4559275"/>
                      <a:ext cx="203710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132" name="Rectangle 26">
                      <a:extLst>
                        <a:ext uri="{FF2B5EF4-FFF2-40B4-BE49-F238E27FC236}">
                          <a16:creationId xmlns:a16="http://schemas.microsoft.com/office/drawing/2014/main" id="{BACAB0DC-C717-4ECB-B20A-539E42E1BA1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8692" y="4297543"/>
                      <a:ext cx="305564" cy="17311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105" name="Rectangle 32">
                    <a:extLst>
                      <a:ext uri="{FF2B5EF4-FFF2-40B4-BE49-F238E27FC236}">
                        <a16:creationId xmlns:a16="http://schemas.microsoft.com/office/drawing/2014/main" id="{711E90EF-39D8-447B-811F-1AD77B219A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30098" y="5190162"/>
                    <a:ext cx="2290020" cy="3024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106" name="Group 105">
                    <a:extLst>
                      <a:ext uri="{FF2B5EF4-FFF2-40B4-BE49-F238E27FC236}">
                        <a16:creationId xmlns:a16="http://schemas.microsoft.com/office/drawing/2014/main" id="{63F31F1C-7DBC-49B4-AF6A-6DD95B64B9D6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65" y="4196382"/>
                    <a:ext cx="125788" cy="2290022"/>
                    <a:chOff x="952500" y="4374046"/>
                    <a:chExt cx="71999" cy="1310793"/>
                  </a:xfrm>
                </p:grpSpPr>
                <p:sp>
                  <p:nvSpPr>
                    <p:cNvPr id="121" name="Line 2">
                      <a:extLst>
                        <a:ext uri="{FF2B5EF4-FFF2-40B4-BE49-F238E27FC236}">
                          <a16:creationId xmlns:a16="http://schemas.microsoft.com/office/drawing/2014/main" id="{5474103E-B5E1-4DA7-AA09-5D57489C29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5871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2" name="Line 53">
                      <a:extLst>
                        <a:ext uri="{FF2B5EF4-FFF2-40B4-BE49-F238E27FC236}">
                          <a16:creationId xmlns:a16="http://schemas.microsoft.com/office/drawing/2014/main" id="{563F55CC-6188-4A4D-9DAA-CBB8668FDB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3" name="Line 54">
                      <a:extLst>
                        <a:ext uri="{FF2B5EF4-FFF2-40B4-BE49-F238E27FC236}">
                          <a16:creationId xmlns:a16="http://schemas.microsoft.com/office/drawing/2014/main" id="{54F6A947-6E5E-44C0-9ABA-D4CBAD560D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5626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4" name="Line 55">
                      <a:extLst>
                        <a:ext uri="{FF2B5EF4-FFF2-40B4-BE49-F238E27FC236}">
                          <a16:creationId xmlns:a16="http://schemas.microsoft.com/office/drawing/2014/main" id="{4ECF4B36-4576-418B-8D2F-6639669F8D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899764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5" name="Line 56">
                      <a:extLst>
                        <a:ext uri="{FF2B5EF4-FFF2-40B4-BE49-F238E27FC236}">
                          <a16:creationId xmlns:a16="http://schemas.microsoft.com/office/drawing/2014/main" id="{2E8DA323-92C1-4B77-86C7-B4E8FB2E83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3649"/>
                      <a:ext cx="71999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26" name="Line 57">
                      <a:extLst>
                        <a:ext uri="{FF2B5EF4-FFF2-40B4-BE49-F238E27FC236}">
                          <a16:creationId xmlns:a16="http://schemas.microsoft.com/office/drawing/2014/main" id="{804EC900-2D81-4041-B9B2-464A3516A8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135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107" name="Line 5">
                    <a:extLst>
                      <a:ext uri="{FF2B5EF4-FFF2-40B4-BE49-F238E27FC236}">
                        <a16:creationId xmlns:a16="http://schemas.microsoft.com/office/drawing/2014/main" id="{4FC76F32-3C01-4279-B139-B095BAF8DA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23949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108" name="Group 107">
                    <a:extLst>
                      <a:ext uri="{FF2B5EF4-FFF2-40B4-BE49-F238E27FC236}">
                        <a16:creationId xmlns:a16="http://schemas.microsoft.com/office/drawing/2014/main" id="{A288E083-BF4A-4593-9D5E-7333E4718FC4}"/>
                      </a:ext>
                    </a:extLst>
                  </p:cNvPr>
                  <p:cNvGrpSpPr/>
                  <p:nvPr/>
                </p:nvGrpSpPr>
                <p:grpSpPr>
                  <a:xfrm>
                    <a:off x="1779156" y="6659870"/>
                    <a:ext cx="4032272" cy="302481"/>
                    <a:chOff x="982326" y="5784154"/>
                    <a:chExt cx="2308043" cy="173139"/>
                  </a:xfrm>
                </p:grpSpPr>
                <p:sp>
                  <p:nvSpPr>
                    <p:cNvPr id="116" name="Rectangle 27">
                      <a:extLst>
                        <a:ext uri="{FF2B5EF4-FFF2-40B4-BE49-F238E27FC236}">
                          <a16:creationId xmlns:a16="http://schemas.microsoft.com/office/drawing/2014/main" id="{B4D1672B-E243-4FDF-B68F-3E9F0996E7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2326" y="5784154"/>
                      <a:ext cx="101855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117" name="Rectangle 28">
                      <a:extLst>
                        <a:ext uri="{FF2B5EF4-FFF2-40B4-BE49-F238E27FC236}">
                          <a16:creationId xmlns:a16="http://schemas.microsoft.com/office/drawing/2014/main" id="{8E83A103-FDB5-4425-AD7A-AE6462A94D0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72202" y="5784173"/>
                      <a:ext cx="28800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118" name="Rectangle 117">
                      <a:extLst>
                        <a:ext uri="{FF2B5EF4-FFF2-40B4-BE49-F238E27FC236}">
                          <a16:creationId xmlns:a16="http://schemas.microsoft.com/office/drawing/2014/main" id="{71FB8340-E288-4CD5-B298-2626CF8567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45187" y="5784173"/>
                      <a:ext cx="20371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119" name="Rectangle 28">
                      <a:extLst>
                        <a:ext uri="{FF2B5EF4-FFF2-40B4-BE49-F238E27FC236}">
                          <a16:creationId xmlns:a16="http://schemas.microsoft.com/office/drawing/2014/main" id="{91C409D8-FC4B-4C34-9B71-44233EC290D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9118" y="5784173"/>
                      <a:ext cx="101855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120" name="Rectangle 30">
                      <a:extLst>
                        <a:ext uri="{FF2B5EF4-FFF2-40B4-BE49-F238E27FC236}">
                          <a16:creationId xmlns:a16="http://schemas.microsoft.com/office/drawing/2014/main" id="{BE8F1BBE-86A7-4C61-88A6-0EA6A18A89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86659" y="5784173"/>
                      <a:ext cx="203710" cy="1731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109" name="Group 108">
                    <a:extLst>
                      <a:ext uri="{FF2B5EF4-FFF2-40B4-BE49-F238E27FC236}">
                        <a16:creationId xmlns:a16="http://schemas.microsoft.com/office/drawing/2014/main" id="{1F4F0AFC-32E6-4C17-BF5D-828A11B9BC01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766090" cy="125788"/>
                    <a:chOff x="1035056" y="5691189"/>
                    <a:chExt cx="2155682" cy="72000"/>
                  </a:xfrm>
                </p:grpSpPr>
                <p:sp>
                  <p:nvSpPr>
                    <p:cNvPr id="111" name="Line 2">
                      <a:extLst>
                        <a:ext uri="{FF2B5EF4-FFF2-40B4-BE49-F238E27FC236}">
                          <a16:creationId xmlns:a16="http://schemas.microsoft.com/office/drawing/2014/main" id="{2E7BC01B-4CD4-4759-8040-A74846D304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2" name="Line 2">
                      <a:extLst>
                        <a:ext uri="{FF2B5EF4-FFF2-40B4-BE49-F238E27FC236}">
                          <a16:creationId xmlns:a16="http://schemas.microsoft.com/office/drawing/2014/main" id="{8299F79B-C882-4873-90E8-83AFC8055B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40637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3" name="Line 2">
                      <a:extLst>
                        <a:ext uri="{FF2B5EF4-FFF2-40B4-BE49-F238E27FC236}">
                          <a16:creationId xmlns:a16="http://schemas.microsoft.com/office/drawing/2014/main" id="{DC956051-018D-42B2-BE84-ABDF271619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76897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4" name="Line 2">
                      <a:extLst>
                        <a:ext uri="{FF2B5EF4-FFF2-40B4-BE49-F238E27FC236}">
                          <a16:creationId xmlns:a16="http://schemas.microsoft.com/office/drawing/2014/main" id="{2B13D4C6-B372-43E4-8940-37D60C0DEB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1847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115" name="Line 2">
                      <a:extLst>
                        <a:ext uri="{FF2B5EF4-FFF2-40B4-BE49-F238E27FC236}">
                          <a16:creationId xmlns:a16="http://schemas.microsoft.com/office/drawing/2014/main" id="{00049E25-C2C7-41DF-93D5-6654D35BD5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54738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110" name="Line 4">
                    <a:extLst>
                      <a:ext uri="{FF2B5EF4-FFF2-40B4-BE49-F238E27FC236}">
                        <a16:creationId xmlns:a16="http://schemas.microsoft.com/office/drawing/2014/main" id="{09517528-EFE2-41DA-94E3-BB2CAEF443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A6181E19-1111-4C44-9FC7-195926B0049E}"/>
                    </a:ext>
                  </a:extLst>
                </p:cNvPr>
                <p:cNvGrpSpPr/>
                <p:nvPr/>
              </p:nvGrpSpPr>
              <p:grpSpPr>
                <a:xfrm>
                  <a:off x="1423916" y="937147"/>
                  <a:ext cx="6814783" cy="1050487"/>
                  <a:chOff x="1423916" y="937147"/>
                  <a:chExt cx="6814783" cy="1050487"/>
                </a:xfrm>
              </p:grpSpPr>
              <p:sp>
                <p:nvSpPr>
                  <p:cNvPr id="99" name="Freeform: Shape 98">
                    <a:extLst>
                      <a:ext uri="{FF2B5EF4-FFF2-40B4-BE49-F238E27FC236}">
                        <a16:creationId xmlns:a16="http://schemas.microsoft.com/office/drawing/2014/main" id="{3DAF49B4-C36B-4283-8135-8F9671F5C1C1}"/>
                      </a:ext>
                    </a:extLst>
                  </p:cNvPr>
                  <p:cNvSpPr/>
                  <p:nvPr/>
                </p:nvSpPr>
                <p:spPr>
                  <a:xfrm>
                    <a:off x="1974376" y="941306"/>
                    <a:ext cx="6264323" cy="1046328"/>
                  </a:xfrm>
                  <a:custGeom>
                    <a:avLst/>
                    <a:gdLst>
                      <a:gd name="connsiteX0" fmla="*/ 0 w 6264323"/>
                      <a:gd name="connsiteY0" fmla="*/ 0 h 1046328"/>
                      <a:gd name="connsiteX1" fmla="*/ 295702 w 6264323"/>
                      <a:gd name="connsiteY1" fmla="*/ 0 h 1046328"/>
                      <a:gd name="connsiteX2" fmla="*/ 295702 w 6264323"/>
                      <a:gd name="connsiteY2" fmla="*/ 77337 h 1046328"/>
                      <a:gd name="connsiteX3" fmla="*/ 941696 w 6264323"/>
                      <a:gd name="connsiteY3" fmla="*/ 77337 h 1046328"/>
                      <a:gd name="connsiteX4" fmla="*/ 941696 w 6264323"/>
                      <a:gd name="connsiteY4" fmla="*/ 113731 h 1046328"/>
                      <a:gd name="connsiteX5" fmla="*/ 1232848 w 6264323"/>
                      <a:gd name="connsiteY5" fmla="*/ 113731 h 1046328"/>
                      <a:gd name="connsiteX6" fmla="*/ 1232848 w 6264323"/>
                      <a:gd name="connsiteY6" fmla="*/ 163773 h 1046328"/>
                      <a:gd name="connsiteX7" fmla="*/ 1414818 w 6264323"/>
                      <a:gd name="connsiteY7" fmla="*/ 163773 h 1046328"/>
                      <a:gd name="connsiteX8" fmla="*/ 1414818 w 6264323"/>
                      <a:gd name="connsiteY8" fmla="*/ 163773 h 1046328"/>
                      <a:gd name="connsiteX9" fmla="*/ 1414818 w 6264323"/>
                      <a:gd name="connsiteY9" fmla="*/ 200167 h 1046328"/>
                      <a:gd name="connsiteX10" fmla="*/ 1696872 w 6264323"/>
                      <a:gd name="connsiteY10" fmla="*/ 200167 h 1046328"/>
                      <a:gd name="connsiteX11" fmla="*/ 1696872 w 6264323"/>
                      <a:gd name="connsiteY11" fmla="*/ 236561 h 1046328"/>
                      <a:gd name="connsiteX12" fmla="*/ 1992573 w 6264323"/>
                      <a:gd name="connsiteY12" fmla="*/ 236561 h 1046328"/>
                      <a:gd name="connsiteX13" fmla="*/ 1992573 w 6264323"/>
                      <a:gd name="connsiteY13" fmla="*/ 286603 h 1046328"/>
                      <a:gd name="connsiteX14" fmla="*/ 2288275 w 6264323"/>
                      <a:gd name="connsiteY14" fmla="*/ 286603 h 1046328"/>
                      <a:gd name="connsiteX15" fmla="*/ 2288275 w 6264323"/>
                      <a:gd name="connsiteY15" fmla="*/ 300251 h 1046328"/>
                      <a:gd name="connsiteX16" fmla="*/ 2570328 w 6264323"/>
                      <a:gd name="connsiteY16" fmla="*/ 300251 h 1046328"/>
                      <a:gd name="connsiteX17" fmla="*/ 2570328 w 6264323"/>
                      <a:gd name="connsiteY17" fmla="*/ 300251 h 1046328"/>
                      <a:gd name="connsiteX18" fmla="*/ 2570328 w 6264323"/>
                      <a:gd name="connsiteY18" fmla="*/ 300251 h 1046328"/>
                      <a:gd name="connsiteX19" fmla="*/ 2570328 w 6264323"/>
                      <a:gd name="connsiteY19" fmla="*/ 327546 h 1046328"/>
                      <a:gd name="connsiteX20" fmla="*/ 2775045 w 6264323"/>
                      <a:gd name="connsiteY20" fmla="*/ 327546 h 1046328"/>
                      <a:gd name="connsiteX21" fmla="*/ 2775045 w 6264323"/>
                      <a:gd name="connsiteY21" fmla="*/ 386687 h 1046328"/>
                      <a:gd name="connsiteX22" fmla="*/ 2979761 w 6264323"/>
                      <a:gd name="connsiteY22" fmla="*/ 386687 h 1046328"/>
                      <a:gd name="connsiteX23" fmla="*/ 2979761 w 6264323"/>
                      <a:gd name="connsiteY23" fmla="*/ 418531 h 1046328"/>
                      <a:gd name="connsiteX24" fmla="*/ 3152633 w 6264323"/>
                      <a:gd name="connsiteY24" fmla="*/ 418531 h 1046328"/>
                      <a:gd name="connsiteX25" fmla="*/ 3152633 w 6264323"/>
                      <a:gd name="connsiteY25" fmla="*/ 418531 h 1046328"/>
                      <a:gd name="connsiteX26" fmla="*/ 3152633 w 6264323"/>
                      <a:gd name="connsiteY26" fmla="*/ 450376 h 1046328"/>
                      <a:gd name="connsiteX27" fmla="*/ 3330054 w 6264323"/>
                      <a:gd name="connsiteY27" fmla="*/ 450376 h 1046328"/>
                      <a:gd name="connsiteX28" fmla="*/ 3348251 w 6264323"/>
                      <a:gd name="connsiteY28" fmla="*/ 468573 h 1046328"/>
                      <a:gd name="connsiteX29" fmla="*/ 3339152 w 6264323"/>
                      <a:gd name="connsiteY29" fmla="*/ 477672 h 1046328"/>
                      <a:gd name="connsiteX30" fmla="*/ 3457433 w 6264323"/>
                      <a:gd name="connsiteY30" fmla="*/ 477672 h 1046328"/>
                      <a:gd name="connsiteX31" fmla="*/ 3457433 w 6264323"/>
                      <a:gd name="connsiteY31" fmla="*/ 527713 h 1046328"/>
                      <a:gd name="connsiteX32" fmla="*/ 3557517 w 6264323"/>
                      <a:gd name="connsiteY32" fmla="*/ 527713 h 1046328"/>
                      <a:gd name="connsiteX33" fmla="*/ 3557517 w 6264323"/>
                      <a:gd name="connsiteY33" fmla="*/ 527713 h 1046328"/>
                      <a:gd name="connsiteX34" fmla="*/ 3557517 w 6264323"/>
                      <a:gd name="connsiteY34" fmla="*/ 564107 h 1046328"/>
                      <a:gd name="connsiteX35" fmla="*/ 3821373 w 6264323"/>
                      <a:gd name="connsiteY35" fmla="*/ 564107 h 1046328"/>
                      <a:gd name="connsiteX36" fmla="*/ 3821373 w 6264323"/>
                      <a:gd name="connsiteY36" fmla="*/ 605051 h 1046328"/>
                      <a:gd name="connsiteX37" fmla="*/ 4121624 w 6264323"/>
                      <a:gd name="connsiteY37" fmla="*/ 605051 h 1046328"/>
                      <a:gd name="connsiteX38" fmla="*/ 4121624 w 6264323"/>
                      <a:gd name="connsiteY38" fmla="*/ 650543 h 1046328"/>
                      <a:gd name="connsiteX39" fmla="*/ 4321791 w 6264323"/>
                      <a:gd name="connsiteY39" fmla="*/ 650543 h 1046328"/>
                      <a:gd name="connsiteX40" fmla="*/ 4321791 w 6264323"/>
                      <a:gd name="connsiteY40" fmla="*/ 727881 h 1046328"/>
                      <a:gd name="connsiteX41" fmla="*/ 4417325 w 6264323"/>
                      <a:gd name="connsiteY41" fmla="*/ 727881 h 1046328"/>
                      <a:gd name="connsiteX42" fmla="*/ 4417325 w 6264323"/>
                      <a:gd name="connsiteY42" fmla="*/ 727881 h 1046328"/>
                      <a:gd name="connsiteX43" fmla="*/ 4417325 w 6264323"/>
                      <a:gd name="connsiteY43" fmla="*/ 727881 h 1046328"/>
                      <a:gd name="connsiteX44" fmla="*/ 4417325 w 6264323"/>
                      <a:gd name="connsiteY44" fmla="*/ 764275 h 1046328"/>
                      <a:gd name="connsiteX45" fmla="*/ 4708478 w 6264323"/>
                      <a:gd name="connsiteY45" fmla="*/ 764275 h 1046328"/>
                      <a:gd name="connsiteX46" fmla="*/ 4708478 w 6264323"/>
                      <a:gd name="connsiteY46" fmla="*/ 796119 h 1046328"/>
                      <a:gd name="connsiteX47" fmla="*/ 4799463 w 6264323"/>
                      <a:gd name="connsiteY47" fmla="*/ 796119 h 1046328"/>
                      <a:gd name="connsiteX48" fmla="*/ 4799463 w 6264323"/>
                      <a:gd name="connsiteY48" fmla="*/ 841612 h 1046328"/>
                      <a:gd name="connsiteX49" fmla="*/ 4995081 w 6264323"/>
                      <a:gd name="connsiteY49" fmla="*/ 841612 h 1046328"/>
                      <a:gd name="connsiteX50" fmla="*/ 4995081 w 6264323"/>
                      <a:gd name="connsiteY50" fmla="*/ 841612 h 1046328"/>
                      <a:gd name="connsiteX51" fmla="*/ 4995081 w 6264323"/>
                      <a:gd name="connsiteY51" fmla="*/ 878006 h 1046328"/>
                      <a:gd name="connsiteX52" fmla="*/ 5086066 w 6264323"/>
                      <a:gd name="connsiteY52" fmla="*/ 878006 h 1046328"/>
                      <a:gd name="connsiteX53" fmla="*/ 5086066 w 6264323"/>
                      <a:gd name="connsiteY53" fmla="*/ 914400 h 1046328"/>
                      <a:gd name="connsiteX54" fmla="*/ 5258937 w 6264323"/>
                      <a:gd name="connsiteY54" fmla="*/ 914400 h 1046328"/>
                      <a:gd name="connsiteX55" fmla="*/ 5258937 w 6264323"/>
                      <a:gd name="connsiteY55" fmla="*/ 968991 h 1046328"/>
                      <a:gd name="connsiteX56" fmla="*/ 5372669 w 6264323"/>
                      <a:gd name="connsiteY56" fmla="*/ 968991 h 1046328"/>
                      <a:gd name="connsiteX57" fmla="*/ 5372669 w 6264323"/>
                      <a:gd name="connsiteY57" fmla="*/ 1046328 h 1046328"/>
                      <a:gd name="connsiteX58" fmla="*/ 6264323 w 6264323"/>
                      <a:gd name="connsiteY58" fmla="*/ 1046328 h 1046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264323" h="1046328">
                        <a:moveTo>
                          <a:pt x="0" y="0"/>
                        </a:moveTo>
                        <a:lnTo>
                          <a:pt x="295702" y="0"/>
                        </a:lnTo>
                        <a:lnTo>
                          <a:pt x="295702" y="77337"/>
                        </a:lnTo>
                        <a:lnTo>
                          <a:pt x="941696" y="77337"/>
                        </a:lnTo>
                        <a:lnTo>
                          <a:pt x="941696" y="113731"/>
                        </a:lnTo>
                        <a:lnTo>
                          <a:pt x="1232848" y="113731"/>
                        </a:lnTo>
                        <a:lnTo>
                          <a:pt x="1232848" y="163773"/>
                        </a:lnTo>
                        <a:lnTo>
                          <a:pt x="1414818" y="163773"/>
                        </a:lnTo>
                        <a:lnTo>
                          <a:pt x="1414818" y="163773"/>
                        </a:lnTo>
                        <a:lnTo>
                          <a:pt x="1414818" y="200167"/>
                        </a:lnTo>
                        <a:lnTo>
                          <a:pt x="1696872" y="200167"/>
                        </a:lnTo>
                        <a:lnTo>
                          <a:pt x="1696872" y="236561"/>
                        </a:lnTo>
                        <a:lnTo>
                          <a:pt x="1992573" y="236561"/>
                        </a:lnTo>
                        <a:lnTo>
                          <a:pt x="1992573" y="286603"/>
                        </a:lnTo>
                        <a:lnTo>
                          <a:pt x="2288275" y="286603"/>
                        </a:lnTo>
                        <a:lnTo>
                          <a:pt x="2288275" y="300251"/>
                        </a:lnTo>
                        <a:lnTo>
                          <a:pt x="2570328" y="300251"/>
                        </a:lnTo>
                        <a:lnTo>
                          <a:pt x="2570328" y="300251"/>
                        </a:lnTo>
                        <a:lnTo>
                          <a:pt x="2570328" y="300251"/>
                        </a:lnTo>
                        <a:lnTo>
                          <a:pt x="2570328" y="327546"/>
                        </a:lnTo>
                        <a:lnTo>
                          <a:pt x="2775045" y="327546"/>
                        </a:lnTo>
                        <a:lnTo>
                          <a:pt x="2775045" y="386687"/>
                        </a:lnTo>
                        <a:lnTo>
                          <a:pt x="2979761" y="386687"/>
                        </a:lnTo>
                        <a:lnTo>
                          <a:pt x="2979761" y="418531"/>
                        </a:lnTo>
                        <a:lnTo>
                          <a:pt x="3152633" y="418531"/>
                        </a:lnTo>
                        <a:lnTo>
                          <a:pt x="3152633" y="418531"/>
                        </a:lnTo>
                        <a:lnTo>
                          <a:pt x="3152633" y="450376"/>
                        </a:lnTo>
                        <a:lnTo>
                          <a:pt x="3330054" y="450376"/>
                        </a:lnTo>
                        <a:lnTo>
                          <a:pt x="3348251" y="468573"/>
                        </a:lnTo>
                        <a:lnTo>
                          <a:pt x="3339152" y="477672"/>
                        </a:lnTo>
                        <a:lnTo>
                          <a:pt x="3457433" y="477672"/>
                        </a:lnTo>
                        <a:lnTo>
                          <a:pt x="3457433" y="527713"/>
                        </a:lnTo>
                        <a:lnTo>
                          <a:pt x="3557517" y="527713"/>
                        </a:lnTo>
                        <a:lnTo>
                          <a:pt x="3557517" y="527713"/>
                        </a:lnTo>
                        <a:lnTo>
                          <a:pt x="3557517" y="564107"/>
                        </a:lnTo>
                        <a:lnTo>
                          <a:pt x="3821373" y="564107"/>
                        </a:lnTo>
                        <a:lnTo>
                          <a:pt x="3821373" y="605051"/>
                        </a:lnTo>
                        <a:lnTo>
                          <a:pt x="4121624" y="605051"/>
                        </a:lnTo>
                        <a:lnTo>
                          <a:pt x="4121624" y="650543"/>
                        </a:lnTo>
                        <a:lnTo>
                          <a:pt x="4321791" y="650543"/>
                        </a:lnTo>
                        <a:lnTo>
                          <a:pt x="4321791" y="727881"/>
                        </a:lnTo>
                        <a:lnTo>
                          <a:pt x="4417325" y="727881"/>
                        </a:lnTo>
                        <a:lnTo>
                          <a:pt x="4417325" y="727881"/>
                        </a:lnTo>
                        <a:lnTo>
                          <a:pt x="4417325" y="727881"/>
                        </a:lnTo>
                        <a:lnTo>
                          <a:pt x="4417325" y="764275"/>
                        </a:lnTo>
                        <a:lnTo>
                          <a:pt x="4708478" y="764275"/>
                        </a:lnTo>
                        <a:lnTo>
                          <a:pt x="4708478" y="796119"/>
                        </a:lnTo>
                        <a:lnTo>
                          <a:pt x="4799463" y="796119"/>
                        </a:lnTo>
                        <a:lnTo>
                          <a:pt x="4799463" y="841612"/>
                        </a:lnTo>
                        <a:lnTo>
                          <a:pt x="4995081" y="841612"/>
                        </a:lnTo>
                        <a:lnTo>
                          <a:pt x="4995081" y="841612"/>
                        </a:lnTo>
                        <a:lnTo>
                          <a:pt x="4995081" y="878006"/>
                        </a:lnTo>
                        <a:lnTo>
                          <a:pt x="5086066" y="878006"/>
                        </a:lnTo>
                        <a:lnTo>
                          <a:pt x="5086066" y="914400"/>
                        </a:lnTo>
                        <a:lnTo>
                          <a:pt x="5258937" y="914400"/>
                        </a:lnTo>
                        <a:lnTo>
                          <a:pt x="5258937" y="968991"/>
                        </a:lnTo>
                        <a:lnTo>
                          <a:pt x="5372669" y="968991"/>
                        </a:lnTo>
                        <a:lnTo>
                          <a:pt x="5372669" y="1046328"/>
                        </a:lnTo>
                        <a:lnTo>
                          <a:pt x="6264323" y="1046328"/>
                        </a:lnTo>
                      </a:path>
                    </a:pathLst>
                  </a:custGeom>
                  <a:noFill/>
                  <a:ln w="28575">
                    <a:solidFill>
                      <a:schemeClr val="accent3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801D1E98-298C-4A9C-8BA1-13ECE305BFF7}"/>
                      </a:ext>
                    </a:extLst>
                  </p:cNvPr>
                  <p:cNvGrpSpPr/>
                  <p:nvPr/>
                </p:nvGrpSpPr>
                <p:grpSpPr>
                  <a:xfrm>
                    <a:off x="1423916" y="937147"/>
                    <a:ext cx="6810233" cy="714232"/>
                    <a:chOff x="1423916" y="937147"/>
                    <a:chExt cx="6810233" cy="714232"/>
                  </a:xfrm>
                </p:grpSpPr>
                <p:sp>
                  <p:nvSpPr>
                    <p:cNvPr id="101" name="Freeform: Shape 100">
                      <a:extLst>
                        <a:ext uri="{FF2B5EF4-FFF2-40B4-BE49-F238E27FC236}">
                          <a16:creationId xmlns:a16="http://schemas.microsoft.com/office/drawing/2014/main" id="{6E85A6BC-C688-42A6-9225-98E9589D9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64490" y="1328382"/>
                      <a:ext cx="1769659" cy="322997"/>
                    </a:xfrm>
                    <a:custGeom>
                      <a:avLst/>
                      <a:gdLst>
                        <a:gd name="connsiteX0" fmla="*/ 0 w 1769659"/>
                        <a:gd name="connsiteY0" fmla="*/ 0 h 322997"/>
                        <a:gd name="connsiteX1" fmla="*/ 0 w 1769659"/>
                        <a:gd name="connsiteY1" fmla="*/ 90985 h 322997"/>
                        <a:gd name="connsiteX2" fmla="*/ 118280 w 1769659"/>
                        <a:gd name="connsiteY2" fmla="*/ 90985 h 322997"/>
                        <a:gd name="connsiteX3" fmla="*/ 118280 w 1769659"/>
                        <a:gd name="connsiteY3" fmla="*/ 109182 h 322997"/>
                        <a:gd name="connsiteX4" fmla="*/ 291152 w 1769659"/>
                        <a:gd name="connsiteY4" fmla="*/ 109182 h 322997"/>
                        <a:gd name="connsiteX5" fmla="*/ 291152 w 1769659"/>
                        <a:gd name="connsiteY5" fmla="*/ 122830 h 322997"/>
                        <a:gd name="connsiteX6" fmla="*/ 495868 w 1769659"/>
                        <a:gd name="connsiteY6" fmla="*/ 122830 h 322997"/>
                        <a:gd name="connsiteX7" fmla="*/ 495868 w 1769659"/>
                        <a:gd name="connsiteY7" fmla="*/ 145576 h 322997"/>
                        <a:gd name="connsiteX8" fmla="*/ 595952 w 1769659"/>
                        <a:gd name="connsiteY8" fmla="*/ 145576 h 322997"/>
                        <a:gd name="connsiteX9" fmla="*/ 595952 w 1769659"/>
                        <a:gd name="connsiteY9" fmla="*/ 168322 h 322997"/>
                        <a:gd name="connsiteX10" fmla="*/ 773373 w 1769659"/>
                        <a:gd name="connsiteY10" fmla="*/ 168322 h 322997"/>
                        <a:gd name="connsiteX11" fmla="*/ 773373 w 1769659"/>
                        <a:gd name="connsiteY11" fmla="*/ 181970 h 322997"/>
                        <a:gd name="connsiteX12" fmla="*/ 873456 w 1769659"/>
                        <a:gd name="connsiteY12" fmla="*/ 181970 h 322997"/>
                        <a:gd name="connsiteX13" fmla="*/ 873456 w 1769659"/>
                        <a:gd name="connsiteY13" fmla="*/ 200167 h 322997"/>
                        <a:gd name="connsiteX14" fmla="*/ 987188 w 1769659"/>
                        <a:gd name="connsiteY14" fmla="*/ 200167 h 322997"/>
                        <a:gd name="connsiteX15" fmla="*/ 987188 w 1769659"/>
                        <a:gd name="connsiteY15" fmla="*/ 227463 h 322997"/>
                        <a:gd name="connsiteX16" fmla="*/ 1173707 w 1769659"/>
                        <a:gd name="connsiteY16" fmla="*/ 227463 h 322997"/>
                        <a:gd name="connsiteX17" fmla="*/ 1173707 w 1769659"/>
                        <a:gd name="connsiteY17" fmla="*/ 245660 h 322997"/>
                        <a:gd name="connsiteX18" fmla="*/ 1255594 w 1769659"/>
                        <a:gd name="connsiteY18" fmla="*/ 245660 h 322997"/>
                        <a:gd name="connsiteX19" fmla="*/ 1255594 w 1769659"/>
                        <a:gd name="connsiteY19" fmla="*/ 263857 h 322997"/>
                        <a:gd name="connsiteX20" fmla="*/ 1360226 w 1769659"/>
                        <a:gd name="connsiteY20" fmla="*/ 263857 h 322997"/>
                        <a:gd name="connsiteX21" fmla="*/ 1360226 w 1769659"/>
                        <a:gd name="connsiteY21" fmla="*/ 286603 h 322997"/>
                        <a:gd name="connsiteX22" fmla="*/ 1569492 w 1769659"/>
                        <a:gd name="connsiteY22" fmla="*/ 286603 h 322997"/>
                        <a:gd name="connsiteX23" fmla="*/ 1569492 w 1769659"/>
                        <a:gd name="connsiteY23" fmla="*/ 295702 h 322997"/>
                        <a:gd name="connsiteX24" fmla="*/ 1651379 w 1769659"/>
                        <a:gd name="connsiteY24" fmla="*/ 295702 h 322997"/>
                        <a:gd name="connsiteX25" fmla="*/ 1651379 w 1769659"/>
                        <a:gd name="connsiteY25" fmla="*/ 322997 h 322997"/>
                        <a:gd name="connsiteX26" fmla="*/ 1769659 w 1769659"/>
                        <a:gd name="connsiteY26" fmla="*/ 322997 h 322997"/>
                        <a:gd name="connsiteX27" fmla="*/ 1769659 w 1769659"/>
                        <a:gd name="connsiteY27" fmla="*/ 322997 h 3229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1769659" h="322997">
                          <a:moveTo>
                            <a:pt x="0" y="0"/>
                          </a:moveTo>
                          <a:lnTo>
                            <a:pt x="0" y="90985"/>
                          </a:lnTo>
                          <a:lnTo>
                            <a:pt x="118280" y="90985"/>
                          </a:lnTo>
                          <a:lnTo>
                            <a:pt x="118280" y="109182"/>
                          </a:lnTo>
                          <a:lnTo>
                            <a:pt x="291152" y="109182"/>
                          </a:lnTo>
                          <a:lnTo>
                            <a:pt x="291152" y="122830"/>
                          </a:lnTo>
                          <a:lnTo>
                            <a:pt x="495868" y="122830"/>
                          </a:lnTo>
                          <a:lnTo>
                            <a:pt x="495868" y="145576"/>
                          </a:lnTo>
                          <a:lnTo>
                            <a:pt x="595952" y="145576"/>
                          </a:lnTo>
                          <a:lnTo>
                            <a:pt x="595952" y="168322"/>
                          </a:lnTo>
                          <a:lnTo>
                            <a:pt x="773373" y="168322"/>
                          </a:lnTo>
                          <a:lnTo>
                            <a:pt x="773373" y="181970"/>
                          </a:lnTo>
                          <a:lnTo>
                            <a:pt x="873456" y="181970"/>
                          </a:lnTo>
                          <a:lnTo>
                            <a:pt x="873456" y="200167"/>
                          </a:lnTo>
                          <a:lnTo>
                            <a:pt x="987188" y="200167"/>
                          </a:lnTo>
                          <a:lnTo>
                            <a:pt x="987188" y="227463"/>
                          </a:lnTo>
                          <a:lnTo>
                            <a:pt x="1173707" y="227463"/>
                          </a:lnTo>
                          <a:lnTo>
                            <a:pt x="1173707" y="245660"/>
                          </a:lnTo>
                          <a:lnTo>
                            <a:pt x="1255594" y="245660"/>
                          </a:lnTo>
                          <a:lnTo>
                            <a:pt x="1255594" y="263857"/>
                          </a:lnTo>
                          <a:lnTo>
                            <a:pt x="1360226" y="263857"/>
                          </a:lnTo>
                          <a:lnTo>
                            <a:pt x="1360226" y="286603"/>
                          </a:lnTo>
                          <a:lnTo>
                            <a:pt x="1569492" y="286603"/>
                          </a:lnTo>
                          <a:lnTo>
                            <a:pt x="1569492" y="295702"/>
                          </a:lnTo>
                          <a:lnTo>
                            <a:pt x="1651379" y="295702"/>
                          </a:lnTo>
                          <a:lnTo>
                            <a:pt x="1651379" y="322997"/>
                          </a:lnTo>
                          <a:lnTo>
                            <a:pt x="1769659" y="322997"/>
                          </a:lnTo>
                          <a:lnTo>
                            <a:pt x="1769659" y="322997"/>
                          </a:lnTo>
                        </a:path>
                      </a:pathLst>
                    </a:custGeom>
                    <a:noFill/>
                    <a:ln w="28575">
                      <a:solidFill>
                        <a:schemeClr val="tx2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02" name="Rectangle 101">
                      <a:extLst>
                        <a:ext uri="{FF2B5EF4-FFF2-40B4-BE49-F238E27FC236}">
                          <a16:creationId xmlns:a16="http://schemas.microsoft.com/office/drawing/2014/main" id="{A1E3ED10-F23A-4701-81E4-9C0D62AD4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73503" y="1223587"/>
                      <a:ext cx="209266" cy="9806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103" name="Freeform: Shape 102">
                      <a:extLst>
                        <a:ext uri="{FF2B5EF4-FFF2-40B4-BE49-F238E27FC236}">
                          <a16:creationId xmlns:a16="http://schemas.microsoft.com/office/drawing/2014/main" id="{E5575B26-7601-4950-B8B8-B2820C51B9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23916" y="937147"/>
                      <a:ext cx="5036024" cy="473122"/>
                    </a:xfrm>
                    <a:custGeom>
                      <a:avLst/>
                      <a:gdLst>
                        <a:gd name="connsiteX0" fmla="*/ 0 w 5036024"/>
                        <a:gd name="connsiteY0" fmla="*/ 0 h 473122"/>
                        <a:gd name="connsiteX1" fmla="*/ 627797 w 5036024"/>
                        <a:gd name="connsiteY1" fmla="*/ 0 h 473122"/>
                        <a:gd name="connsiteX2" fmla="*/ 627797 w 5036024"/>
                        <a:gd name="connsiteY2" fmla="*/ 45492 h 473122"/>
                        <a:gd name="connsiteX3" fmla="*/ 1028132 w 5036024"/>
                        <a:gd name="connsiteY3" fmla="*/ 45492 h 473122"/>
                        <a:gd name="connsiteX4" fmla="*/ 1028132 w 5036024"/>
                        <a:gd name="connsiteY4" fmla="*/ 63689 h 473122"/>
                        <a:gd name="connsiteX5" fmla="*/ 1337481 w 5036024"/>
                        <a:gd name="connsiteY5" fmla="*/ 63689 h 473122"/>
                        <a:gd name="connsiteX6" fmla="*/ 1337481 w 5036024"/>
                        <a:gd name="connsiteY6" fmla="*/ 77337 h 473122"/>
                        <a:gd name="connsiteX7" fmla="*/ 1505803 w 5036024"/>
                        <a:gd name="connsiteY7" fmla="*/ 77337 h 473122"/>
                        <a:gd name="connsiteX8" fmla="*/ 1514902 w 5036024"/>
                        <a:gd name="connsiteY8" fmla="*/ 86436 h 473122"/>
                        <a:gd name="connsiteX9" fmla="*/ 1792406 w 5036024"/>
                        <a:gd name="connsiteY9" fmla="*/ 86436 h 473122"/>
                        <a:gd name="connsiteX10" fmla="*/ 1792406 w 5036024"/>
                        <a:gd name="connsiteY10" fmla="*/ 109182 h 473122"/>
                        <a:gd name="connsiteX11" fmla="*/ 1960729 w 5036024"/>
                        <a:gd name="connsiteY11" fmla="*/ 109182 h 473122"/>
                        <a:gd name="connsiteX12" fmla="*/ 1960729 w 5036024"/>
                        <a:gd name="connsiteY12" fmla="*/ 122829 h 473122"/>
                        <a:gd name="connsiteX13" fmla="*/ 2251881 w 5036024"/>
                        <a:gd name="connsiteY13" fmla="*/ 122829 h 473122"/>
                        <a:gd name="connsiteX14" fmla="*/ 2251881 w 5036024"/>
                        <a:gd name="connsiteY14" fmla="*/ 159223 h 473122"/>
                        <a:gd name="connsiteX15" fmla="*/ 2474794 w 5036024"/>
                        <a:gd name="connsiteY15" fmla="*/ 159223 h 473122"/>
                        <a:gd name="connsiteX16" fmla="*/ 2474794 w 5036024"/>
                        <a:gd name="connsiteY16" fmla="*/ 177420 h 473122"/>
                        <a:gd name="connsiteX17" fmla="*/ 2661314 w 5036024"/>
                        <a:gd name="connsiteY17" fmla="*/ 177420 h 473122"/>
                        <a:gd name="connsiteX18" fmla="*/ 2670412 w 5036024"/>
                        <a:gd name="connsiteY18" fmla="*/ 186518 h 473122"/>
                        <a:gd name="connsiteX19" fmla="*/ 2829636 w 5036024"/>
                        <a:gd name="connsiteY19" fmla="*/ 186518 h 473122"/>
                        <a:gd name="connsiteX20" fmla="*/ 2829636 w 5036024"/>
                        <a:gd name="connsiteY20" fmla="*/ 213814 h 473122"/>
                        <a:gd name="connsiteX21" fmla="*/ 3057099 w 5036024"/>
                        <a:gd name="connsiteY21" fmla="*/ 213814 h 473122"/>
                        <a:gd name="connsiteX22" fmla="*/ 3048000 w 5036024"/>
                        <a:gd name="connsiteY22" fmla="*/ 222913 h 473122"/>
                        <a:gd name="connsiteX23" fmla="*/ 3243618 w 5036024"/>
                        <a:gd name="connsiteY23" fmla="*/ 222913 h 473122"/>
                        <a:gd name="connsiteX24" fmla="*/ 3243618 w 5036024"/>
                        <a:gd name="connsiteY24" fmla="*/ 259307 h 473122"/>
                        <a:gd name="connsiteX25" fmla="*/ 3421039 w 5036024"/>
                        <a:gd name="connsiteY25" fmla="*/ 259307 h 473122"/>
                        <a:gd name="connsiteX26" fmla="*/ 3421039 w 5036024"/>
                        <a:gd name="connsiteY26" fmla="*/ 277504 h 473122"/>
                        <a:gd name="connsiteX27" fmla="*/ 3616657 w 5036024"/>
                        <a:gd name="connsiteY27" fmla="*/ 277504 h 473122"/>
                        <a:gd name="connsiteX28" fmla="*/ 3616657 w 5036024"/>
                        <a:gd name="connsiteY28" fmla="*/ 295701 h 473122"/>
                        <a:gd name="connsiteX29" fmla="*/ 3812275 w 5036024"/>
                        <a:gd name="connsiteY29" fmla="*/ 295701 h 473122"/>
                        <a:gd name="connsiteX30" fmla="*/ 3812275 w 5036024"/>
                        <a:gd name="connsiteY30" fmla="*/ 313898 h 473122"/>
                        <a:gd name="connsiteX31" fmla="*/ 3898711 w 5036024"/>
                        <a:gd name="connsiteY31" fmla="*/ 313898 h 473122"/>
                        <a:gd name="connsiteX32" fmla="*/ 3898711 w 5036024"/>
                        <a:gd name="connsiteY32" fmla="*/ 313898 h 473122"/>
                        <a:gd name="connsiteX33" fmla="*/ 3898711 w 5036024"/>
                        <a:gd name="connsiteY33" fmla="*/ 304800 h 473122"/>
                        <a:gd name="connsiteX34" fmla="*/ 3898711 w 5036024"/>
                        <a:gd name="connsiteY34" fmla="*/ 332095 h 473122"/>
                        <a:gd name="connsiteX35" fmla="*/ 4107977 w 5036024"/>
                        <a:gd name="connsiteY35" fmla="*/ 332095 h 473122"/>
                        <a:gd name="connsiteX36" fmla="*/ 4107977 w 5036024"/>
                        <a:gd name="connsiteY36" fmla="*/ 354841 h 473122"/>
                        <a:gd name="connsiteX37" fmla="*/ 4289947 w 5036024"/>
                        <a:gd name="connsiteY37" fmla="*/ 354841 h 473122"/>
                        <a:gd name="connsiteX38" fmla="*/ 4289947 w 5036024"/>
                        <a:gd name="connsiteY38" fmla="*/ 354841 h 473122"/>
                        <a:gd name="connsiteX39" fmla="*/ 4289947 w 5036024"/>
                        <a:gd name="connsiteY39" fmla="*/ 373038 h 473122"/>
                        <a:gd name="connsiteX40" fmla="*/ 4376383 w 5036024"/>
                        <a:gd name="connsiteY40" fmla="*/ 373038 h 473122"/>
                        <a:gd name="connsiteX41" fmla="*/ 4376383 w 5036024"/>
                        <a:gd name="connsiteY41" fmla="*/ 404883 h 473122"/>
                        <a:gd name="connsiteX42" fmla="*/ 4576550 w 5036024"/>
                        <a:gd name="connsiteY42" fmla="*/ 404883 h 473122"/>
                        <a:gd name="connsiteX43" fmla="*/ 4576550 w 5036024"/>
                        <a:gd name="connsiteY43" fmla="*/ 418531 h 473122"/>
                        <a:gd name="connsiteX44" fmla="*/ 4767618 w 5036024"/>
                        <a:gd name="connsiteY44" fmla="*/ 418531 h 473122"/>
                        <a:gd name="connsiteX45" fmla="*/ 4767618 w 5036024"/>
                        <a:gd name="connsiteY45" fmla="*/ 436728 h 473122"/>
                        <a:gd name="connsiteX46" fmla="*/ 4872251 w 5036024"/>
                        <a:gd name="connsiteY46" fmla="*/ 436728 h 473122"/>
                        <a:gd name="connsiteX47" fmla="*/ 4872251 w 5036024"/>
                        <a:gd name="connsiteY47" fmla="*/ 459474 h 473122"/>
                        <a:gd name="connsiteX48" fmla="*/ 5036024 w 5036024"/>
                        <a:gd name="connsiteY48" fmla="*/ 459474 h 473122"/>
                        <a:gd name="connsiteX49" fmla="*/ 5036024 w 5036024"/>
                        <a:gd name="connsiteY49" fmla="*/ 473122 h 473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5036024" h="473122">
                          <a:moveTo>
                            <a:pt x="0" y="0"/>
                          </a:moveTo>
                          <a:lnTo>
                            <a:pt x="627797" y="0"/>
                          </a:lnTo>
                          <a:lnTo>
                            <a:pt x="627797" y="45492"/>
                          </a:lnTo>
                          <a:lnTo>
                            <a:pt x="1028132" y="45492"/>
                          </a:lnTo>
                          <a:lnTo>
                            <a:pt x="1028132" y="63689"/>
                          </a:lnTo>
                          <a:lnTo>
                            <a:pt x="1337481" y="63689"/>
                          </a:lnTo>
                          <a:lnTo>
                            <a:pt x="1337481" y="77337"/>
                          </a:lnTo>
                          <a:lnTo>
                            <a:pt x="1505803" y="77337"/>
                          </a:lnTo>
                          <a:lnTo>
                            <a:pt x="1514902" y="86436"/>
                          </a:lnTo>
                          <a:lnTo>
                            <a:pt x="1792406" y="86436"/>
                          </a:lnTo>
                          <a:lnTo>
                            <a:pt x="1792406" y="109182"/>
                          </a:lnTo>
                          <a:lnTo>
                            <a:pt x="1960729" y="109182"/>
                          </a:lnTo>
                          <a:lnTo>
                            <a:pt x="1960729" y="122829"/>
                          </a:lnTo>
                          <a:lnTo>
                            <a:pt x="2251881" y="122829"/>
                          </a:lnTo>
                          <a:lnTo>
                            <a:pt x="2251881" y="159223"/>
                          </a:lnTo>
                          <a:lnTo>
                            <a:pt x="2474794" y="159223"/>
                          </a:lnTo>
                          <a:lnTo>
                            <a:pt x="2474794" y="177420"/>
                          </a:lnTo>
                          <a:lnTo>
                            <a:pt x="2661314" y="177420"/>
                          </a:lnTo>
                          <a:lnTo>
                            <a:pt x="2670412" y="186518"/>
                          </a:lnTo>
                          <a:lnTo>
                            <a:pt x="2829636" y="186518"/>
                          </a:lnTo>
                          <a:lnTo>
                            <a:pt x="2829636" y="213814"/>
                          </a:lnTo>
                          <a:lnTo>
                            <a:pt x="3057099" y="213814"/>
                          </a:lnTo>
                          <a:lnTo>
                            <a:pt x="3048000" y="222913"/>
                          </a:lnTo>
                          <a:lnTo>
                            <a:pt x="3243618" y="222913"/>
                          </a:lnTo>
                          <a:lnTo>
                            <a:pt x="3243618" y="259307"/>
                          </a:lnTo>
                          <a:lnTo>
                            <a:pt x="3421039" y="259307"/>
                          </a:lnTo>
                          <a:lnTo>
                            <a:pt x="3421039" y="277504"/>
                          </a:lnTo>
                          <a:lnTo>
                            <a:pt x="3616657" y="277504"/>
                          </a:lnTo>
                          <a:lnTo>
                            <a:pt x="3616657" y="295701"/>
                          </a:lnTo>
                          <a:lnTo>
                            <a:pt x="3812275" y="295701"/>
                          </a:lnTo>
                          <a:lnTo>
                            <a:pt x="3812275" y="313898"/>
                          </a:lnTo>
                          <a:lnTo>
                            <a:pt x="3898711" y="313898"/>
                          </a:lnTo>
                          <a:lnTo>
                            <a:pt x="3898711" y="313898"/>
                          </a:lnTo>
                          <a:lnTo>
                            <a:pt x="3898711" y="304800"/>
                          </a:lnTo>
                          <a:lnTo>
                            <a:pt x="3898711" y="332095"/>
                          </a:lnTo>
                          <a:lnTo>
                            <a:pt x="4107977" y="332095"/>
                          </a:lnTo>
                          <a:lnTo>
                            <a:pt x="4107977" y="354841"/>
                          </a:lnTo>
                          <a:lnTo>
                            <a:pt x="4289947" y="354841"/>
                          </a:lnTo>
                          <a:lnTo>
                            <a:pt x="4289947" y="354841"/>
                          </a:lnTo>
                          <a:lnTo>
                            <a:pt x="4289947" y="373038"/>
                          </a:lnTo>
                          <a:lnTo>
                            <a:pt x="4376383" y="373038"/>
                          </a:lnTo>
                          <a:lnTo>
                            <a:pt x="4376383" y="404883"/>
                          </a:lnTo>
                          <a:lnTo>
                            <a:pt x="4576550" y="404883"/>
                          </a:lnTo>
                          <a:lnTo>
                            <a:pt x="4576550" y="418531"/>
                          </a:lnTo>
                          <a:lnTo>
                            <a:pt x="4767618" y="418531"/>
                          </a:lnTo>
                          <a:lnTo>
                            <a:pt x="4767618" y="436728"/>
                          </a:lnTo>
                          <a:lnTo>
                            <a:pt x="4872251" y="436728"/>
                          </a:lnTo>
                          <a:lnTo>
                            <a:pt x="4872251" y="459474"/>
                          </a:lnTo>
                          <a:lnTo>
                            <a:pt x="5036024" y="459474"/>
                          </a:lnTo>
                          <a:lnTo>
                            <a:pt x="5036024" y="473122"/>
                          </a:lnTo>
                        </a:path>
                      </a:pathLst>
                    </a:custGeom>
                    <a:noFill/>
                    <a:ln w="28575">
                      <a:solidFill>
                        <a:schemeClr val="tx2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96" name="Rectangle 32">
                <a:extLst>
                  <a:ext uri="{FF2B5EF4-FFF2-40B4-BE49-F238E27FC236}">
                    <a16:creationId xmlns:a16="http://schemas.microsoft.com/office/drawing/2014/main" id="{4A0CB8A6-4A0C-4F03-BDCD-810842D0C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7834" y="5945922"/>
                <a:ext cx="1028010" cy="166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Wingdings" panose="05000000000000000000" pitchFamily="2" charset="2"/>
                  <a:buChar char="§"/>
                  <a:defRPr sz="26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4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2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0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panose="020B0604020202020204" pitchFamily="34" charset="0"/>
                  <a:buNone/>
                  <a:defRPr/>
                </a:pPr>
                <a:r>
                  <a:rPr lang="en-US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Time (years)</a:t>
                </a:r>
              </a:p>
            </p:txBody>
          </p:sp>
        </p:grpSp>
        <p:sp>
          <p:nvSpPr>
            <p:cNvPr id="133" name="pole tekstowe 6">
              <a:extLst>
                <a:ext uri="{FF2B5EF4-FFF2-40B4-BE49-F238E27FC236}">
                  <a16:creationId xmlns:a16="http://schemas.microsoft.com/office/drawing/2014/main" id="{89EC9B42-C716-4BE0-B4D0-DE3B2AF276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7124" y="4212351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C255ABC-E1F4-475D-81E5-B03377C86BA6}"/>
              </a:ext>
            </a:extLst>
          </p:cNvPr>
          <p:cNvGrpSpPr/>
          <p:nvPr/>
        </p:nvGrpSpPr>
        <p:grpSpPr>
          <a:xfrm>
            <a:off x="4565668" y="4212000"/>
            <a:ext cx="2722003" cy="1906739"/>
            <a:chOff x="4358691" y="4212000"/>
            <a:chExt cx="2722003" cy="190673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B9D6828-4424-4DA9-8A50-ED52C07536F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58691" y="4323601"/>
              <a:ext cx="2722003" cy="1795138"/>
              <a:chOff x="-614278" y="629215"/>
              <a:chExt cx="10081473" cy="6648652"/>
            </a:xfrm>
          </p:grpSpPr>
          <p:sp>
            <p:nvSpPr>
              <p:cNvPr id="19" name="Rectangle 32">
                <a:extLst>
                  <a:ext uri="{FF2B5EF4-FFF2-40B4-BE49-F238E27FC236}">
                    <a16:creationId xmlns:a16="http://schemas.microsoft.com/office/drawing/2014/main" id="{E86BFB91-2485-4675-8873-E1DEE2337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8766" y="6662316"/>
                <a:ext cx="3823944" cy="615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Wingdings" panose="05000000000000000000" pitchFamily="2" charset="2"/>
                  <a:buChar char="§"/>
                  <a:defRPr sz="26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4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2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 sz="2000">
                    <a:solidFill>
                      <a:srgbClr val="FEFDDE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700"/>
                  </a:spcAft>
                  <a:buClr>
                    <a:srgbClr val="FEFDDE"/>
                  </a:buClr>
                  <a:buFont typeface="Arial" panose="020B0604020202020204" pitchFamily="34" charset="0"/>
                  <a:buChar char="–"/>
                  <a:defRPr>
                    <a:solidFill>
                      <a:srgbClr val="FEFDDE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panose="020B0604020202020204" pitchFamily="34" charset="0"/>
                  <a:buNone/>
                  <a:defRPr/>
                </a:pPr>
                <a:r>
                  <a:rPr lang="en-US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Time (years)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E54037E7-B268-46BD-AE4C-8428B013A6C8}"/>
                  </a:ext>
                </a:extLst>
              </p:cNvPr>
              <p:cNvGrpSpPr/>
              <p:nvPr/>
            </p:nvGrpSpPr>
            <p:grpSpPr>
              <a:xfrm>
                <a:off x="-614278" y="629215"/>
                <a:ext cx="10081473" cy="5906319"/>
                <a:chOff x="-585997" y="629215"/>
                <a:chExt cx="10081473" cy="590631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81D1C68D-E130-433D-AA34-745D88D82C1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585997" y="629215"/>
                  <a:ext cx="10081473" cy="5906319"/>
                  <a:chOff x="877744" y="4042072"/>
                  <a:chExt cx="4987257" cy="2921827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169F07A1-B304-46C3-84A7-ACD4E7B479AC}"/>
                      </a:ext>
                    </a:extLst>
                  </p:cNvPr>
                  <p:cNvGrpSpPr/>
                  <p:nvPr/>
                </p:nvGrpSpPr>
                <p:grpSpPr>
                  <a:xfrm>
                    <a:off x="1158774" y="4042072"/>
                    <a:ext cx="537506" cy="2626278"/>
                    <a:chOff x="627246" y="4285717"/>
                    <a:chExt cx="307676" cy="1503261"/>
                  </a:xfrm>
                </p:grpSpPr>
                <p:sp>
                  <p:nvSpPr>
                    <p:cNvPr id="53" name="Rectangle 21">
                      <a:extLst>
                        <a:ext uri="{FF2B5EF4-FFF2-40B4-BE49-F238E27FC236}">
                          <a16:creationId xmlns:a16="http://schemas.microsoft.com/office/drawing/2014/main" id="{962116CE-74ED-43E2-B519-D669AC91E0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2368" y="5614679"/>
                      <a:ext cx="102554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54" name="Rectangle 22">
                      <a:extLst>
                        <a:ext uri="{FF2B5EF4-FFF2-40B4-BE49-F238E27FC236}">
                          <a16:creationId xmlns:a16="http://schemas.microsoft.com/office/drawing/2014/main" id="{84B28D8A-CD53-4740-956D-19C8377F20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9" y="5345960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55" name="Rectangle 23">
                      <a:extLst>
                        <a:ext uri="{FF2B5EF4-FFF2-40B4-BE49-F238E27FC236}">
                          <a16:creationId xmlns:a16="http://schemas.microsoft.com/office/drawing/2014/main" id="{0C26A811-10F7-4E4D-877F-2452A2CAF11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8" y="5091254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56" name="Rectangle 24">
                      <a:extLst>
                        <a:ext uri="{FF2B5EF4-FFF2-40B4-BE49-F238E27FC236}">
                          <a16:creationId xmlns:a16="http://schemas.microsoft.com/office/drawing/2014/main" id="{A31FDDEA-FBF7-4876-8620-90CD4D10E1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8" y="4819624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57" name="Rectangle 25">
                      <a:extLst>
                        <a:ext uri="{FF2B5EF4-FFF2-40B4-BE49-F238E27FC236}">
                          <a16:creationId xmlns:a16="http://schemas.microsoft.com/office/drawing/2014/main" id="{758C62D7-0E7A-41B7-8F55-6A7C3A2045E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9805" y="4569771"/>
                      <a:ext cx="205106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58" name="Rectangle 26">
                      <a:extLst>
                        <a:ext uri="{FF2B5EF4-FFF2-40B4-BE49-F238E27FC236}">
                          <a16:creationId xmlns:a16="http://schemas.microsoft.com/office/drawing/2014/main" id="{DCC7941B-070D-40E2-A108-6BB4279768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7246" y="4285717"/>
                      <a:ext cx="307658" cy="1742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31" name="Rectangle 32">
                    <a:extLst>
                      <a:ext uri="{FF2B5EF4-FFF2-40B4-BE49-F238E27FC236}">
                        <a16:creationId xmlns:a16="http://schemas.microsoft.com/office/drawing/2014/main" id="{A05A39F1-F4F5-49A1-A478-B1A59672A0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15011" y="5189133"/>
                    <a:ext cx="2290020" cy="3045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7B4BEA67-FC5D-413E-9F06-144602BFFFA2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42" y="4196382"/>
                    <a:ext cx="125788" cy="2290022"/>
                    <a:chOff x="952500" y="4374046"/>
                    <a:chExt cx="72000" cy="1310793"/>
                  </a:xfrm>
                </p:grpSpPr>
                <p:sp>
                  <p:nvSpPr>
                    <p:cNvPr id="47" name="Line 2">
                      <a:extLst>
                        <a:ext uri="{FF2B5EF4-FFF2-40B4-BE49-F238E27FC236}">
                          <a16:creationId xmlns:a16="http://schemas.microsoft.com/office/drawing/2014/main" id="{D750924A-FD01-4061-ABC2-075118C4F9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854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8" name="Line 53">
                      <a:extLst>
                        <a:ext uri="{FF2B5EF4-FFF2-40B4-BE49-F238E27FC236}">
                          <a16:creationId xmlns:a16="http://schemas.microsoft.com/office/drawing/2014/main" id="{B017E366-8284-459B-9B8C-2605AD7807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9" name="Line 54">
                      <a:extLst>
                        <a:ext uri="{FF2B5EF4-FFF2-40B4-BE49-F238E27FC236}">
                          <a16:creationId xmlns:a16="http://schemas.microsoft.com/office/drawing/2014/main" id="{EB6B8C91-9A36-45FC-BDD0-E620FBDD6F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6427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0" name="Line 55">
                      <a:extLst>
                        <a:ext uri="{FF2B5EF4-FFF2-40B4-BE49-F238E27FC236}">
                          <a16:creationId xmlns:a16="http://schemas.microsoft.com/office/drawing/2014/main" id="{A4B77B93-DC85-4686-97D5-0CDDD5B462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905102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1" name="Line 56">
                      <a:extLst>
                        <a:ext uri="{FF2B5EF4-FFF2-40B4-BE49-F238E27FC236}">
                          <a16:creationId xmlns:a16="http://schemas.microsoft.com/office/drawing/2014/main" id="{581AE3A3-1476-4C6E-8143-1DD581A913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098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52" name="Line 57">
                      <a:extLst>
                        <a:ext uri="{FF2B5EF4-FFF2-40B4-BE49-F238E27FC236}">
                          <a16:creationId xmlns:a16="http://schemas.microsoft.com/office/drawing/2014/main" id="{9C11CB9F-6038-4C07-AB87-DF323B1B54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33" name="Line 5">
                    <a:extLst>
                      <a:ext uri="{FF2B5EF4-FFF2-40B4-BE49-F238E27FC236}">
                        <a16:creationId xmlns:a16="http://schemas.microsoft.com/office/drawing/2014/main" id="{F620F160-4FC5-41D2-B6DD-87F92E32C5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645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A5F4E8F2-645D-482A-A405-68AAE7718E0B}"/>
                      </a:ext>
                    </a:extLst>
                  </p:cNvPr>
                  <p:cNvGrpSpPr/>
                  <p:nvPr/>
                </p:nvGrpSpPr>
                <p:grpSpPr>
                  <a:xfrm>
                    <a:off x="1778551" y="6659357"/>
                    <a:ext cx="4086450" cy="304542"/>
                    <a:chOff x="981979" y="5783870"/>
                    <a:chExt cx="2339054" cy="174319"/>
                  </a:xfrm>
                </p:grpSpPr>
                <p:sp>
                  <p:nvSpPr>
                    <p:cNvPr id="42" name="Rectangle 27">
                      <a:extLst>
                        <a:ext uri="{FF2B5EF4-FFF2-40B4-BE49-F238E27FC236}">
                          <a16:creationId xmlns:a16="http://schemas.microsoft.com/office/drawing/2014/main" id="{DD176316-34B9-402B-8B51-61C799733F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1979" y="5783870"/>
                      <a:ext cx="102549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43" name="Rectangle 28">
                      <a:extLst>
                        <a:ext uri="{FF2B5EF4-FFF2-40B4-BE49-F238E27FC236}">
                          <a16:creationId xmlns:a16="http://schemas.microsoft.com/office/drawing/2014/main" id="{3DFE5F47-D1D0-47D1-AE2C-81EAE54931A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72201" y="5783889"/>
                      <a:ext cx="288000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59537DE4-0B72-4716-B796-2FB555D6173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4462" y="5783889"/>
                      <a:ext cx="205098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45" name="Rectangle 28">
                      <a:extLst>
                        <a:ext uri="{FF2B5EF4-FFF2-40B4-BE49-F238E27FC236}">
                          <a16:creationId xmlns:a16="http://schemas.microsoft.com/office/drawing/2014/main" id="{3EF1FCFB-2979-4A3C-965E-607176B179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8771" y="5783889"/>
                      <a:ext cx="102549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46" name="Rectangle 30">
                      <a:extLst>
                        <a:ext uri="{FF2B5EF4-FFF2-40B4-BE49-F238E27FC236}">
                          <a16:creationId xmlns:a16="http://schemas.microsoft.com/office/drawing/2014/main" id="{711AC703-04E9-4F4B-A084-7A85822ACE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15935" y="5783889"/>
                      <a:ext cx="205098" cy="1743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BC3D2EDE-5690-4D64-9D53-553FEC9A8041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808057" cy="125788"/>
                    <a:chOff x="1035056" y="5691189"/>
                    <a:chExt cx="2179703" cy="72000"/>
                  </a:xfrm>
                </p:grpSpPr>
                <p:sp>
                  <p:nvSpPr>
                    <p:cNvPr id="37" name="Line 2">
                      <a:extLst>
                        <a:ext uri="{FF2B5EF4-FFF2-40B4-BE49-F238E27FC236}">
                          <a16:creationId xmlns:a16="http://schemas.microsoft.com/office/drawing/2014/main" id="{66388772-C7D6-4C5B-B66B-4BDACCF309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38" name="Line 2">
                      <a:extLst>
                        <a:ext uri="{FF2B5EF4-FFF2-40B4-BE49-F238E27FC236}">
                          <a16:creationId xmlns:a16="http://schemas.microsoft.com/office/drawing/2014/main" id="{9D9C5709-07C6-45AD-B886-49C515212BB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37968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39" name="Line 2">
                      <a:extLst>
                        <a:ext uri="{FF2B5EF4-FFF2-40B4-BE49-F238E27FC236}">
                          <a16:creationId xmlns:a16="http://schemas.microsoft.com/office/drawing/2014/main" id="{711E1FBE-86C2-4484-8B37-29AA767C5C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8490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0" name="Line 2">
                      <a:extLst>
                        <a:ext uri="{FF2B5EF4-FFF2-40B4-BE49-F238E27FC236}">
                          <a16:creationId xmlns:a16="http://schemas.microsoft.com/office/drawing/2014/main" id="{1EDAC79C-D695-4096-882A-E42670AEEA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3181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41" name="Line 2">
                      <a:extLst>
                        <a:ext uri="{FF2B5EF4-FFF2-40B4-BE49-F238E27FC236}">
                          <a16:creationId xmlns:a16="http://schemas.microsoft.com/office/drawing/2014/main" id="{57AAF5B1-1C56-4B73-BA44-7D36C628C2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7875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36" name="Line 4">
                    <a:extLst>
                      <a:ext uri="{FF2B5EF4-FFF2-40B4-BE49-F238E27FC236}">
                        <a16:creationId xmlns:a16="http://schemas.microsoft.com/office/drawing/2014/main" id="{C3D2B87A-FC06-40EA-BF04-E697C9B8B8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DAF37D82-8E29-4916-9AE9-BFB1DD9D0EBA}"/>
                    </a:ext>
                  </a:extLst>
                </p:cNvPr>
                <p:cNvSpPr/>
                <p:nvPr/>
              </p:nvSpPr>
              <p:spPr>
                <a:xfrm>
                  <a:off x="6373504" y="1273790"/>
                  <a:ext cx="209265" cy="98067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B7AAD8A-C548-4B1F-9890-5057569BDD98}"/>
                  </a:ext>
                </a:extLst>
              </p:cNvPr>
              <p:cNvSpPr/>
              <p:nvPr/>
            </p:nvSpPr>
            <p:spPr>
              <a:xfrm>
                <a:off x="1747838" y="942975"/>
                <a:ext cx="6481762" cy="1395413"/>
              </a:xfrm>
              <a:custGeom>
                <a:avLst/>
                <a:gdLst>
                  <a:gd name="connsiteX0" fmla="*/ 0 w 6481762"/>
                  <a:gd name="connsiteY0" fmla="*/ 0 h 1395413"/>
                  <a:gd name="connsiteX1" fmla="*/ 523875 w 6481762"/>
                  <a:gd name="connsiteY1" fmla="*/ 0 h 1395413"/>
                  <a:gd name="connsiteX2" fmla="*/ 523875 w 6481762"/>
                  <a:gd name="connsiteY2" fmla="*/ 71438 h 1395413"/>
                  <a:gd name="connsiteX3" fmla="*/ 533400 w 6481762"/>
                  <a:gd name="connsiteY3" fmla="*/ 80963 h 1395413"/>
                  <a:gd name="connsiteX4" fmla="*/ 1209675 w 6481762"/>
                  <a:gd name="connsiteY4" fmla="*/ 80963 h 1395413"/>
                  <a:gd name="connsiteX5" fmla="*/ 1209675 w 6481762"/>
                  <a:gd name="connsiteY5" fmla="*/ 152400 h 1395413"/>
                  <a:gd name="connsiteX6" fmla="*/ 1700212 w 6481762"/>
                  <a:gd name="connsiteY6" fmla="*/ 152400 h 1395413"/>
                  <a:gd name="connsiteX7" fmla="*/ 1700212 w 6481762"/>
                  <a:gd name="connsiteY7" fmla="*/ 223838 h 1395413"/>
                  <a:gd name="connsiteX8" fmla="*/ 1938337 w 6481762"/>
                  <a:gd name="connsiteY8" fmla="*/ 223838 h 1395413"/>
                  <a:gd name="connsiteX9" fmla="*/ 1938337 w 6481762"/>
                  <a:gd name="connsiteY9" fmla="*/ 276225 h 1395413"/>
                  <a:gd name="connsiteX10" fmla="*/ 2805112 w 6481762"/>
                  <a:gd name="connsiteY10" fmla="*/ 276225 h 1395413"/>
                  <a:gd name="connsiteX11" fmla="*/ 2843212 w 6481762"/>
                  <a:gd name="connsiteY11" fmla="*/ 276225 h 1395413"/>
                  <a:gd name="connsiteX12" fmla="*/ 2843212 w 6481762"/>
                  <a:gd name="connsiteY12" fmla="*/ 352425 h 1395413"/>
                  <a:gd name="connsiteX13" fmla="*/ 3014662 w 6481762"/>
                  <a:gd name="connsiteY13" fmla="*/ 352425 h 1395413"/>
                  <a:gd name="connsiteX14" fmla="*/ 3014662 w 6481762"/>
                  <a:gd name="connsiteY14" fmla="*/ 414338 h 1395413"/>
                  <a:gd name="connsiteX15" fmla="*/ 3195637 w 6481762"/>
                  <a:gd name="connsiteY15" fmla="*/ 414338 h 1395413"/>
                  <a:gd name="connsiteX16" fmla="*/ 3195637 w 6481762"/>
                  <a:gd name="connsiteY16" fmla="*/ 476250 h 1395413"/>
                  <a:gd name="connsiteX17" fmla="*/ 3600450 w 6481762"/>
                  <a:gd name="connsiteY17" fmla="*/ 476250 h 1395413"/>
                  <a:gd name="connsiteX18" fmla="*/ 3600450 w 6481762"/>
                  <a:gd name="connsiteY18" fmla="*/ 547688 h 1395413"/>
                  <a:gd name="connsiteX19" fmla="*/ 3705225 w 6481762"/>
                  <a:gd name="connsiteY19" fmla="*/ 547688 h 1395413"/>
                  <a:gd name="connsiteX20" fmla="*/ 3705225 w 6481762"/>
                  <a:gd name="connsiteY20" fmla="*/ 609600 h 1395413"/>
                  <a:gd name="connsiteX21" fmla="*/ 3786187 w 6481762"/>
                  <a:gd name="connsiteY21" fmla="*/ 609600 h 1395413"/>
                  <a:gd name="connsiteX22" fmla="*/ 3786187 w 6481762"/>
                  <a:gd name="connsiteY22" fmla="*/ 666750 h 1395413"/>
                  <a:gd name="connsiteX23" fmla="*/ 4067175 w 6481762"/>
                  <a:gd name="connsiteY23" fmla="*/ 666750 h 1395413"/>
                  <a:gd name="connsiteX24" fmla="*/ 4067175 w 6481762"/>
                  <a:gd name="connsiteY24" fmla="*/ 742950 h 1395413"/>
                  <a:gd name="connsiteX25" fmla="*/ 4376737 w 6481762"/>
                  <a:gd name="connsiteY25" fmla="*/ 742950 h 1395413"/>
                  <a:gd name="connsiteX26" fmla="*/ 4376737 w 6481762"/>
                  <a:gd name="connsiteY26" fmla="*/ 804863 h 1395413"/>
                  <a:gd name="connsiteX27" fmla="*/ 4524375 w 6481762"/>
                  <a:gd name="connsiteY27" fmla="*/ 804863 h 1395413"/>
                  <a:gd name="connsiteX28" fmla="*/ 4572000 w 6481762"/>
                  <a:gd name="connsiteY28" fmla="*/ 804863 h 1395413"/>
                  <a:gd name="connsiteX29" fmla="*/ 4572000 w 6481762"/>
                  <a:gd name="connsiteY29" fmla="*/ 971550 h 1395413"/>
                  <a:gd name="connsiteX30" fmla="*/ 4648200 w 6481762"/>
                  <a:gd name="connsiteY30" fmla="*/ 971550 h 1395413"/>
                  <a:gd name="connsiteX31" fmla="*/ 4648200 w 6481762"/>
                  <a:gd name="connsiteY31" fmla="*/ 1047750 h 1395413"/>
                  <a:gd name="connsiteX32" fmla="*/ 4686300 w 6481762"/>
                  <a:gd name="connsiteY32" fmla="*/ 1028700 h 1395413"/>
                  <a:gd name="connsiteX33" fmla="*/ 4938712 w 6481762"/>
                  <a:gd name="connsiteY33" fmla="*/ 1028700 h 1395413"/>
                  <a:gd name="connsiteX34" fmla="*/ 4938712 w 6481762"/>
                  <a:gd name="connsiteY34" fmla="*/ 1109663 h 1395413"/>
                  <a:gd name="connsiteX35" fmla="*/ 5195887 w 6481762"/>
                  <a:gd name="connsiteY35" fmla="*/ 1109663 h 1395413"/>
                  <a:gd name="connsiteX36" fmla="*/ 5229225 w 6481762"/>
                  <a:gd name="connsiteY36" fmla="*/ 1109663 h 1395413"/>
                  <a:gd name="connsiteX37" fmla="*/ 5229225 w 6481762"/>
                  <a:gd name="connsiteY37" fmla="*/ 1185863 h 1395413"/>
                  <a:gd name="connsiteX38" fmla="*/ 5329237 w 6481762"/>
                  <a:gd name="connsiteY38" fmla="*/ 1185863 h 1395413"/>
                  <a:gd name="connsiteX39" fmla="*/ 5329237 w 6481762"/>
                  <a:gd name="connsiteY39" fmla="*/ 1271588 h 1395413"/>
                  <a:gd name="connsiteX40" fmla="*/ 5524500 w 6481762"/>
                  <a:gd name="connsiteY40" fmla="*/ 1271588 h 1395413"/>
                  <a:gd name="connsiteX41" fmla="*/ 5524500 w 6481762"/>
                  <a:gd name="connsiteY41" fmla="*/ 1395413 h 1395413"/>
                  <a:gd name="connsiteX42" fmla="*/ 6481762 w 6481762"/>
                  <a:gd name="connsiteY42" fmla="*/ 1395413 h 13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481762" h="1395413">
                    <a:moveTo>
                      <a:pt x="0" y="0"/>
                    </a:moveTo>
                    <a:lnTo>
                      <a:pt x="523875" y="0"/>
                    </a:lnTo>
                    <a:lnTo>
                      <a:pt x="523875" y="71438"/>
                    </a:lnTo>
                    <a:lnTo>
                      <a:pt x="533400" y="80963"/>
                    </a:lnTo>
                    <a:lnTo>
                      <a:pt x="1209675" y="80963"/>
                    </a:lnTo>
                    <a:lnTo>
                      <a:pt x="1209675" y="152400"/>
                    </a:lnTo>
                    <a:lnTo>
                      <a:pt x="1700212" y="152400"/>
                    </a:lnTo>
                    <a:lnTo>
                      <a:pt x="1700212" y="223838"/>
                    </a:lnTo>
                    <a:lnTo>
                      <a:pt x="1938337" y="223838"/>
                    </a:lnTo>
                    <a:lnTo>
                      <a:pt x="1938337" y="276225"/>
                    </a:lnTo>
                    <a:lnTo>
                      <a:pt x="2805112" y="276225"/>
                    </a:lnTo>
                    <a:lnTo>
                      <a:pt x="2843212" y="276225"/>
                    </a:lnTo>
                    <a:lnTo>
                      <a:pt x="2843212" y="352425"/>
                    </a:lnTo>
                    <a:lnTo>
                      <a:pt x="3014662" y="352425"/>
                    </a:lnTo>
                    <a:lnTo>
                      <a:pt x="3014662" y="414338"/>
                    </a:lnTo>
                    <a:lnTo>
                      <a:pt x="3195637" y="414338"/>
                    </a:lnTo>
                    <a:lnTo>
                      <a:pt x="3195637" y="476250"/>
                    </a:lnTo>
                    <a:lnTo>
                      <a:pt x="3600450" y="476250"/>
                    </a:lnTo>
                    <a:lnTo>
                      <a:pt x="3600450" y="547688"/>
                    </a:lnTo>
                    <a:lnTo>
                      <a:pt x="3705225" y="547688"/>
                    </a:lnTo>
                    <a:lnTo>
                      <a:pt x="3705225" y="609600"/>
                    </a:lnTo>
                    <a:lnTo>
                      <a:pt x="3786187" y="609600"/>
                    </a:lnTo>
                    <a:lnTo>
                      <a:pt x="3786187" y="666750"/>
                    </a:lnTo>
                    <a:lnTo>
                      <a:pt x="4067175" y="666750"/>
                    </a:lnTo>
                    <a:lnTo>
                      <a:pt x="4067175" y="742950"/>
                    </a:lnTo>
                    <a:lnTo>
                      <a:pt x="4376737" y="742950"/>
                    </a:lnTo>
                    <a:lnTo>
                      <a:pt x="4376737" y="804863"/>
                    </a:lnTo>
                    <a:lnTo>
                      <a:pt x="4524375" y="804863"/>
                    </a:lnTo>
                    <a:lnTo>
                      <a:pt x="4572000" y="804863"/>
                    </a:lnTo>
                    <a:lnTo>
                      <a:pt x="4572000" y="971550"/>
                    </a:lnTo>
                    <a:lnTo>
                      <a:pt x="4648200" y="971550"/>
                    </a:lnTo>
                    <a:lnTo>
                      <a:pt x="4648200" y="1047750"/>
                    </a:lnTo>
                    <a:lnTo>
                      <a:pt x="4686300" y="1028700"/>
                    </a:lnTo>
                    <a:lnTo>
                      <a:pt x="4938712" y="1028700"/>
                    </a:lnTo>
                    <a:lnTo>
                      <a:pt x="4938712" y="1109663"/>
                    </a:lnTo>
                    <a:lnTo>
                      <a:pt x="5195887" y="1109663"/>
                    </a:lnTo>
                    <a:lnTo>
                      <a:pt x="5229225" y="1109663"/>
                    </a:lnTo>
                    <a:lnTo>
                      <a:pt x="5229225" y="1185863"/>
                    </a:lnTo>
                    <a:lnTo>
                      <a:pt x="5329237" y="1185863"/>
                    </a:lnTo>
                    <a:lnTo>
                      <a:pt x="5329237" y="1271588"/>
                    </a:lnTo>
                    <a:lnTo>
                      <a:pt x="5524500" y="1271588"/>
                    </a:lnTo>
                    <a:lnTo>
                      <a:pt x="5524500" y="1395413"/>
                    </a:lnTo>
                    <a:lnTo>
                      <a:pt x="6481762" y="1395413"/>
                    </a:lnTo>
                  </a:path>
                </a:pathLst>
              </a:custGeom>
              <a:noFill/>
              <a:ln w="28575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E1804F5-D4BA-451F-85DA-2FE6D559C4BC}"/>
                  </a:ext>
                </a:extLst>
              </p:cNvPr>
              <p:cNvSpPr/>
              <p:nvPr/>
            </p:nvSpPr>
            <p:spPr>
              <a:xfrm>
                <a:off x="1404938" y="942975"/>
                <a:ext cx="6810375" cy="957263"/>
              </a:xfrm>
              <a:custGeom>
                <a:avLst/>
                <a:gdLst>
                  <a:gd name="connsiteX0" fmla="*/ 0 w 6810375"/>
                  <a:gd name="connsiteY0" fmla="*/ 0 h 957263"/>
                  <a:gd name="connsiteX1" fmla="*/ 361950 w 6810375"/>
                  <a:gd name="connsiteY1" fmla="*/ 0 h 957263"/>
                  <a:gd name="connsiteX2" fmla="*/ 395287 w 6810375"/>
                  <a:gd name="connsiteY2" fmla="*/ 33337 h 957263"/>
                  <a:gd name="connsiteX3" fmla="*/ 842962 w 6810375"/>
                  <a:gd name="connsiteY3" fmla="*/ 33337 h 957263"/>
                  <a:gd name="connsiteX4" fmla="*/ 842962 w 6810375"/>
                  <a:gd name="connsiteY4" fmla="*/ 47625 h 957263"/>
                  <a:gd name="connsiteX5" fmla="*/ 1028700 w 6810375"/>
                  <a:gd name="connsiteY5" fmla="*/ 47625 h 957263"/>
                  <a:gd name="connsiteX6" fmla="*/ 1038225 w 6810375"/>
                  <a:gd name="connsiteY6" fmla="*/ 57150 h 957263"/>
                  <a:gd name="connsiteX7" fmla="*/ 1233487 w 6810375"/>
                  <a:gd name="connsiteY7" fmla="*/ 57150 h 957263"/>
                  <a:gd name="connsiteX8" fmla="*/ 1247775 w 6810375"/>
                  <a:gd name="connsiteY8" fmla="*/ 71438 h 957263"/>
                  <a:gd name="connsiteX9" fmla="*/ 1566862 w 6810375"/>
                  <a:gd name="connsiteY9" fmla="*/ 71438 h 957263"/>
                  <a:gd name="connsiteX10" fmla="*/ 1576387 w 6810375"/>
                  <a:gd name="connsiteY10" fmla="*/ 80963 h 957263"/>
                  <a:gd name="connsiteX11" fmla="*/ 1724025 w 6810375"/>
                  <a:gd name="connsiteY11" fmla="*/ 80963 h 957263"/>
                  <a:gd name="connsiteX12" fmla="*/ 1724025 w 6810375"/>
                  <a:gd name="connsiteY12" fmla="*/ 114300 h 957263"/>
                  <a:gd name="connsiteX13" fmla="*/ 1890712 w 6810375"/>
                  <a:gd name="connsiteY13" fmla="*/ 114300 h 957263"/>
                  <a:gd name="connsiteX14" fmla="*/ 1914525 w 6810375"/>
                  <a:gd name="connsiteY14" fmla="*/ 138113 h 957263"/>
                  <a:gd name="connsiteX15" fmla="*/ 2071687 w 6810375"/>
                  <a:gd name="connsiteY15" fmla="*/ 138113 h 957263"/>
                  <a:gd name="connsiteX16" fmla="*/ 2071687 w 6810375"/>
                  <a:gd name="connsiteY16" fmla="*/ 138113 h 957263"/>
                  <a:gd name="connsiteX17" fmla="*/ 2095499 w 6810375"/>
                  <a:gd name="connsiteY17" fmla="*/ 161925 h 957263"/>
                  <a:gd name="connsiteX18" fmla="*/ 2281237 w 6810375"/>
                  <a:gd name="connsiteY18" fmla="*/ 161925 h 957263"/>
                  <a:gd name="connsiteX19" fmla="*/ 2300287 w 6810375"/>
                  <a:gd name="connsiteY19" fmla="*/ 180975 h 957263"/>
                  <a:gd name="connsiteX20" fmla="*/ 2381250 w 6810375"/>
                  <a:gd name="connsiteY20" fmla="*/ 180975 h 957263"/>
                  <a:gd name="connsiteX21" fmla="*/ 2381250 w 6810375"/>
                  <a:gd name="connsiteY21" fmla="*/ 214313 h 957263"/>
                  <a:gd name="connsiteX22" fmla="*/ 2576512 w 6810375"/>
                  <a:gd name="connsiteY22" fmla="*/ 214313 h 957263"/>
                  <a:gd name="connsiteX23" fmla="*/ 2576512 w 6810375"/>
                  <a:gd name="connsiteY23" fmla="*/ 214313 h 957263"/>
                  <a:gd name="connsiteX24" fmla="*/ 2790825 w 6810375"/>
                  <a:gd name="connsiteY24" fmla="*/ 214313 h 957263"/>
                  <a:gd name="connsiteX25" fmla="*/ 2790825 w 6810375"/>
                  <a:gd name="connsiteY25" fmla="*/ 247650 h 957263"/>
                  <a:gd name="connsiteX26" fmla="*/ 2876550 w 6810375"/>
                  <a:gd name="connsiteY26" fmla="*/ 247650 h 957263"/>
                  <a:gd name="connsiteX27" fmla="*/ 2900363 w 6810375"/>
                  <a:gd name="connsiteY27" fmla="*/ 271463 h 957263"/>
                  <a:gd name="connsiteX28" fmla="*/ 3038475 w 6810375"/>
                  <a:gd name="connsiteY28" fmla="*/ 271463 h 957263"/>
                  <a:gd name="connsiteX29" fmla="*/ 3062287 w 6810375"/>
                  <a:gd name="connsiteY29" fmla="*/ 295275 h 957263"/>
                  <a:gd name="connsiteX30" fmla="*/ 3281362 w 6810375"/>
                  <a:gd name="connsiteY30" fmla="*/ 295275 h 957263"/>
                  <a:gd name="connsiteX31" fmla="*/ 3281362 w 6810375"/>
                  <a:gd name="connsiteY31" fmla="*/ 328613 h 957263"/>
                  <a:gd name="connsiteX32" fmla="*/ 3462337 w 6810375"/>
                  <a:gd name="connsiteY32" fmla="*/ 328613 h 957263"/>
                  <a:gd name="connsiteX33" fmla="*/ 3462337 w 6810375"/>
                  <a:gd name="connsiteY33" fmla="*/ 361950 h 957263"/>
                  <a:gd name="connsiteX34" fmla="*/ 3529012 w 6810375"/>
                  <a:gd name="connsiteY34" fmla="*/ 361950 h 957263"/>
                  <a:gd name="connsiteX35" fmla="*/ 3533775 w 6810375"/>
                  <a:gd name="connsiteY35" fmla="*/ 366713 h 957263"/>
                  <a:gd name="connsiteX36" fmla="*/ 3738562 w 6810375"/>
                  <a:gd name="connsiteY36" fmla="*/ 366713 h 957263"/>
                  <a:gd name="connsiteX37" fmla="*/ 3757612 w 6810375"/>
                  <a:gd name="connsiteY37" fmla="*/ 385763 h 957263"/>
                  <a:gd name="connsiteX38" fmla="*/ 3833812 w 6810375"/>
                  <a:gd name="connsiteY38" fmla="*/ 385763 h 957263"/>
                  <a:gd name="connsiteX39" fmla="*/ 3852862 w 6810375"/>
                  <a:gd name="connsiteY39" fmla="*/ 404813 h 957263"/>
                  <a:gd name="connsiteX40" fmla="*/ 4048125 w 6810375"/>
                  <a:gd name="connsiteY40" fmla="*/ 404813 h 957263"/>
                  <a:gd name="connsiteX41" fmla="*/ 4048125 w 6810375"/>
                  <a:gd name="connsiteY41" fmla="*/ 433388 h 957263"/>
                  <a:gd name="connsiteX42" fmla="*/ 4129087 w 6810375"/>
                  <a:gd name="connsiteY42" fmla="*/ 433388 h 957263"/>
                  <a:gd name="connsiteX43" fmla="*/ 4129087 w 6810375"/>
                  <a:gd name="connsiteY43" fmla="*/ 457200 h 957263"/>
                  <a:gd name="connsiteX44" fmla="*/ 4171950 w 6810375"/>
                  <a:gd name="connsiteY44" fmla="*/ 457200 h 957263"/>
                  <a:gd name="connsiteX45" fmla="*/ 4252912 w 6810375"/>
                  <a:gd name="connsiteY45" fmla="*/ 457200 h 957263"/>
                  <a:gd name="connsiteX46" fmla="*/ 4252912 w 6810375"/>
                  <a:gd name="connsiteY46" fmla="*/ 457200 h 957263"/>
                  <a:gd name="connsiteX47" fmla="*/ 4252912 w 6810375"/>
                  <a:gd name="connsiteY47" fmla="*/ 457200 h 957263"/>
                  <a:gd name="connsiteX48" fmla="*/ 4252912 w 6810375"/>
                  <a:gd name="connsiteY48" fmla="*/ 476250 h 957263"/>
                  <a:gd name="connsiteX49" fmla="*/ 4314825 w 6810375"/>
                  <a:gd name="connsiteY49" fmla="*/ 476250 h 957263"/>
                  <a:gd name="connsiteX50" fmla="*/ 4314825 w 6810375"/>
                  <a:gd name="connsiteY50" fmla="*/ 504825 h 957263"/>
                  <a:gd name="connsiteX51" fmla="*/ 4419600 w 6810375"/>
                  <a:gd name="connsiteY51" fmla="*/ 504825 h 957263"/>
                  <a:gd name="connsiteX52" fmla="*/ 4419600 w 6810375"/>
                  <a:gd name="connsiteY52" fmla="*/ 523875 h 957263"/>
                  <a:gd name="connsiteX53" fmla="*/ 4595812 w 6810375"/>
                  <a:gd name="connsiteY53" fmla="*/ 523875 h 957263"/>
                  <a:gd name="connsiteX54" fmla="*/ 4605337 w 6810375"/>
                  <a:gd name="connsiteY54" fmla="*/ 533400 h 957263"/>
                  <a:gd name="connsiteX55" fmla="*/ 4700587 w 6810375"/>
                  <a:gd name="connsiteY55" fmla="*/ 533400 h 957263"/>
                  <a:gd name="connsiteX56" fmla="*/ 4700587 w 6810375"/>
                  <a:gd name="connsiteY56" fmla="*/ 557213 h 957263"/>
                  <a:gd name="connsiteX57" fmla="*/ 4752975 w 6810375"/>
                  <a:gd name="connsiteY57" fmla="*/ 557213 h 957263"/>
                  <a:gd name="connsiteX58" fmla="*/ 4776787 w 6810375"/>
                  <a:gd name="connsiteY58" fmla="*/ 581025 h 957263"/>
                  <a:gd name="connsiteX59" fmla="*/ 4986337 w 6810375"/>
                  <a:gd name="connsiteY59" fmla="*/ 581025 h 957263"/>
                  <a:gd name="connsiteX60" fmla="*/ 4991100 w 6810375"/>
                  <a:gd name="connsiteY60" fmla="*/ 581025 h 957263"/>
                  <a:gd name="connsiteX61" fmla="*/ 5072062 w 6810375"/>
                  <a:gd name="connsiteY61" fmla="*/ 581025 h 957263"/>
                  <a:gd name="connsiteX62" fmla="*/ 5072062 w 6810375"/>
                  <a:gd name="connsiteY62" fmla="*/ 619125 h 957263"/>
                  <a:gd name="connsiteX63" fmla="*/ 5186362 w 6810375"/>
                  <a:gd name="connsiteY63" fmla="*/ 619125 h 957263"/>
                  <a:gd name="connsiteX64" fmla="*/ 5186362 w 6810375"/>
                  <a:gd name="connsiteY64" fmla="*/ 638175 h 957263"/>
                  <a:gd name="connsiteX65" fmla="*/ 5281612 w 6810375"/>
                  <a:gd name="connsiteY65" fmla="*/ 638175 h 957263"/>
                  <a:gd name="connsiteX66" fmla="*/ 5281612 w 6810375"/>
                  <a:gd name="connsiteY66" fmla="*/ 652463 h 957263"/>
                  <a:gd name="connsiteX67" fmla="*/ 5381625 w 6810375"/>
                  <a:gd name="connsiteY67" fmla="*/ 652463 h 957263"/>
                  <a:gd name="connsiteX68" fmla="*/ 5381625 w 6810375"/>
                  <a:gd name="connsiteY68" fmla="*/ 681038 h 957263"/>
                  <a:gd name="connsiteX69" fmla="*/ 5557837 w 6810375"/>
                  <a:gd name="connsiteY69" fmla="*/ 681038 h 957263"/>
                  <a:gd name="connsiteX70" fmla="*/ 5572124 w 6810375"/>
                  <a:gd name="connsiteY70" fmla="*/ 695325 h 957263"/>
                  <a:gd name="connsiteX71" fmla="*/ 5657850 w 6810375"/>
                  <a:gd name="connsiteY71" fmla="*/ 695325 h 957263"/>
                  <a:gd name="connsiteX72" fmla="*/ 5681662 w 6810375"/>
                  <a:gd name="connsiteY72" fmla="*/ 719137 h 957263"/>
                  <a:gd name="connsiteX73" fmla="*/ 5767387 w 6810375"/>
                  <a:gd name="connsiteY73" fmla="*/ 719137 h 957263"/>
                  <a:gd name="connsiteX74" fmla="*/ 5767387 w 6810375"/>
                  <a:gd name="connsiteY74" fmla="*/ 733425 h 957263"/>
                  <a:gd name="connsiteX75" fmla="*/ 5867400 w 6810375"/>
                  <a:gd name="connsiteY75" fmla="*/ 733425 h 957263"/>
                  <a:gd name="connsiteX76" fmla="*/ 5867400 w 6810375"/>
                  <a:gd name="connsiteY76" fmla="*/ 752475 h 957263"/>
                  <a:gd name="connsiteX77" fmla="*/ 5962650 w 6810375"/>
                  <a:gd name="connsiteY77" fmla="*/ 752475 h 957263"/>
                  <a:gd name="connsiteX78" fmla="*/ 5962650 w 6810375"/>
                  <a:gd name="connsiteY78" fmla="*/ 781050 h 957263"/>
                  <a:gd name="connsiteX79" fmla="*/ 6038850 w 6810375"/>
                  <a:gd name="connsiteY79" fmla="*/ 781050 h 957263"/>
                  <a:gd name="connsiteX80" fmla="*/ 6057900 w 6810375"/>
                  <a:gd name="connsiteY80" fmla="*/ 800100 h 957263"/>
                  <a:gd name="connsiteX81" fmla="*/ 6138862 w 6810375"/>
                  <a:gd name="connsiteY81" fmla="*/ 800100 h 957263"/>
                  <a:gd name="connsiteX82" fmla="*/ 6138862 w 6810375"/>
                  <a:gd name="connsiteY82" fmla="*/ 814388 h 957263"/>
                  <a:gd name="connsiteX83" fmla="*/ 6257925 w 6810375"/>
                  <a:gd name="connsiteY83" fmla="*/ 814388 h 957263"/>
                  <a:gd name="connsiteX84" fmla="*/ 6257925 w 6810375"/>
                  <a:gd name="connsiteY84" fmla="*/ 838200 h 957263"/>
                  <a:gd name="connsiteX85" fmla="*/ 6334125 w 6810375"/>
                  <a:gd name="connsiteY85" fmla="*/ 838200 h 957263"/>
                  <a:gd name="connsiteX86" fmla="*/ 6353175 w 6810375"/>
                  <a:gd name="connsiteY86" fmla="*/ 857250 h 957263"/>
                  <a:gd name="connsiteX87" fmla="*/ 6438900 w 6810375"/>
                  <a:gd name="connsiteY87" fmla="*/ 857250 h 957263"/>
                  <a:gd name="connsiteX88" fmla="*/ 6438900 w 6810375"/>
                  <a:gd name="connsiteY88" fmla="*/ 890588 h 957263"/>
                  <a:gd name="connsiteX89" fmla="*/ 6534150 w 6810375"/>
                  <a:gd name="connsiteY89" fmla="*/ 890588 h 957263"/>
                  <a:gd name="connsiteX90" fmla="*/ 6534150 w 6810375"/>
                  <a:gd name="connsiteY90" fmla="*/ 909638 h 957263"/>
                  <a:gd name="connsiteX91" fmla="*/ 6624637 w 6810375"/>
                  <a:gd name="connsiteY91" fmla="*/ 909638 h 957263"/>
                  <a:gd name="connsiteX92" fmla="*/ 6624637 w 6810375"/>
                  <a:gd name="connsiteY92" fmla="*/ 928688 h 957263"/>
                  <a:gd name="connsiteX93" fmla="*/ 6810375 w 6810375"/>
                  <a:gd name="connsiteY93" fmla="*/ 928688 h 957263"/>
                  <a:gd name="connsiteX94" fmla="*/ 6810375 w 6810375"/>
                  <a:gd name="connsiteY94" fmla="*/ 957263 h 957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6810375" h="957263">
                    <a:moveTo>
                      <a:pt x="0" y="0"/>
                    </a:moveTo>
                    <a:lnTo>
                      <a:pt x="361950" y="0"/>
                    </a:lnTo>
                    <a:lnTo>
                      <a:pt x="395287" y="33337"/>
                    </a:lnTo>
                    <a:lnTo>
                      <a:pt x="842962" y="33337"/>
                    </a:lnTo>
                    <a:lnTo>
                      <a:pt x="842962" y="47625"/>
                    </a:lnTo>
                    <a:lnTo>
                      <a:pt x="1028700" y="47625"/>
                    </a:lnTo>
                    <a:lnTo>
                      <a:pt x="1038225" y="57150"/>
                    </a:lnTo>
                    <a:lnTo>
                      <a:pt x="1233487" y="57150"/>
                    </a:lnTo>
                    <a:lnTo>
                      <a:pt x="1247775" y="71438"/>
                    </a:lnTo>
                    <a:lnTo>
                      <a:pt x="1566862" y="71438"/>
                    </a:lnTo>
                    <a:lnTo>
                      <a:pt x="1576387" y="80963"/>
                    </a:lnTo>
                    <a:lnTo>
                      <a:pt x="1724025" y="80963"/>
                    </a:lnTo>
                    <a:lnTo>
                      <a:pt x="1724025" y="114300"/>
                    </a:lnTo>
                    <a:lnTo>
                      <a:pt x="1890712" y="114300"/>
                    </a:lnTo>
                    <a:lnTo>
                      <a:pt x="1914525" y="138113"/>
                    </a:lnTo>
                    <a:lnTo>
                      <a:pt x="2071687" y="138113"/>
                    </a:lnTo>
                    <a:lnTo>
                      <a:pt x="2071687" y="138113"/>
                    </a:lnTo>
                    <a:lnTo>
                      <a:pt x="2095499" y="161925"/>
                    </a:lnTo>
                    <a:lnTo>
                      <a:pt x="2281237" y="161925"/>
                    </a:lnTo>
                    <a:lnTo>
                      <a:pt x="2300287" y="180975"/>
                    </a:lnTo>
                    <a:lnTo>
                      <a:pt x="2381250" y="180975"/>
                    </a:lnTo>
                    <a:lnTo>
                      <a:pt x="2381250" y="214313"/>
                    </a:lnTo>
                    <a:lnTo>
                      <a:pt x="2576512" y="214313"/>
                    </a:lnTo>
                    <a:lnTo>
                      <a:pt x="2576512" y="214313"/>
                    </a:lnTo>
                    <a:lnTo>
                      <a:pt x="2790825" y="214313"/>
                    </a:lnTo>
                    <a:lnTo>
                      <a:pt x="2790825" y="247650"/>
                    </a:lnTo>
                    <a:lnTo>
                      <a:pt x="2876550" y="247650"/>
                    </a:lnTo>
                    <a:lnTo>
                      <a:pt x="2900363" y="271463"/>
                    </a:lnTo>
                    <a:lnTo>
                      <a:pt x="3038475" y="271463"/>
                    </a:lnTo>
                    <a:lnTo>
                      <a:pt x="3062287" y="295275"/>
                    </a:lnTo>
                    <a:lnTo>
                      <a:pt x="3281362" y="295275"/>
                    </a:lnTo>
                    <a:lnTo>
                      <a:pt x="3281362" y="328613"/>
                    </a:lnTo>
                    <a:lnTo>
                      <a:pt x="3462337" y="328613"/>
                    </a:lnTo>
                    <a:lnTo>
                      <a:pt x="3462337" y="361950"/>
                    </a:lnTo>
                    <a:lnTo>
                      <a:pt x="3529012" y="361950"/>
                    </a:lnTo>
                    <a:lnTo>
                      <a:pt x="3533775" y="366713"/>
                    </a:lnTo>
                    <a:lnTo>
                      <a:pt x="3738562" y="366713"/>
                    </a:lnTo>
                    <a:lnTo>
                      <a:pt x="3757612" y="385763"/>
                    </a:lnTo>
                    <a:lnTo>
                      <a:pt x="3833812" y="385763"/>
                    </a:lnTo>
                    <a:lnTo>
                      <a:pt x="3852862" y="404813"/>
                    </a:lnTo>
                    <a:lnTo>
                      <a:pt x="4048125" y="404813"/>
                    </a:lnTo>
                    <a:lnTo>
                      <a:pt x="4048125" y="433388"/>
                    </a:lnTo>
                    <a:lnTo>
                      <a:pt x="4129087" y="433388"/>
                    </a:lnTo>
                    <a:lnTo>
                      <a:pt x="4129087" y="457200"/>
                    </a:lnTo>
                    <a:lnTo>
                      <a:pt x="4171950" y="457200"/>
                    </a:lnTo>
                    <a:lnTo>
                      <a:pt x="4252912" y="457200"/>
                    </a:lnTo>
                    <a:lnTo>
                      <a:pt x="4252912" y="457200"/>
                    </a:lnTo>
                    <a:lnTo>
                      <a:pt x="4252912" y="457200"/>
                    </a:lnTo>
                    <a:lnTo>
                      <a:pt x="4252912" y="476250"/>
                    </a:lnTo>
                    <a:lnTo>
                      <a:pt x="4314825" y="476250"/>
                    </a:lnTo>
                    <a:lnTo>
                      <a:pt x="4314825" y="504825"/>
                    </a:lnTo>
                    <a:lnTo>
                      <a:pt x="4419600" y="504825"/>
                    </a:lnTo>
                    <a:lnTo>
                      <a:pt x="4419600" y="523875"/>
                    </a:lnTo>
                    <a:lnTo>
                      <a:pt x="4595812" y="523875"/>
                    </a:lnTo>
                    <a:lnTo>
                      <a:pt x="4605337" y="533400"/>
                    </a:lnTo>
                    <a:lnTo>
                      <a:pt x="4700587" y="533400"/>
                    </a:lnTo>
                    <a:lnTo>
                      <a:pt x="4700587" y="557213"/>
                    </a:lnTo>
                    <a:lnTo>
                      <a:pt x="4752975" y="557213"/>
                    </a:lnTo>
                    <a:lnTo>
                      <a:pt x="4776787" y="581025"/>
                    </a:lnTo>
                    <a:lnTo>
                      <a:pt x="4986337" y="581025"/>
                    </a:lnTo>
                    <a:lnTo>
                      <a:pt x="4991100" y="581025"/>
                    </a:lnTo>
                    <a:lnTo>
                      <a:pt x="5072062" y="581025"/>
                    </a:lnTo>
                    <a:lnTo>
                      <a:pt x="5072062" y="619125"/>
                    </a:lnTo>
                    <a:lnTo>
                      <a:pt x="5186362" y="619125"/>
                    </a:lnTo>
                    <a:lnTo>
                      <a:pt x="5186362" y="638175"/>
                    </a:lnTo>
                    <a:lnTo>
                      <a:pt x="5281612" y="638175"/>
                    </a:lnTo>
                    <a:lnTo>
                      <a:pt x="5281612" y="652463"/>
                    </a:lnTo>
                    <a:lnTo>
                      <a:pt x="5381625" y="652463"/>
                    </a:lnTo>
                    <a:lnTo>
                      <a:pt x="5381625" y="681038"/>
                    </a:lnTo>
                    <a:lnTo>
                      <a:pt x="5557837" y="681038"/>
                    </a:lnTo>
                    <a:lnTo>
                      <a:pt x="5572124" y="695325"/>
                    </a:lnTo>
                    <a:lnTo>
                      <a:pt x="5657850" y="695325"/>
                    </a:lnTo>
                    <a:lnTo>
                      <a:pt x="5681662" y="719137"/>
                    </a:lnTo>
                    <a:lnTo>
                      <a:pt x="5767387" y="719137"/>
                    </a:lnTo>
                    <a:lnTo>
                      <a:pt x="5767387" y="733425"/>
                    </a:lnTo>
                    <a:lnTo>
                      <a:pt x="5867400" y="733425"/>
                    </a:lnTo>
                    <a:lnTo>
                      <a:pt x="5867400" y="752475"/>
                    </a:lnTo>
                    <a:lnTo>
                      <a:pt x="5962650" y="752475"/>
                    </a:lnTo>
                    <a:lnTo>
                      <a:pt x="5962650" y="781050"/>
                    </a:lnTo>
                    <a:lnTo>
                      <a:pt x="6038850" y="781050"/>
                    </a:lnTo>
                    <a:lnTo>
                      <a:pt x="6057900" y="800100"/>
                    </a:lnTo>
                    <a:lnTo>
                      <a:pt x="6138862" y="800100"/>
                    </a:lnTo>
                    <a:lnTo>
                      <a:pt x="6138862" y="814388"/>
                    </a:lnTo>
                    <a:lnTo>
                      <a:pt x="6257925" y="814388"/>
                    </a:lnTo>
                    <a:lnTo>
                      <a:pt x="6257925" y="838200"/>
                    </a:lnTo>
                    <a:lnTo>
                      <a:pt x="6334125" y="838200"/>
                    </a:lnTo>
                    <a:lnTo>
                      <a:pt x="6353175" y="857250"/>
                    </a:lnTo>
                    <a:lnTo>
                      <a:pt x="6438900" y="857250"/>
                    </a:lnTo>
                    <a:lnTo>
                      <a:pt x="6438900" y="890588"/>
                    </a:lnTo>
                    <a:lnTo>
                      <a:pt x="6534150" y="890588"/>
                    </a:lnTo>
                    <a:lnTo>
                      <a:pt x="6534150" y="909638"/>
                    </a:lnTo>
                    <a:lnTo>
                      <a:pt x="6624637" y="909638"/>
                    </a:lnTo>
                    <a:lnTo>
                      <a:pt x="6624637" y="928688"/>
                    </a:lnTo>
                    <a:lnTo>
                      <a:pt x="6810375" y="928688"/>
                    </a:lnTo>
                    <a:lnTo>
                      <a:pt x="6810375" y="957263"/>
                    </a:lnTo>
                  </a:path>
                </a:pathLst>
              </a:cu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34" name="pole tekstowe 6">
              <a:extLst>
                <a:ext uri="{FF2B5EF4-FFF2-40B4-BE49-F238E27FC236}">
                  <a16:creationId xmlns:a16="http://schemas.microsoft.com/office/drawing/2014/main" id="{DC164CD8-5355-409D-BD0A-3B3355C64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6596" y="4773295"/>
              <a:ext cx="67197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accent2"/>
                  </a:solidFill>
                  <a:latin typeface="Verdana"/>
                  <a:cs typeface="Verdana"/>
                </a:rPr>
                <a:t>NASH</a:t>
              </a:r>
              <a:endParaRPr lang="pl-PL" sz="1200" b="1" dirty="0">
                <a:solidFill>
                  <a:schemeClr val="accent2"/>
                </a:solidFill>
                <a:latin typeface="Verdana"/>
                <a:cs typeface="Verdana"/>
              </a:endParaRPr>
            </a:p>
          </p:txBody>
        </p:sp>
        <p:sp>
          <p:nvSpPr>
            <p:cNvPr id="136" name="pole tekstowe 6">
              <a:extLst>
                <a:ext uri="{FF2B5EF4-FFF2-40B4-BE49-F238E27FC236}">
                  <a16:creationId xmlns:a16="http://schemas.microsoft.com/office/drawing/2014/main" id="{31C26D0A-A1AC-4848-BB6B-5C552C92DC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9306" y="4212000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C099592-C2F2-4BA2-8F91-9C30C5FE0D95}"/>
              </a:ext>
            </a:extLst>
          </p:cNvPr>
          <p:cNvGrpSpPr/>
          <p:nvPr/>
        </p:nvGrpSpPr>
        <p:grpSpPr>
          <a:xfrm>
            <a:off x="7900862" y="4212524"/>
            <a:ext cx="2740510" cy="1909143"/>
            <a:chOff x="7262687" y="4212524"/>
            <a:chExt cx="2740510" cy="190914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BCC2D64-FA02-4027-820C-ED321CF3797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62687" y="4323600"/>
              <a:ext cx="2740510" cy="1798067"/>
              <a:chOff x="-689388" y="628661"/>
              <a:chExt cx="10194039" cy="6688378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F102987-4D3B-416A-A4A3-654BBA4895B3}"/>
                  </a:ext>
                </a:extLst>
              </p:cNvPr>
              <p:cNvGrpSpPr/>
              <p:nvPr/>
            </p:nvGrpSpPr>
            <p:grpSpPr>
              <a:xfrm>
                <a:off x="-689388" y="628661"/>
                <a:ext cx="10194039" cy="6688378"/>
                <a:chOff x="-689388" y="628661"/>
                <a:chExt cx="10194039" cy="6688378"/>
              </a:xfrm>
            </p:grpSpPr>
            <p:sp>
              <p:nvSpPr>
                <p:cNvPr id="63" name="Rectangle 32">
                  <a:extLst>
                    <a:ext uri="{FF2B5EF4-FFF2-40B4-BE49-F238E27FC236}">
                      <a16:creationId xmlns:a16="http://schemas.microsoft.com/office/drawing/2014/main" id="{F92B1FF7-DDA9-40C6-B963-17566D866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54197" y="6698819"/>
                  <a:ext cx="3823948" cy="618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Wingdings" panose="05000000000000000000" pitchFamily="2" charset="2"/>
                    <a:buChar char="§"/>
                    <a:defRPr sz="26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4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2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 sz="2000"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700"/>
                    </a:spcAft>
                    <a:buClr>
                      <a:srgbClr val="FEFDDE"/>
                    </a:buClr>
                    <a:buFont typeface="Arial" panose="020B0604020202020204" pitchFamily="34" charset="0"/>
                    <a:buChar char="–"/>
                    <a:defRPr>
                      <a:solidFill>
                        <a:srgbClr val="FEFDDE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panose="020B0604020202020204" pitchFamily="34" charset="0"/>
                    <a:buNone/>
                    <a:defRPr/>
                  </a:pPr>
                  <a:r>
                    <a:rPr lang="en-US" alt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Time (years)</a:t>
                  </a:r>
                </a:p>
              </p:txBody>
            </p: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3416BD6D-DC99-4BA1-971A-CD5A3CE9FD8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-689388" y="628661"/>
                  <a:ext cx="10194039" cy="5979782"/>
                  <a:chOff x="840590" y="4041798"/>
                  <a:chExt cx="5042940" cy="2958169"/>
                </a:xfrm>
              </p:grpSpPr>
              <p:grpSp>
                <p:nvGrpSpPr>
                  <p:cNvPr id="65" name="Group 64">
                    <a:extLst>
                      <a:ext uri="{FF2B5EF4-FFF2-40B4-BE49-F238E27FC236}">
                        <a16:creationId xmlns:a16="http://schemas.microsoft.com/office/drawing/2014/main" id="{BB9176E3-5650-4108-AF75-B9076AB7A599}"/>
                      </a:ext>
                    </a:extLst>
                  </p:cNvPr>
                  <p:cNvGrpSpPr/>
                  <p:nvPr/>
                </p:nvGrpSpPr>
                <p:grpSpPr>
                  <a:xfrm>
                    <a:off x="1156446" y="4041798"/>
                    <a:ext cx="539839" cy="2637665"/>
                    <a:chOff x="625911" y="4285561"/>
                    <a:chExt cx="309011" cy="1509779"/>
                  </a:xfrm>
                </p:grpSpPr>
                <p:sp>
                  <p:nvSpPr>
                    <p:cNvPr id="88" name="Rectangle 21">
                      <a:extLst>
                        <a:ext uri="{FF2B5EF4-FFF2-40B4-BE49-F238E27FC236}">
                          <a16:creationId xmlns:a16="http://schemas.microsoft.com/office/drawing/2014/main" id="{9146DE68-3181-44C3-9F3D-22811AE069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1924" y="5620285"/>
                      <a:ext cx="102998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89" name="Rectangle 22">
                      <a:extLst>
                        <a:ext uri="{FF2B5EF4-FFF2-40B4-BE49-F238E27FC236}">
                          <a16:creationId xmlns:a16="http://schemas.microsoft.com/office/drawing/2014/main" id="{398060AE-78A5-4C0B-97D8-236447DCD00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20" y="5355674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  <p:sp>
                  <p:nvSpPr>
                    <p:cNvPr id="90" name="Rectangle 23">
                      <a:extLst>
                        <a:ext uri="{FF2B5EF4-FFF2-40B4-BE49-F238E27FC236}">
                          <a16:creationId xmlns:a16="http://schemas.microsoft.com/office/drawing/2014/main" id="{3AADF1C5-6BCA-495B-9FB2-246214194D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7" y="5091082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40</a:t>
                      </a:r>
                    </a:p>
                  </p:txBody>
                </p:sp>
                <p:sp>
                  <p:nvSpPr>
                    <p:cNvPr id="91" name="Rectangle 24">
                      <a:extLst>
                        <a:ext uri="{FF2B5EF4-FFF2-40B4-BE49-F238E27FC236}">
                          <a16:creationId xmlns:a16="http://schemas.microsoft.com/office/drawing/2014/main" id="{3705F98A-5945-4407-A534-1AA3AB9C290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7" y="4829339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60</a:t>
                      </a:r>
                    </a:p>
                  </p:txBody>
                </p:sp>
                <p:sp>
                  <p:nvSpPr>
                    <p:cNvPr id="92" name="Rectangle 25">
                      <a:extLst>
                        <a:ext uri="{FF2B5EF4-FFF2-40B4-BE49-F238E27FC236}">
                          <a16:creationId xmlns:a16="http://schemas.microsoft.com/office/drawing/2014/main" id="{165A85C8-C136-46FC-A15F-AE635B48C3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8914" y="4570848"/>
                      <a:ext cx="205996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80</a:t>
                      </a:r>
                    </a:p>
                  </p:txBody>
                </p:sp>
                <p:sp>
                  <p:nvSpPr>
                    <p:cNvPr id="93" name="Rectangle 26">
                      <a:extLst>
                        <a:ext uri="{FF2B5EF4-FFF2-40B4-BE49-F238E27FC236}">
                          <a16:creationId xmlns:a16="http://schemas.microsoft.com/office/drawing/2014/main" id="{97807D50-CA15-46AC-9F79-847B247EF4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5911" y="4285561"/>
                      <a:ext cx="308993" cy="1750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100</a:t>
                      </a:r>
                    </a:p>
                  </p:txBody>
                </p:sp>
              </p:grpSp>
              <p:sp>
                <p:nvSpPr>
                  <p:cNvPr id="66" name="Rectangle 32">
                    <a:extLst>
                      <a:ext uri="{FF2B5EF4-FFF2-40B4-BE49-F238E27FC236}">
                        <a16:creationId xmlns:a16="http://schemas.microsoft.com/office/drawing/2014/main" id="{934E9209-8981-4B6D-98A7-3193099DB6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51504" y="5188472"/>
                    <a:ext cx="2290018" cy="3058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67" name="Group 66">
                    <a:extLst>
                      <a:ext uri="{FF2B5EF4-FFF2-40B4-BE49-F238E27FC236}">
                        <a16:creationId xmlns:a16="http://schemas.microsoft.com/office/drawing/2014/main" id="{F60F52CC-38EA-4E12-8283-4FDF57F7F2F5}"/>
                      </a:ext>
                    </a:extLst>
                  </p:cNvPr>
                  <p:cNvGrpSpPr/>
                  <p:nvPr/>
                </p:nvGrpSpPr>
                <p:grpSpPr>
                  <a:xfrm>
                    <a:off x="1738142" y="4196382"/>
                    <a:ext cx="125788" cy="2290022"/>
                    <a:chOff x="952500" y="4374046"/>
                    <a:chExt cx="72000" cy="1310793"/>
                  </a:xfrm>
                </p:grpSpPr>
                <p:sp>
                  <p:nvSpPr>
                    <p:cNvPr id="82" name="Line 2">
                      <a:extLst>
                        <a:ext uri="{FF2B5EF4-FFF2-40B4-BE49-F238E27FC236}">
                          <a16:creationId xmlns:a16="http://schemas.microsoft.com/office/drawing/2014/main" id="{CE882FF5-6B37-4704-9605-09CB979668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42854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3" name="Line 53">
                      <a:extLst>
                        <a:ext uri="{FF2B5EF4-FFF2-40B4-BE49-F238E27FC236}">
                          <a16:creationId xmlns:a16="http://schemas.microsoft.com/office/drawing/2014/main" id="{A5495B93-5811-4A54-96E5-6658F47201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68483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4" name="Line 54">
                      <a:extLst>
                        <a:ext uri="{FF2B5EF4-FFF2-40B4-BE49-F238E27FC236}">
                          <a16:creationId xmlns:a16="http://schemas.microsoft.com/office/drawing/2014/main" id="{8B5BCFEF-6306-441E-9151-805F5813CE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516427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5" name="Line 55">
                      <a:extLst>
                        <a:ext uri="{FF2B5EF4-FFF2-40B4-BE49-F238E27FC236}">
                          <a16:creationId xmlns:a16="http://schemas.microsoft.com/office/drawing/2014/main" id="{FAFCBC1C-9933-45E7-900C-532AD542DE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905102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6" name="Line 56">
                      <a:extLst>
                        <a:ext uri="{FF2B5EF4-FFF2-40B4-BE49-F238E27FC236}">
                          <a16:creationId xmlns:a16="http://schemas.microsoft.com/office/drawing/2014/main" id="{4AE184A4-4240-4362-9D4A-8E4EB6C370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640980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87" name="Line 57">
                      <a:extLst>
                        <a:ext uri="{FF2B5EF4-FFF2-40B4-BE49-F238E27FC236}">
                          <a16:creationId xmlns:a16="http://schemas.microsoft.com/office/drawing/2014/main" id="{33C61C7E-CB6D-417F-8908-E9579F9257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952500" y="4374046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68" name="Line 5">
                    <a:extLst>
                      <a:ext uri="{FF2B5EF4-FFF2-40B4-BE49-F238E27FC236}">
                        <a16:creationId xmlns:a16="http://schemas.microsoft.com/office/drawing/2014/main" id="{BB587B85-598C-444C-80D0-D14D8BD4E4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15844" y="6489175"/>
                    <a:ext cx="38645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5D886228-4B19-4D33-95B9-061EB4BE28FB}"/>
                      </a:ext>
                    </a:extLst>
                  </p:cNvPr>
                  <p:cNvGrpSpPr/>
                  <p:nvPr/>
                </p:nvGrpSpPr>
                <p:grpSpPr>
                  <a:xfrm>
                    <a:off x="1778162" y="6694136"/>
                    <a:ext cx="4105368" cy="305831"/>
                    <a:chOff x="981757" y="5803750"/>
                    <a:chExt cx="2349883" cy="175056"/>
                  </a:xfrm>
                </p:grpSpPr>
                <p:sp>
                  <p:nvSpPr>
                    <p:cNvPr id="77" name="Rectangle 27">
                      <a:extLst>
                        <a:ext uri="{FF2B5EF4-FFF2-40B4-BE49-F238E27FC236}">
                          <a16:creationId xmlns:a16="http://schemas.microsoft.com/office/drawing/2014/main" id="{4A440653-7D39-4855-B80E-18065D4454E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1757" y="5803750"/>
                      <a:ext cx="102994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0</a:t>
                      </a:r>
                    </a:p>
                  </p:txBody>
                </p:sp>
                <p:sp>
                  <p:nvSpPr>
                    <p:cNvPr id="78" name="Rectangle 28">
                      <a:extLst>
                        <a:ext uri="{FF2B5EF4-FFF2-40B4-BE49-F238E27FC236}">
                          <a16:creationId xmlns:a16="http://schemas.microsoft.com/office/drawing/2014/main" id="{A7F55DA3-A3B7-4F1E-96E4-37133CE951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2233" y="5803750"/>
                      <a:ext cx="288000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79" name="Rectangle 78">
                      <a:extLst>
                        <a:ext uri="{FF2B5EF4-FFF2-40B4-BE49-F238E27FC236}">
                          <a16:creationId xmlns:a16="http://schemas.microsoft.com/office/drawing/2014/main" id="{265483BC-40FF-44CE-BD8C-1576B73F68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74145" y="5803750"/>
                      <a:ext cx="205987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15</a:t>
                      </a:r>
                    </a:p>
                  </p:txBody>
                </p:sp>
                <p:sp>
                  <p:nvSpPr>
                    <p:cNvPr id="80" name="Rectangle 28">
                      <a:extLst>
                        <a:ext uri="{FF2B5EF4-FFF2-40B4-BE49-F238E27FC236}">
                          <a16:creationId xmlns:a16="http://schemas.microsoft.com/office/drawing/2014/main" id="{DAE051F3-AF2B-4511-8A3E-27C556898C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8549" y="5803750"/>
                      <a:ext cx="102994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5</a:t>
                      </a:r>
                    </a:p>
                  </p:txBody>
                </p:sp>
                <p:sp>
                  <p:nvSpPr>
                    <p:cNvPr id="81" name="Rectangle 30">
                      <a:extLst>
                        <a:ext uri="{FF2B5EF4-FFF2-40B4-BE49-F238E27FC236}">
                          <a16:creationId xmlns:a16="http://schemas.microsoft.com/office/drawing/2014/main" id="{62C2BCDA-BB6C-4817-AA80-36BF4A9D26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25653" y="5803750"/>
                      <a:ext cx="205987" cy="17505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ct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A886B10F-5302-4F22-8083-DEB749D61412}"/>
                      </a:ext>
                    </a:extLst>
                  </p:cNvPr>
                  <p:cNvGrpSpPr/>
                  <p:nvPr/>
                </p:nvGrpSpPr>
                <p:grpSpPr>
                  <a:xfrm>
                    <a:off x="1871278" y="6497498"/>
                    <a:ext cx="3808057" cy="125788"/>
                    <a:chOff x="1035056" y="5691189"/>
                    <a:chExt cx="2179703" cy="72000"/>
                  </a:xfrm>
                </p:grpSpPr>
                <p:sp>
                  <p:nvSpPr>
                    <p:cNvPr id="72" name="Line 2">
                      <a:extLst>
                        <a:ext uri="{FF2B5EF4-FFF2-40B4-BE49-F238E27FC236}">
                          <a16:creationId xmlns:a16="http://schemas.microsoft.com/office/drawing/2014/main" id="{27DC9643-91E3-4E6C-8FE5-D37CE51756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999056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3" name="Line 2">
                      <a:extLst>
                        <a:ext uri="{FF2B5EF4-FFF2-40B4-BE49-F238E27FC236}">
                          <a16:creationId xmlns:a16="http://schemas.microsoft.com/office/drawing/2014/main" id="{691B48F1-5CEF-4E8A-98C1-94381C61C9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1541375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4" name="Line 2">
                      <a:extLst>
                        <a:ext uri="{FF2B5EF4-FFF2-40B4-BE49-F238E27FC236}">
                          <a16:creationId xmlns:a16="http://schemas.microsoft.com/office/drawing/2014/main" id="{1B3F9E64-95FF-4F25-9655-105E273C49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084904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5" name="Line 2">
                      <a:extLst>
                        <a:ext uri="{FF2B5EF4-FFF2-40B4-BE49-F238E27FC236}">
                          <a16:creationId xmlns:a16="http://schemas.microsoft.com/office/drawing/2014/main" id="{3E89847E-B68E-48DC-AC30-2E90044C50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263181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  <p:sp>
                  <p:nvSpPr>
                    <p:cNvPr id="76" name="Line 2">
                      <a:extLst>
                        <a:ext uri="{FF2B5EF4-FFF2-40B4-BE49-F238E27FC236}">
                          <a16:creationId xmlns:a16="http://schemas.microsoft.com/office/drawing/2014/main" id="{E5059A25-5AA5-4967-9353-C655BED5A6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rot="5400000" flipH="1">
                      <a:off x="3178759" y="5727189"/>
                      <a:ext cx="7200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71" name="Line 4">
                    <a:extLst>
                      <a:ext uri="{FF2B5EF4-FFF2-40B4-BE49-F238E27FC236}">
                        <a16:creationId xmlns:a16="http://schemas.microsoft.com/office/drawing/2014/main" id="{242E5990-FF74-45A1-98D1-2F78563BCF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71270" y="4199731"/>
                    <a:ext cx="0" cy="2295625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</p:grp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DED43CA-D2EF-4C1B-AF4F-3194D45A08D7}"/>
                  </a:ext>
                </a:extLst>
              </p:cNvPr>
              <p:cNvSpPr/>
              <p:nvPr/>
            </p:nvSpPr>
            <p:spPr>
              <a:xfrm>
                <a:off x="1395415" y="973280"/>
                <a:ext cx="6819901" cy="638177"/>
              </a:xfrm>
              <a:custGeom>
                <a:avLst/>
                <a:gdLst>
                  <a:gd name="connsiteX0" fmla="*/ 0 w 6819900"/>
                  <a:gd name="connsiteY0" fmla="*/ 0 h 638175"/>
                  <a:gd name="connsiteX1" fmla="*/ 871537 w 6819900"/>
                  <a:gd name="connsiteY1" fmla="*/ 0 h 638175"/>
                  <a:gd name="connsiteX2" fmla="*/ 871537 w 6819900"/>
                  <a:gd name="connsiteY2" fmla="*/ 66675 h 638175"/>
                  <a:gd name="connsiteX3" fmla="*/ 1804987 w 6819900"/>
                  <a:gd name="connsiteY3" fmla="*/ 66675 h 638175"/>
                  <a:gd name="connsiteX4" fmla="*/ 1804987 w 6819900"/>
                  <a:gd name="connsiteY4" fmla="*/ 161925 h 638175"/>
                  <a:gd name="connsiteX5" fmla="*/ 2595562 w 6819900"/>
                  <a:gd name="connsiteY5" fmla="*/ 161925 h 638175"/>
                  <a:gd name="connsiteX6" fmla="*/ 2595562 w 6819900"/>
                  <a:gd name="connsiteY6" fmla="*/ 233362 h 638175"/>
                  <a:gd name="connsiteX7" fmla="*/ 2900362 w 6819900"/>
                  <a:gd name="connsiteY7" fmla="*/ 233362 h 638175"/>
                  <a:gd name="connsiteX8" fmla="*/ 2900362 w 6819900"/>
                  <a:gd name="connsiteY8" fmla="*/ 319087 h 638175"/>
                  <a:gd name="connsiteX9" fmla="*/ 3781425 w 6819900"/>
                  <a:gd name="connsiteY9" fmla="*/ 319087 h 638175"/>
                  <a:gd name="connsiteX10" fmla="*/ 3781425 w 6819900"/>
                  <a:gd name="connsiteY10" fmla="*/ 395287 h 638175"/>
                  <a:gd name="connsiteX11" fmla="*/ 5386387 w 6819900"/>
                  <a:gd name="connsiteY11" fmla="*/ 395287 h 638175"/>
                  <a:gd name="connsiteX12" fmla="*/ 5386387 w 6819900"/>
                  <a:gd name="connsiteY12" fmla="*/ 471487 h 638175"/>
                  <a:gd name="connsiteX13" fmla="*/ 5981700 w 6819900"/>
                  <a:gd name="connsiteY13" fmla="*/ 471487 h 638175"/>
                  <a:gd name="connsiteX14" fmla="*/ 5981700 w 6819900"/>
                  <a:gd name="connsiteY14" fmla="*/ 638175 h 638175"/>
                  <a:gd name="connsiteX15" fmla="*/ 6819900 w 6819900"/>
                  <a:gd name="connsiteY15" fmla="*/ 638175 h 638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19900" h="638175">
                    <a:moveTo>
                      <a:pt x="0" y="0"/>
                    </a:moveTo>
                    <a:lnTo>
                      <a:pt x="871537" y="0"/>
                    </a:lnTo>
                    <a:lnTo>
                      <a:pt x="871537" y="66675"/>
                    </a:lnTo>
                    <a:lnTo>
                      <a:pt x="1804987" y="66675"/>
                    </a:lnTo>
                    <a:lnTo>
                      <a:pt x="1804987" y="161925"/>
                    </a:lnTo>
                    <a:lnTo>
                      <a:pt x="2595562" y="161925"/>
                    </a:lnTo>
                    <a:lnTo>
                      <a:pt x="2595562" y="233362"/>
                    </a:lnTo>
                    <a:lnTo>
                      <a:pt x="2900362" y="233362"/>
                    </a:lnTo>
                    <a:lnTo>
                      <a:pt x="2900362" y="319087"/>
                    </a:lnTo>
                    <a:lnTo>
                      <a:pt x="3781425" y="319087"/>
                    </a:lnTo>
                    <a:lnTo>
                      <a:pt x="3781425" y="395287"/>
                    </a:lnTo>
                    <a:lnTo>
                      <a:pt x="5386387" y="395287"/>
                    </a:lnTo>
                    <a:lnTo>
                      <a:pt x="5386387" y="471487"/>
                    </a:lnTo>
                    <a:lnTo>
                      <a:pt x="5981700" y="471487"/>
                    </a:lnTo>
                    <a:lnTo>
                      <a:pt x="5981700" y="638175"/>
                    </a:lnTo>
                    <a:lnTo>
                      <a:pt x="6819900" y="638175"/>
                    </a:lnTo>
                  </a:path>
                </a:pathLst>
              </a:custGeom>
              <a:noFill/>
              <a:ln w="28575">
                <a:solidFill>
                  <a:schemeClr val="accent6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AEFB10DD-30C7-43C5-9B34-1AD08FBAC897}"/>
                  </a:ext>
                </a:extLst>
              </p:cNvPr>
              <p:cNvSpPr/>
              <p:nvPr/>
            </p:nvSpPr>
            <p:spPr>
              <a:xfrm>
                <a:off x="1400176" y="978042"/>
                <a:ext cx="6829423" cy="414337"/>
              </a:xfrm>
              <a:custGeom>
                <a:avLst/>
                <a:gdLst>
                  <a:gd name="connsiteX0" fmla="*/ 6829425 w 6829425"/>
                  <a:gd name="connsiteY0" fmla="*/ 414338 h 414338"/>
                  <a:gd name="connsiteX1" fmla="*/ 6662738 w 6829425"/>
                  <a:gd name="connsiteY1" fmla="*/ 414338 h 414338"/>
                  <a:gd name="connsiteX2" fmla="*/ 6643688 w 6829425"/>
                  <a:gd name="connsiteY2" fmla="*/ 395288 h 414338"/>
                  <a:gd name="connsiteX3" fmla="*/ 6477000 w 6829425"/>
                  <a:gd name="connsiteY3" fmla="*/ 395288 h 414338"/>
                  <a:gd name="connsiteX4" fmla="*/ 6453187 w 6829425"/>
                  <a:gd name="connsiteY4" fmla="*/ 371475 h 414338"/>
                  <a:gd name="connsiteX5" fmla="*/ 6300788 w 6829425"/>
                  <a:gd name="connsiteY5" fmla="*/ 371475 h 414338"/>
                  <a:gd name="connsiteX6" fmla="*/ 6276976 w 6829425"/>
                  <a:gd name="connsiteY6" fmla="*/ 347663 h 414338"/>
                  <a:gd name="connsiteX7" fmla="*/ 5995988 w 6829425"/>
                  <a:gd name="connsiteY7" fmla="*/ 347663 h 414338"/>
                  <a:gd name="connsiteX8" fmla="*/ 5976938 w 6829425"/>
                  <a:gd name="connsiteY8" fmla="*/ 328613 h 414338"/>
                  <a:gd name="connsiteX9" fmla="*/ 5800725 w 6829425"/>
                  <a:gd name="connsiteY9" fmla="*/ 328613 h 414338"/>
                  <a:gd name="connsiteX10" fmla="*/ 5800725 w 6829425"/>
                  <a:gd name="connsiteY10" fmla="*/ 314325 h 414338"/>
                  <a:gd name="connsiteX11" fmla="*/ 5576888 w 6829425"/>
                  <a:gd name="connsiteY11" fmla="*/ 314325 h 414338"/>
                  <a:gd name="connsiteX12" fmla="*/ 5576888 w 6829425"/>
                  <a:gd name="connsiteY12" fmla="*/ 290513 h 414338"/>
                  <a:gd name="connsiteX13" fmla="*/ 5319713 w 6829425"/>
                  <a:gd name="connsiteY13" fmla="*/ 290513 h 414338"/>
                  <a:gd name="connsiteX14" fmla="*/ 5314950 w 6829425"/>
                  <a:gd name="connsiteY14" fmla="*/ 285750 h 414338"/>
                  <a:gd name="connsiteX15" fmla="*/ 5105400 w 6829425"/>
                  <a:gd name="connsiteY15" fmla="*/ 285750 h 414338"/>
                  <a:gd name="connsiteX16" fmla="*/ 5086350 w 6829425"/>
                  <a:gd name="connsiteY16" fmla="*/ 266700 h 414338"/>
                  <a:gd name="connsiteX17" fmla="*/ 4824413 w 6829425"/>
                  <a:gd name="connsiteY17" fmla="*/ 266700 h 414338"/>
                  <a:gd name="connsiteX18" fmla="*/ 4800600 w 6829425"/>
                  <a:gd name="connsiteY18" fmla="*/ 242887 h 414338"/>
                  <a:gd name="connsiteX19" fmla="*/ 4548188 w 6829425"/>
                  <a:gd name="connsiteY19" fmla="*/ 242887 h 414338"/>
                  <a:gd name="connsiteX20" fmla="*/ 4529138 w 6829425"/>
                  <a:gd name="connsiteY20" fmla="*/ 223837 h 414338"/>
                  <a:gd name="connsiteX21" fmla="*/ 4343400 w 6829425"/>
                  <a:gd name="connsiteY21" fmla="*/ 223837 h 414338"/>
                  <a:gd name="connsiteX22" fmla="*/ 4314826 w 6829425"/>
                  <a:gd name="connsiteY22" fmla="*/ 195263 h 414338"/>
                  <a:gd name="connsiteX23" fmla="*/ 4090988 w 6829425"/>
                  <a:gd name="connsiteY23" fmla="*/ 195263 h 414338"/>
                  <a:gd name="connsiteX24" fmla="*/ 4052888 w 6829425"/>
                  <a:gd name="connsiteY24" fmla="*/ 195263 h 414338"/>
                  <a:gd name="connsiteX25" fmla="*/ 4033838 w 6829425"/>
                  <a:gd name="connsiteY25" fmla="*/ 176213 h 414338"/>
                  <a:gd name="connsiteX26" fmla="*/ 3781425 w 6829425"/>
                  <a:gd name="connsiteY26" fmla="*/ 176213 h 414338"/>
                  <a:gd name="connsiteX27" fmla="*/ 3781425 w 6829425"/>
                  <a:gd name="connsiteY27" fmla="*/ 157163 h 414338"/>
                  <a:gd name="connsiteX28" fmla="*/ 3500438 w 6829425"/>
                  <a:gd name="connsiteY28" fmla="*/ 157163 h 414338"/>
                  <a:gd name="connsiteX29" fmla="*/ 3481388 w 6829425"/>
                  <a:gd name="connsiteY29" fmla="*/ 138113 h 414338"/>
                  <a:gd name="connsiteX30" fmla="*/ 3086100 w 6829425"/>
                  <a:gd name="connsiteY30" fmla="*/ 138113 h 414338"/>
                  <a:gd name="connsiteX31" fmla="*/ 3057525 w 6829425"/>
                  <a:gd name="connsiteY31" fmla="*/ 109538 h 414338"/>
                  <a:gd name="connsiteX32" fmla="*/ 2824163 w 6829425"/>
                  <a:gd name="connsiteY32" fmla="*/ 109538 h 414338"/>
                  <a:gd name="connsiteX33" fmla="*/ 2800350 w 6829425"/>
                  <a:gd name="connsiteY33" fmla="*/ 85725 h 414338"/>
                  <a:gd name="connsiteX34" fmla="*/ 2547938 w 6829425"/>
                  <a:gd name="connsiteY34" fmla="*/ 85725 h 414338"/>
                  <a:gd name="connsiteX35" fmla="*/ 2500313 w 6829425"/>
                  <a:gd name="connsiteY35" fmla="*/ 85725 h 414338"/>
                  <a:gd name="connsiteX36" fmla="*/ 2500313 w 6829425"/>
                  <a:gd name="connsiteY36" fmla="*/ 61913 h 414338"/>
                  <a:gd name="connsiteX37" fmla="*/ 2233613 w 6829425"/>
                  <a:gd name="connsiteY37" fmla="*/ 61913 h 414338"/>
                  <a:gd name="connsiteX38" fmla="*/ 2219325 w 6829425"/>
                  <a:gd name="connsiteY38" fmla="*/ 47625 h 414338"/>
                  <a:gd name="connsiteX39" fmla="*/ 1843088 w 6829425"/>
                  <a:gd name="connsiteY39" fmla="*/ 47625 h 414338"/>
                  <a:gd name="connsiteX40" fmla="*/ 1828801 w 6829425"/>
                  <a:gd name="connsiteY40" fmla="*/ 33338 h 414338"/>
                  <a:gd name="connsiteX41" fmla="*/ 1371600 w 6829425"/>
                  <a:gd name="connsiteY41" fmla="*/ 33338 h 414338"/>
                  <a:gd name="connsiteX42" fmla="*/ 1343025 w 6829425"/>
                  <a:gd name="connsiteY42" fmla="*/ 4763 h 414338"/>
                  <a:gd name="connsiteX43" fmla="*/ 576263 w 6829425"/>
                  <a:gd name="connsiteY43" fmla="*/ 4763 h 414338"/>
                  <a:gd name="connsiteX44" fmla="*/ 576263 w 6829425"/>
                  <a:gd name="connsiteY44" fmla="*/ 0 h 414338"/>
                  <a:gd name="connsiteX45" fmla="*/ 0 w 6829425"/>
                  <a:gd name="connsiteY45" fmla="*/ 0 h 41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829425" h="414338">
                    <a:moveTo>
                      <a:pt x="6829425" y="414338"/>
                    </a:moveTo>
                    <a:lnTo>
                      <a:pt x="6662738" y="414338"/>
                    </a:lnTo>
                    <a:lnTo>
                      <a:pt x="6643688" y="395288"/>
                    </a:lnTo>
                    <a:lnTo>
                      <a:pt x="6477000" y="395288"/>
                    </a:lnTo>
                    <a:lnTo>
                      <a:pt x="6453187" y="371475"/>
                    </a:lnTo>
                    <a:lnTo>
                      <a:pt x="6300788" y="371475"/>
                    </a:lnTo>
                    <a:lnTo>
                      <a:pt x="6276976" y="347663"/>
                    </a:lnTo>
                    <a:lnTo>
                      <a:pt x="5995988" y="347663"/>
                    </a:lnTo>
                    <a:lnTo>
                      <a:pt x="5976938" y="328613"/>
                    </a:lnTo>
                    <a:lnTo>
                      <a:pt x="5800725" y="328613"/>
                    </a:lnTo>
                    <a:lnTo>
                      <a:pt x="5800725" y="314325"/>
                    </a:lnTo>
                    <a:lnTo>
                      <a:pt x="5576888" y="314325"/>
                    </a:lnTo>
                    <a:lnTo>
                      <a:pt x="5576888" y="290513"/>
                    </a:lnTo>
                    <a:lnTo>
                      <a:pt x="5319713" y="290513"/>
                    </a:lnTo>
                    <a:lnTo>
                      <a:pt x="5314950" y="285750"/>
                    </a:lnTo>
                    <a:lnTo>
                      <a:pt x="5105400" y="285750"/>
                    </a:lnTo>
                    <a:lnTo>
                      <a:pt x="5086350" y="266700"/>
                    </a:lnTo>
                    <a:lnTo>
                      <a:pt x="4824413" y="266700"/>
                    </a:lnTo>
                    <a:lnTo>
                      <a:pt x="4800600" y="242887"/>
                    </a:lnTo>
                    <a:lnTo>
                      <a:pt x="4548188" y="242887"/>
                    </a:lnTo>
                    <a:lnTo>
                      <a:pt x="4529138" y="223837"/>
                    </a:lnTo>
                    <a:lnTo>
                      <a:pt x="4343400" y="223837"/>
                    </a:lnTo>
                    <a:lnTo>
                      <a:pt x="4314826" y="195263"/>
                    </a:lnTo>
                    <a:lnTo>
                      <a:pt x="4090988" y="195263"/>
                    </a:lnTo>
                    <a:lnTo>
                      <a:pt x="4052888" y="195263"/>
                    </a:lnTo>
                    <a:lnTo>
                      <a:pt x="4033838" y="176213"/>
                    </a:lnTo>
                    <a:lnTo>
                      <a:pt x="3781425" y="176213"/>
                    </a:lnTo>
                    <a:lnTo>
                      <a:pt x="3781425" y="157163"/>
                    </a:lnTo>
                    <a:lnTo>
                      <a:pt x="3500438" y="157163"/>
                    </a:lnTo>
                    <a:lnTo>
                      <a:pt x="3481388" y="138113"/>
                    </a:lnTo>
                    <a:lnTo>
                      <a:pt x="3086100" y="138113"/>
                    </a:lnTo>
                    <a:lnTo>
                      <a:pt x="3057525" y="109538"/>
                    </a:lnTo>
                    <a:lnTo>
                      <a:pt x="2824163" y="109538"/>
                    </a:lnTo>
                    <a:lnTo>
                      <a:pt x="2800350" y="85725"/>
                    </a:lnTo>
                    <a:lnTo>
                      <a:pt x="2547938" y="85725"/>
                    </a:lnTo>
                    <a:lnTo>
                      <a:pt x="2500313" y="85725"/>
                    </a:lnTo>
                    <a:lnTo>
                      <a:pt x="2500313" y="61913"/>
                    </a:lnTo>
                    <a:lnTo>
                      <a:pt x="2233613" y="61913"/>
                    </a:lnTo>
                    <a:lnTo>
                      <a:pt x="2219325" y="47625"/>
                    </a:lnTo>
                    <a:lnTo>
                      <a:pt x="1843088" y="47625"/>
                    </a:lnTo>
                    <a:lnTo>
                      <a:pt x="1828801" y="33338"/>
                    </a:lnTo>
                    <a:lnTo>
                      <a:pt x="1371600" y="33338"/>
                    </a:lnTo>
                    <a:lnTo>
                      <a:pt x="1343025" y="4763"/>
                    </a:lnTo>
                    <a:lnTo>
                      <a:pt x="576263" y="4763"/>
                    </a:lnTo>
                    <a:lnTo>
                      <a:pt x="576263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135" name="pole tekstowe 6">
              <a:extLst>
                <a:ext uri="{FF2B5EF4-FFF2-40B4-BE49-F238E27FC236}">
                  <a16:creationId xmlns:a16="http://schemas.microsoft.com/office/drawing/2014/main" id="{0AAC8A9D-EDDD-434F-A788-752B57D3C7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2057" y="4589185"/>
              <a:ext cx="10903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accent6"/>
                  </a:solidFill>
                  <a:latin typeface="Verdana"/>
                  <a:cs typeface="Verdana"/>
                </a:rPr>
                <a:t>Non-NASH</a:t>
              </a:r>
              <a:endParaRPr lang="pl-PL" sz="1200" b="1" dirty="0">
                <a:solidFill>
                  <a:schemeClr val="accent6"/>
                </a:solidFill>
                <a:latin typeface="Verdana"/>
                <a:cs typeface="Verdana"/>
              </a:endParaRPr>
            </a:p>
          </p:txBody>
        </p:sp>
        <p:sp>
          <p:nvSpPr>
            <p:cNvPr id="137" name="pole tekstowe 6">
              <a:extLst>
                <a:ext uri="{FF2B5EF4-FFF2-40B4-BE49-F238E27FC236}">
                  <a16:creationId xmlns:a16="http://schemas.microsoft.com/office/drawing/2014/main" id="{BA30A5A0-C4AD-4526-AC57-4E547571F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3704" y="4212524"/>
              <a:ext cx="15055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Arial" charset="0"/>
                </a:defRPr>
              </a:lvl9pPr>
            </a:lstStyle>
            <a:p>
              <a:pPr eaLnBrk="1" hangingPunct="1"/>
              <a:r>
                <a:rPr lang="en-GB" sz="1200" b="1" dirty="0">
                  <a:solidFill>
                    <a:schemeClr val="tx2"/>
                  </a:solidFill>
                  <a:latin typeface="Verdana"/>
                  <a:cs typeface="Verdana"/>
                </a:rPr>
                <a:t>Ref. population</a:t>
              </a:r>
              <a:endParaRPr lang="pl-PL" sz="1200" b="1" dirty="0">
                <a:solidFill>
                  <a:schemeClr val="tx2"/>
                </a:solidFill>
                <a:latin typeface="Verdana"/>
                <a:cs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58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Patients with MAFLD have a higher risk of fatal and/or non-fatal CVD events than those without MAFLD </a:t>
            </a:r>
            <a:endParaRPr lang="pl-PL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5A4B9C0-2653-4D2C-3952-698859C6F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84020"/>
            <a:ext cx="11362660" cy="911019"/>
          </a:xfrm>
        </p:spPr>
        <p:txBody>
          <a:bodyPr/>
          <a:lstStyle/>
          <a:p>
            <a:r>
              <a:rPr lang="en-US" sz="1600" b="1" dirty="0"/>
              <a:t>Meta-analysis</a:t>
            </a:r>
            <a:r>
              <a:rPr lang="en-US" sz="1600" dirty="0"/>
              <a:t> of </a:t>
            </a:r>
            <a:r>
              <a:rPr lang="en-GB" sz="1600" b="1" dirty="0"/>
              <a:t>16 </a:t>
            </a:r>
            <a:r>
              <a:rPr lang="en-GB" sz="1600" dirty="0"/>
              <a:t>observational, prospective and retrospective studies</a:t>
            </a:r>
            <a:r>
              <a:rPr lang="en-GB" sz="1600" baseline="30000" dirty="0"/>
              <a:t>1</a:t>
            </a:r>
            <a:r>
              <a:rPr lang="en-GB" sz="1600" dirty="0"/>
              <a:t> </a:t>
            </a:r>
          </a:p>
          <a:p>
            <a:r>
              <a:rPr lang="en-GB" sz="1600" b="1" dirty="0"/>
              <a:t>N=34,043 adults</a:t>
            </a:r>
            <a:r>
              <a:rPr lang="en-GB" sz="1600" dirty="0"/>
              <a:t> (36.3% with NAFLD) and approximately </a:t>
            </a:r>
            <a:r>
              <a:rPr lang="en-GB" sz="1600" b="1" dirty="0"/>
              <a:t>2,600 CVD outcomes</a:t>
            </a:r>
            <a:r>
              <a:rPr lang="en-GB" sz="1600" dirty="0"/>
              <a:t> (&gt;70% CVD deaths) over a median period of </a:t>
            </a:r>
            <a:r>
              <a:rPr lang="en-GB" sz="1600" b="1" dirty="0"/>
              <a:t>6.9 years</a:t>
            </a:r>
            <a:r>
              <a:rPr lang="en-GB" sz="1600" baseline="30000" dirty="0"/>
              <a:t>1</a:t>
            </a:r>
            <a:endParaRPr lang="en-GB" sz="1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C4FB83-F45B-F85D-E461-ED7DB83156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CVD, cardiovascular disease;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HCC, hepatocellular carcinoma; MAFLD, metabolic-associated fatty liver disease; NASH, non-alcoholic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steatohepatitis; OR, odds ratio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1. Targher G, et al. J Hepatol 2016;65:589–600; 2. Younossi Z, et al. Hepatology 2016;64:73–84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551926"/>
              </p:ext>
            </p:extLst>
          </p:nvPr>
        </p:nvGraphicFramePr>
        <p:xfrm>
          <a:off x="493899" y="3185671"/>
          <a:ext cx="11181600" cy="186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8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Incidence rate per 1,000 </a:t>
                      </a:r>
                      <a:b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</a:br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person-years</a:t>
                      </a:r>
                      <a:r>
                        <a:rPr lang="en-US" sz="16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 </a:t>
                      </a:r>
                      <a:endParaRPr lang="en-US" sz="16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CVD mortality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Liver-specific mortality 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All-cause mortality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Incidence</a:t>
                      </a:r>
                      <a:r>
                        <a:rPr lang="en-US" sz="16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HCC</a:t>
                      </a:r>
                      <a:endParaRPr lang="en-US" sz="1600" noProof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MAFLD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4.79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15.44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NASH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–</a:t>
                      </a:r>
                      <a:endParaRPr lang="en-US" sz="16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11.77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25.56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5.29</a:t>
                      </a: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91695E-8E6D-4A0B-B2B9-FE6FC403106D}"/>
              </a:ext>
            </a:extLst>
          </p:cNvPr>
          <p:cNvSpPr txBox="1"/>
          <p:nvPr/>
        </p:nvSpPr>
        <p:spPr>
          <a:xfrm>
            <a:off x="1809346" y="2770105"/>
            <a:ext cx="8501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0" dirty="0">
                <a:latin typeface="Verdana" panose="020B0604030504040204" pitchFamily="34" charset="0"/>
                <a:ea typeface="Verdana" panose="020B0604030504040204" pitchFamily="34" charset="0"/>
              </a:rPr>
              <a:t>Incidence for progression of MAFLD and NASH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b="1" dirty="0">
                <a:latin typeface="Verdana" panose="020B0604030504040204" pitchFamily="34" charset="0"/>
                <a:ea typeface="Verdana" panose="020B0604030504040204" pitchFamily="34" charset="0"/>
              </a:rPr>
              <a:t>(OR 2.58)</a:t>
            </a:r>
            <a:r>
              <a:rPr lang="en-US" sz="1800" b="1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US" sz="18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77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839ADEE-08CC-49A1-BA8F-3E9B011F6FE7}"/>
              </a:ext>
            </a:extLst>
          </p:cNvPr>
          <p:cNvGrpSpPr/>
          <p:nvPr/>
        </p:nvGrpSpPr>
        <p:grpSpPr>
          <a:xfrm>
            <a:off x="464480" y="1458000"/>
            <a:ext cx="11072508" cy="4303211"/>
            <a:chOff x="464480" y="1551976"/>
            <a:chExt cx="11072508" cy="4303211"/>
          </a:xfrm>
        </p:grpSpPr>
        <p:pic>
          <p:nvPicPr>
            <p:cNvPr id="19" name="Obraz 18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73252">
              <a:off x="5560593" y="4661079"/>
              <a:ext cx="1688032" cy="1194108"/>
            </a:xfrm>
            <a:prstGeom prst="rect">
              <a:avLst/>
            </a:prstGeom>
          </p:spPr>
        </p:pic>
        <p:pic>
          <p:nvPicPr>
            <p:cNvPr id="14" name="Obraz 13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74261">
              <a:off x="4396929" y="1839435"/>
              <a:ext cx="1655841" cy="1080923"/>
            </a:xfrm>
            <a:prstGeom prst="rect">
              <a:avLst/>
            </a:prstGeom>
          </p:spPr>
        </p:pic>
        <p:pic>
          <p:nvPicPr>
            <p:cNvPr id="13" name="Obraz 12" descr="AA00273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623682">
              <a:off x="5210507" y="3240649"/>
              <a:ext cx="1688032" cy="1194108"/>
            </a:xfrm>
            <a:prstGeom prst="rect">
              <a:avLst/>
            </a:prstGeom>
          </p:spPr>
        </p:pic>
        <p:sp>
          <p:nvSpPr>
            <p:cNvPr id="5" name="PoleTekstowe 4"/>
            <p:cNvSpPr txBox="1"/>
            <p:nvPr/>
          </p:nvSpPr>
          <p:spPr>
            <a:xfrm>
              <a:off x="464480" y="1772316"/>
              <a:ext cx="1875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MAFLD</a:t>
              </a:r>
            </a:p>
          </p:txBody>
        </p:sp>
        <p:sp>
          <p:nvSpPr>
            <p:cNvPr id="6" name="PoleTekstowe 5"/>
            <p:cNvSpPr txBox="1"/>
            <p:nvPr/>
          </p:nvSpPr>
          <p:spPr>
            <a:xfrm>
              <a:off x="5995146" y="1772316"/>
              <a:ext cx="5257517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Subclinical atherosclerosis </a:t>
              </a:r>
            </a:p>
            <a:p>
              <a:pPr>
                <a:lnSpc>
                  <a:spcPct val="90000"/>
                </a:lnSpc>
              </a:pPr>
              <a:r>
                <a:rPr lang="en-US" sz="1800" dirty="0">
                  <a:solidFill>
                    <a:schemeClr val="tx2"/>
                  </a:solidFill>
                  <a:latin typeface="Verdana"/>
                  <a:cs typeface="Verdana"/>
                </a:rPr>
                <a:t>(CIMT; CS)</a:t>
              </a:r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	</a:t>
              </a:r>
            </a:p>
          </p:txBody>
        </p:sp>
        <p:sp>
          <p:nvSpPr>
            <p:cNvPr id="7" name="PoleTekstowe 6"/>
            <p:cNvSpPr txBox="1"/>
            <p:nvPr/>
          </p:nvSpPr>
          <p:spPr>
            <a:xfrm>
              <a:off x="7350322" y="4719077"/>
              <a:ext cx="4104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Proportion of patients with MAFLD  </a:t>
              </a:r>
            </a:p>
          </p:txBody>
        </p:sp>
        <p:sp>
          <p:nvSpPr>
            <p:cNvPr id="8" name="PoleTekstowe 7"/>
            <p:cNvSpPr txBox="1"/>
            <p:nvPr/>
          </p:nvSpPr>
          <p:spPr>
            <a:xfrm>
              <a:off x="464480" y="4719077"/>
              <a:ext cx="351062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  <a:cs typeface="Verdana"/>
                </a:rPr>
                <a:t>Cardiovascular event</a:t>
              </a:r>
            </a:p>
          </p:txBody>
        </p:sp>
        <p:cxnSp>
          <p:nvCxnSpPr>
            <p:cNvPr id="16" name="Łącznik prosty ze strzałką 15"/>
            <p:cNvCxnSpPr>
              <a:cxnSpLocks/>
            </p:cNvCxnSpPr>
            <p:nvPr/>
          </p:nvCxnSpPr>
          <p:spPr>
            <a:xfrm>
              <a:off x="1678583" y="2024555"/>
              <a:ext cx="3390772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ze strzałką 17"/>
            <p:cNvCxnSpPr/>
            <p:nvPr/>
          </p:nvCxnSpPr>
          <p:spPr>
            <a:xfrm>
              <a:off x="3988892" y="4967707"/>
              <a:ext cx="287153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PoleTekstowe 1"/>
            <p:cNvSpPr txBox="1"/>
            <p:nvPr/>
          </p:nvSpPr>
          <p:spPr>
            <a:xfrm>
              <a:off x="2629045" y="3496780"/>
              <a:ext cx="1923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i="1" dirty="0">
                  <a:solidFill>
                    <a:schemeClr val="tx2"/>
                  </a:solidFill>
                  <a:latin typeface="Verdana"/>
                  <a:cs typeface="Verdana"/>
                </a:rPr>
                <a:t>Prospective studies</a:t>
              </a:r>
            </a:p>
          </p:txBody>
        </p:sp>
        <p:sp>
          <p:nvSpPr>
            <p:cNvPr id="15" name="PoleTekstowe 14"/>
            <p:cNvSpPr txBox="1"/>
            <p:nvPr/>
          </p:nvSpPr>
          <p:spPr>
            <a:xfrm>
              <a:off x="464480" y="3230097"/>
              <a:ext cx="1643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Verdana"/>
                  <a:cs typeface="Verdana"/>
                </a:rPr>
                <a:t>MAFLD</a:t>
              </a:r>
            </a:p>
          </p:txBody>
        </p:sp>
        <p:cxnSp>
          <p:nvCxnSpPr>
            <p:cNvPr id="17" name="Łącznik prosty ze strzałką 16"/>
            <p:cNvCxnSpPr>
              <a:cxnSpLocks/>
            </p:cNvCxnSpPr>
            <p:nvPr/>
          </p:nvCxnSpPr>
          <p:spPr>
            <a:xfrm>
              <a:off x="1678583" y="3485225"/>
              <a:ext cx="4198695" cy="1640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oleTekstowe 8"/>
            <p:cNvSpPr txBox="1"/>
            <p:nvPr/>
          </p:nvSpPr>
          <p:spPr>
            <a:xfrm>
              <a:off x="6791522" y="3230097"/>
              <a:ext cx="4745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chemeClr val="tx2"/>
                  </a:solidFill>
                  <a:latin typeface="Verdana"/>
                  <a:cs typeface="Verdana"/>
                </a:rPr>
                <a:t>Incident </a:t>
              </a:r>
              <a:r>
                <a:rPr lang="en-GB" dirty="0">
                  <a:solidFill>
                    <a:schemeClr val="tx2"/>
                  </a:solidFill>
                  <a:latin typeface="Verdana"/>
                  <a:cs typeface="Verdana"/>
                </a:rPr>
                <a:t>cardiovascular</a:t>
              </a:r>
              <a:r>
                <a:rPr lang="pl-PL" dirty="0">
                  <a:solidFill>
                    <a:schemeClr val="tx2"/>
                  </a:solidFill>
                  <a:latin typeface="Verdana"/>
                  <a:cs typeface="Verdana"/>
                </a:rPr>
                <a:t> event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53A18C13-4CC9-21B4-76CA-92C2BEDA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</p:spPr>
        <p:txBody>
          <a:bodyPr/>
          <a:lstStyle/>
          <a:p>
            <a:r>
              <a:rPr lang="en-US" sz="2800" dirty="0">
                <a:latin typeface="Verdana"/>
                <a:cs typeface="Verdana"/>
              </a:rPr>
              <a:t>Studies on relationships between MAFLD and CVD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CF38FBE-A440-E99A-63B4-B5BA5E796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CIMT, carotid intima-media thickness; CS, calcium score;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CVD, cardiovascular disease;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MAFLD, metabolic-associated fatty liver disease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20" name="PoleTekstowe 19"/>
          <p:cNvSpPr txBox="1"/>
          <p:nvPr/>
        </p:nvSpPr>
        <p:spPr>
          <a:xfrm>
            <a:off x="4144528" y="4914012"/>
            <a:ext cx="2168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i="1" dirty="0" err="1">
                <a:latin typeface="Verdana"/>
                <a:cs typeface="Verdana"/>
              </a:rPr>
              <a:t>Retrospective</a:t>
            </a:r>
            <a:r>
              <a:rPr lang="pl-PL" sz="1400" i="1" dirty="0">
                <a:latin typeface="Verdana"/>
                <a:cs typeface="Verdana"/>
              </a:rPr>
              <a:t> </a:t>
            </a:r>
            <a:r>
              <a:rPr lang="pl-PL" sz="1400" i="1" dirty="0" err="1">
                <a:latin typeface="Verdana"/>
                <a:cs typeface="Verdana"/>
              </a:rPr>
              <a:t>studies</a:t>
            </a:r>
            <a:endParaRPr lang="pl-PL" sz="1400" i="1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3549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F084E8C-9A87-43B6-8D31-0391A92FE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E4CDF60-BB2A-46F1-B6EB-8079CC4E6A1D}"/>
              </a:ext>
            </a:extLst>
          </p:cNvPr>
          <p:cNvGrpSpPr/>
          <p:nvPr/>
        </p:nvGrpSpPr>
        <p:grpSpPr>
          <a:xfrm>
            <a:off x="2881312" y="2428875"/>
            <a:ext cx="6429375" cy="2000250"/>
            <a:chOff x="2881312" y="2428875"/>
            <a:chExt cx="6429375" cy="200025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D15832B-4E1E-4A6F-A8EA-2575BC5F04C0}"/>
                </a:ext>
              </a:extLst>
            </p:cNvPr>
            <p:cNvGrpSpPr/>
            <p:nvPr/>
          </p:nvGrpSpPr>
          <p:grpSpPr>
            <a:xfrm>
              <a:off x="2881312" y="2428875"/>
              <a:ext cx="6429375" cy="2000250"/>
              <a:chOff x="2881312" y="2428875"/>
              <a:chExt cx="6429375" cy="200025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15DC02F-8E9F-497B-843F-4AEB3A22FC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1312" y="2428875"/>
                <a:ext cx="6429375" cy="2000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C3E6677-3D91-49B0-82F2-3BF87A7F46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427" t="55602" r="15700" b="38571"/>
              <a:stretch/>
            </p:blipFill>
            <p:spPr bwMode="auto">
              <a:xfrm>
                <a:off x="5549062" y="3408696"/>
                <a:ext cx="2563906" cy="24886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55334C1-87FE-4ADE-950A-DC0697DA2D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24" t="36555" r="19298" b="57961"/>
              <a:stretch/>
            </p:blipFill>
            <p:spPr bwMode="auto">
              <a:xfrm>
                <a:off x="5549062" y="3280982"/>
                <a:ext cx="2563906" cy="12771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42A3CA-3008-4AA3-85BA-17262A55ACD0}"/>
                </a:ext>
              </a:extLst>
            </p:cNvPr>
            <p:cNvSpPr txBox="1"/>
            <p:nvPr/>
          </p:nvSpPr>
          <p:spPr>
            <a:xfrm>
              <a:off x="5498262" y="3122682"/>
              <a:ext cx="33185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>
                  <a:solidFill>
                    <a:schemeClr val="bg1"/>
                  </a:solidFill>
                </a:rPr>
                <a:t>Reminder to Register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B46873A-CBC7-44D8-8A3E-C4DE13510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529" y="3137950"/>
            <a:ext cx="6425741" cy="200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Tekstowe 11"/>
          <p:cNvSpPr txBox="1"/>
          <p:nvPr/>
        </p:nvSpPr>
        <p:spPr>
          <a:xfrm rot="20878621">
            <a:off x="1587901" y="3038948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CVD  35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pl-PL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6%</a:t>
            </a:r>
          </a:p>
        </p:txBody>
      </p:sp>
      <p:sp>
        <p:nvSpPr>
          <p:cNvPr id="13" name="PoleTekstowe 12"/>
          <p:cNvSpPr txBox="1"/>
          <p:nvPr/>
        </p:nvSpPr>
        <p:spPr>
          <a:xfrm>
            <a:off x="9416605" y="3589237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CVD  24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r>
              <a:rPr lang="pl-PL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2%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1CFD5F-5EF9-8F5F-9FE4-53623C2EE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337985" cy="824841"/>
          </a:xfrm>
        </p:spPr>
        <p:txBody>
          <a:bodyPr/>
          <a:lstStyle/>
          <a:p>
            <a:r>
              <a:rPr lang="en-US" sz="2800" dirty="0"/>
              <a:t>Patients with MAFLD show higher rates of death due to CVD and liver-related disease than those without MAFLD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4F007-8DB4-E8F1-C968-2E31B816A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94653"/>
            <a:ext cx="11362660" cy="535531"/>
          </a:xfrm>
        </p:spPr>
        <p:txBody>
          <a:bodyPr/>
          <a:lstStyle/>
          <a:p>
            <a:r>
              <a:rPr lang="en-GB" sz="1600" b="1" dirty="0"/>
              <a:t>Multicentre retrospective study</a:t>
            </a:r>
            <a:r>
              <a:rPr lang="en-GB" sz="1600" dirty="0"/>
              <a:t> covering </a:t>
            </a:r>
            <a:r>
              <a:rPr lang="en-GB" sz="1600" b="1" dirty="0"/>
              <a:t>10,071 deaths (2009–2018)</a:t>
            </a:r>
            <a:r>
              <a:rPr lang="en-GB" sz="1600" dirty="0"/>
              <a:t> of patients with and without MAFLD, using US graphic assessments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40239A-E115-F55E-E019-893CDA022B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CVD, cardiovascular disease; MAFLD, metabolic-associated fatty liver disease; NAFLD, non-alcoholic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fatty liver disease;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US, ultrasound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nb-NO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Lin Y, et al. Front Med 2020;7:584396 </a:t>
            </a:r>
            <a:endParaRPr lang="fr-FR" sz="8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0C452F-3D6D-42DB-9B33-2CCD899CD639}"/>
              </a:ext>
            </a:extLst>
          </p:cNvPr>
          <p:cNvSpPr txBox="1"/>
          <p:nvPr/>
        </p:nvSpPr>
        <p:spPr>
          <a:xfrm>
            <a:off x="926357" y="2350170"/>
            <a:ext cx="10339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Changing trends in the proportion of cause of death over 10 consecutive years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78E231-55D7-48B1-81F9-9CEC92DE94B0}"/>
              </a:ext>
            </a:extLst>
          </p:cNvPr>
          <p:cNvGrpSpPr/>
          <p:nvPr/>
        </p:nvGrpSpPr>
        <p:grpSpPr>
          <a:xfrm>
            <a:off x="490348" y="2888022"/>
            <a:ext cx="4111382" cy="2773902"/>
            <a:chOff x="490348" y="2888022"/>
            <a:chExt cx="4111382" cy="277390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6C1235E-EAE9-488D-B41F-C29872C95343}"/>
                </a:ext>
              </a:extLst>
            </p:cNvPr>
            <p:cNvGrpSpPr/>
            <p:nvPr/>
          </p:nvGrpSpPr>
          <p:grpSpPr>
            <a:xfrm>
              <a:off x="490348" y="2888022"/>
              <a:ext cx="4111382" cy="2773902"/>
              <a:chOff x="490348" y="2888022"/>
              <a:chExt cx="4111382" cy="2773902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30C3948-C284-473A-A217-CC437B410E9D}"/>
                  </a:ext>
                </a:extLst>
              </p:cNvPr>
              <p:cNvGrpSpPr/>
              <p:nvPr/>
            </p:nvGrpSpPr>
            <p:grpSpPr>
              <a:xfrm>
                <a:off x="490348" y="2888022"/>
                <a:ext cx="4111382" cy="2773902"/>
                <a:chOff x="490348" y="2888022"/>
                <a:chExt cx="4111382" cy="2773902"/>
              </a:xfrm>
            </p:grpSpPr>
            <p:grpSp>
              <p:nvGrpSpPr>
                <p:cNvPr id="127" name="Group 126">
                  <a:extLst>
                    <a:ext uri="{FF2B5EF4-FFF2-40B4-BE49-F238E27FC236}">
                      <a16:creationId xmlns:a16="http://schemas.microsoft.com/office/drawing/2014/main" id="{BF4F43CE-04ED-4809-B3F6-9AFBA2144349}"/>
                    </a:ext>
                  </a:extLst>
                </p:cNvPr>
                <p:cNvGrpSpPr/>
                <p:nvPr/>
              </p:nvGrpSpPr>
              <p:grpSpPr>
                <a:xfrm>
                  <a:off x="746264" y="2888022"/>
                  <a:ext cx="195567" cy="2385730"/>
                  <a:chOff x="720545" y="4297542"/>
                  <a:chExt cx="203711" cy="2485076"/>
                </a:xfrm>
              </p:grpSpPr>
              <p:sp>
                <p:nvSpPr>
                  <p:cNvPr id="161" name="Rectangle 21">
                    <a:extLst>
                      <a:ext uri="{FF2B5EF4-FFF2-40B4-BE49-F238E27FC236}">
                        <a16:creationId xmlns:a16="http://schemas.microsoft.com/office/drawing/2014/main" id="{85B893A7-DAAB-4C16-AD98-1FDA44CF08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2399" y="6609498"/>
                    <a:ext cx="101856" cy="173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 anchor="ctr" anchorCtr="0">
                    <a:spAutoFit/>
                  </a:bodyPr>
                  <a:lstStyle/>
                  <a:p>
                    <a:pPr algn="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0</a:t>
                    </a:r>
                  </a:p>
                </p:txBody>
              </p:sp>
              <p:sp>
                <p:nvSpPr>
                  <p:cNvPr id="162" name="Rectangle 23">
                    <a:extLst>
                      <a:ext uri="{FF2B5EF4-FFF2-40B4-BE49-F238E27FC236}">
                        <a16:creationId xmlns:a16="http://schemas.microsoft.com/office/drawing/2014/main" id="{60BF3D11-8652-40E2-888E-38570F743D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0545" y="6042453"/>
                    <a:ext cx="203711" cy="173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 anchor="ctr" anchorCtr="0">
                    <a:spAutoFit/>
                  </a:bodyPr>
                  <a:lstStyle/>
                  <a:p>
                    <a:pPr algn="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10</a:t>
                    </a:r>
                  </a:p>
                </p:txBody>
              </p:sp>
              <p:sp>
                <p:nvSpPr>
                  <p:cNvPr id="163" name="Rectangle 24">
                    <a:extLst>
                      <a:ext uri="{FF2B5EF4-FFF2-40B4-BE49-F238E27FC236}">
                        <a16:creationId xmlns:a16="http://schemas.microsoft.com/office/drawing/2014/main" id="{BACE4C65-1632-4AD0-A610-BAB47B2CE0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0545" y="5448705"/>
                    <a:ext cx="203711" cy="173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 anchor="ctr" anchorCtr="0">
                    <a:spAutoFit/>
                  </a:bodyPr>
                  <a:lstStyle/>
                  <a:p>
                    <a:pPr algn="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20</a:t>
                    </a:r>
                  </a:p>
                </p:txBody>
              </p:sp>
              <p:sp>
                <p:nvSpPr>
                  <p:cNvPr id="164" name="Rectangle 25">
                    <a:extLst>
                      <a:ext uri="{FF2B5EF4-FFF2-40B4-BE49-F238E27FC236}">
                        <a16:creationId xmlns:a16="http://schemas.microsoft.com/office/drawing/2014/main" id="{8662BFBF-C3A8-40BA-BE13-41A4456012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0545" y="4869068"/>
                    <a:ext cx="203711" cy="173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 anchor="ctr" anchorCtr="0">
                    <a:spAutoFit/>
                  </a:bodyPr>
                  <a:lstStyle/>
                  <a:p>
                    <a:pPr algn="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30</a:t>
                    </a:r>
                  </a:p>
                </p:txBody>
              </p:sp>
              <p:sp>
                <p:nvSpPr>
                  <p:cNvPr id="165" name="Rectangle 26">
                    <a:extLst>
                      <a:ext uri="{FF2B5EF4-FFF2-40B4-BE49-F238E27FC236}">
                        <a16:creationId xmlns:a16="http://schemas.microsoft.com/office/drawing/2014/main" id="{040C927C-5287-4356-B406-A7EE6B6EC6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0545" y="4297542"/>
                    <a:ext cx="203711" cy="1731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 anchor="ctr" anchorCtr="0">
                    <a:spAutoFit/>
                  </a:bodyPr>
                  <a:lstStyle/>
                  <a:p>
                    <a:pPr algn="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40</a:t>
                    </a:r>
                  </a:p>
                </p:txBody>
              </p:sp>
            </p:grpSp>
            <p:sp>
              <p:nvSpPr>
                <p:cNvPr id="128" name="Rectangle 32">
                  <a:extLst>
                    <a:ext uri="{FF2B5EF4-FFF2-40B4-BE49-F238E27FC236}">
                      <a16:creationId xmlns:a16="http://schemas.microsoft.com/office/drawing/2014/main" id="{14E26EFE-77BC-48D3-9A08-58844D693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-544442" y="3996253"/>
                  <a:ext cx="2235779" cy="1661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Proportion (%)</a:t>
                  </a:r>
                </a:p>
              </p:txBody>
            </p: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CE03AABF-FC36-409B-A4D9-76CEF5210CA0}"/>
                    </a:ext>
                  </a:extLst>
                </p:cNvPr>
                <p:cNvGrpSpPr/>
                <p:nvPr/>
              </p:nvGrpSpPr>
              <p:grpSpPr>
                <a:xfrm>
                  <a:off x="975049" y="2961448"/>
                  <a:ext cx="69122" cy="2228377"/>
                  <a:chOff x="952500" y="4374046"/>
                  <a:chExt cx="71999" cy="2321178"/>
                </a:xfrm>
              </p:grpSpPr>
              <p:sp>
                <p:nvSpPr>
                  <p:cNvPr id="156" name="Line 53">
                    <a:extLst>
                      <a:ext uri="{FF2B5EF4-FFF2-40B4-BE49-F238E27FC236}">
                        <a16:creationId xmlns:a16="http://schemas.microsoft.com/office/drawing/2014/main" id="{EC1A4884-0638-4D51-B61D-1717AC368AA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52500" y="6695224"/>
                    <a:ext cx="71999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7" name="Line 54">
                    <a:extLst>
                      <a:ext uri="{FF2B5EF4-FFF2-40B4-BE49-F238E27FC236}">
                        <a16:creationId xmlns:a16="http://schemas.microsoft.com/office/drawing/2014/main" id="{48AFBD9F-0C7E-48B8-9DC0-C898E2CA88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52500" y="6121274"/>
                    <a:ext cx="71999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8" name="Line 55">
                    <a:extLst>
                      <a:ext uri="{FF2B5EF4-FFF2-40B4-BE49-F238E27FC236}">
                        <a16:creationId xmlns:a16="http://schemas.microsoft.com/office/drawing/2014/main" id="{ED3AAE4A-2D2B-45D2-80C8-BD0D703139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52500" y="5532764"/>
                    <a:ext cx="71999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9" name="Line 56">
                    <a:extLst>
                      <a:ext uri="{FF2B5EF4-FFF2-40B4-BE49-F238E27FC236}">
                        <a16:creationId xmlns:a16="http://schemas.microsoft.com/office/drawing/2014/main" id="{2F4A0AD8-E3A4-4661-8337-DF74D141DE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52500" y="4953444"/>
                    <a:ext cx="71999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60" name="Line 57">
                    <a:extLst>
                      <a:ext uri="{FF2B5EF4-FFF2-40B4-BE49-F238E27FC236}">
                        <a16:creationId xmlns:a16="http://schemas.microsoft.com/office/drawing/2014/main" id="{F09D9A34-1359-428E-9841-CCD38EE5DA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52500" y="4374046"/>
                    <a:ext cx="71355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sp>
              <p:nvSpPr>
                <p:cNvPr id="130" name="Line 5">
                  <a:extLst>
                    <a:ext uri="{FF2B5EF4-FFF2-40B4-BE49-F238E27FC236}">
                      <a16:creationId xmlns:a16="http://schemas.microsoft.com/office/drawing/2014/main" id="{B98AC6F5-4930-4A81-867D-4861B6A35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7735" y="5191371"/>
                  <a:ext cx="33768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31" name="Rectangle 27">
                  <a:extLst>
                    <a:ext uri="{FF2B5EF4-FFF2-40B4-BE49-F238E27FC236}">
                      <a16:creationId xmlns:a16="http://schemas.microsoft.com/office/drawing/2014/main" id="{B5422730-561E-481F-A105-E3AC9264DD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5588" y="5286640"/>
                  <a:ext cx="81753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0</a:t>
                  </a:r>
                </a:p>
              </p:txBody>
            </p:sp>
            <p:sp>
              <p:nvSpPr>
                <p:cNvPr id="132" name="Rectangle 28">
                  <a:extLst>
                    <a:ext uri="{FF2B5EF4-FFF2-40B4-BE49-F238E27FC236}">
                      <a16:creationId xmlns:a16="http://schemas.microsoft.com/office/drawing/2014/main" id="{9E00E11A-74D6-4B46-8A77-1268F287B1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0741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2010</a:t>
                  </a:r>
                </a:p>
              </p:txBody>
            </p:sp>
            <p:sp>
              <p:nvSpPr>
                <p:cNvPr id="133" name="Rectangle 28">
                  <a:extLst>
                    <a:ext uri="{FF2B5EF4-FFF2-40B4-BE49-F238E27FC236}">
                      <a16:creationId xmlns:a16="http://schemas.microsoft.com/office/drawing/2014/main" id="{4C42739D-CF9E-4A7D-A125-7EC620976D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22306" y="5286640"/>
                  <a:ext cx="327013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2009</a:t>
                  </a:r>
                </a:p>
              </p:txBody>
            </p: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C08FA637-5B90-4D2B-84FA-200A4298E5B3}"/>
                    </a:ext>
                  </a:extLst>
                </p:cNvPr>
                <p:cNvGrpSpPr/>
                <p:nvPr/>
              </p:nvGrpSpPr>
              <p:grpSpPr>
                <a:xfrm>
                  <a:off x="1048197" y="5195602"/>
                  <a:ext cx="1335113" cy="69469"/>
                  <a:chOff x="1035057" y="6701558"/>
                  <a:chExt cx="1390712" cy="72365"/>
                </a:xfrm>
              </p:grpSpPr>
              <p:sp>
                <p:nvSpPr>
                  <p:cNvPr id="151" name="Line 2">
                    <a:extLst>
                      <a:ext uri="{FF2B5EF4-FFF2-40B4-BE49-F238E27FC236}">
                        <a16:creationId xmlns:a16="http://schemas.microsoft.com/office/drawing/2014/main" id="{0FD17AE5-270D-456A-8AA6-8749A66E80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999059" y="6737594"/>
                    <a:ext cx="719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2" name="Line 2">
                    <a:extLst>
                      <a:ext uri="{FF2B5EF4-FFF2-40B4-BE49-F238E27FC236}">
                        <a16:creationId xmlns:a16="http://schemas.microsoft.com/office/drawing/2014/main" id="{AD86B1C5-476F-475A-833B-C37B473603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1347405" y="6737559"/>
                    <a:ext cx="720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3" name="Line 2">
                    <a:extLst>
                      <a:ext uri="{FF2B5EF4-FFF2-40B4-BE49-F238E27FC236}">
                        <a16:creationId xmlns:a16="http://schemas.microsoft.com/office/drawing/2014/main" id="{131E7201-02B2-443D-8722-90BD4043E77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1695063" y="6737579"/>
                    <a:ext cx="720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4" name="Line 2">
                    <a:extLst>
                      <a:ext uri="{FF2B5EF4-FFF2-40B4-BE49-F238E27FC236}">
                        <a16:creationId xmlns:a16="http://schemas.microsoft.com/office/drawing/2014/main" id="{DA06726D-D023-4872-9CEC-C5BEA75DC7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2044159" y="6737863"/>
                    <a:ext cx="7200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  <p:sp>
                <p:nvSpPr>
                  <p:cNvPr id="155" name="Line 2">
                    <a:extLst>
                      <a:ext uri="{FF2B5EF4-FFF2-40B4-BE49-F238E27FC236}">
                        <a16:creationId xmlns:a16="http://schemas.microsoft.com/office/drawing/2014/main" id="{754469B3-D373-43E8-91F5-A88ED5FB39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2389768" y="6737922"/>
                    <a:ext cx="7200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sp>
              <p:nvSpPr>
                <p:cNvPr id="135" name="Line 4">
                  <a:extLst>
                    <a:ext uri="{FF2B5EF4-FFF2-40B4-BE49-F238E27FC236}">
                      <a16:creationId xmlns:a16="http://schemas.microsoft.com/office/drawing/2014/main" id="{CCA9C1EA-A256-4750-8D4D-7E9B186DC7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8192" y="2963304"/>
                  <a:ext cx="0" cy="223199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36" name="Line 2">
                  <a:extLst>
                    <a:ext uri="{FF2B5EF4-FFF2-40B4-BE49-F238E27FC236}">
                      <a16:creationId xmlns:a16="http://schemas.microsoft.com/office/drawing/2014/main" id="{FD1CA0FB-E558-4CDD-BC7C-BB74834907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2683981" y="5231799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37" name="Line 2">
                  <a:extLst>
                    <a:ext uri="{FF2B5EF4-FFF2-40B4-BE49-F238E27FC236}">
                      <a16:creationId xmlns:a16="http://schemas.microsoft.com/office/drawing/2014/main" id="{C8C436F4-BEFC-4DCF-BC5F-02D52B2E3E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3353021" y="5230800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38" name="Line 2">
                  <a:extLst>
                    <a:ext uri="{FF2B5EF4-FFF2-40B4-BE49-F238E27FC236}">
                      <a16:creationId xmlns:a16="http://schemas.microsoft.com/office/drawing/2014/main" id="{CF5B3D93-3819-4224-88FA-492C259DF2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3686094" y="5230800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39" name="Line 2">
                  <a:extLst>
                    <a:ext uri="{FF2B5EF4-FFF2-40B4-BE49-F238E27FC236}">
                      <a16:creationId xmlns:a16="http://schemas.microsoft.com/office/drawing/2014/main" id="{BE7DB685-0E5E-48D9-BD08-826055E0B3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4025375" y="5231802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40" name="Line 2">
                  <a:extLst>
                    <a:ext uri="{FF2B5EF4-FFF2-40B4-BE49-F238E27FC236}">
                      <a16:creationId xmlns:a16="http://schemas.microsoft.com/office/drawing/2014/main" id="{6DD755FA-CE3E-45BD-B82F-A5123B39E8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4350499" y="5230800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41" name="Line 2">
                  <a:extLst>
                    <a:ext uri="{FF2B5EF4-FFF2-40B4-BE49-F238E27FC236}">
                      <a16:creationId xmlns:a16="http://schemas.microsoft.com/office/drawing/2014/main" id="{312DD188-3671-4140-B2AC-BA62328D39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3020568" y="5229863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142" name="Rectangle 28">
                  <a:extLst>
                    <a:ext uri="{FF2B5EF4-FFF2-40B4-BE49-F238E27FC236}">
                      <a16:creationId xmlns:a16="http://schemas.microsoft.com/office/drawing/2014/main" id="{474EABD6-5D3E-44E3-91A1-3F34C7F50D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9298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2011</a:t>
                  </a:r>
                </a:p>
              </p:txBody>
            </p:sp>
            <p:sp>
              <p:nvSpPr>
                <p:cNvPr id="143" name="Rectangle 28">
                  <a:extLst>
                    <a:ext uri="{FF2B5EF4-FFF2-40B4-BE49-F238E27FC236}">
                      <a16:creationId xmlns:a16="http://schemas.microsoft.com/office/drawing/2014/main" id="{55FB6A50-FB4B-442E-8967-AB3B4558A7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0131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2012</a:t>
                  </a:r>
                </a:p>
              </p:txBody>
            </p:sp>
            <p:sp>
              <p:nvSpPr>
                <p:cNvPr id="144" name="Rectangle 28">
                  <a:extLst>
                    <a:ext uri="{FF2B5EF4-FFF2-40B4-BE49-F238E27FC236}">
                      <a16:creationId xmlns:a16="http://schemas.microsoft.com/office/drawing/2014/main" id="{1AA6EA10-B85E-4E35-AF7C-D73D87CA5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3595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2013</a:t>
                  </a:r>
                </a:p>
              </p:txBody>
            </p:sp>
            <p:sp>
              <p:nvSpPr>
                <p:cNvPr id="145" name="Rectangle 28">
                  <a:extLst>
                    <a:ext uri="{FF2B5EF4-FFF2-40B4-BE49-F238E27FC236}">
                      <a16:creationId xmlns:a16="http://schemas.microsoft.com/office/drawing/2014/main" id="{F7E711A1-A9F2-4861-A401-7B3571A1D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56067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2014</a:t>
                  </a:r>
                </a:p>
              </p:txBody>
            </p:sp>
            <p:sp>
              <p:nvSpPr>
                <p:cNvPr id="146" name="Rectangle 28">
                  <a:extLst>
                    <a:ext uri="{FF2B5EF4-FFF2-40B4-BE49-F238E27FC236}">
                      <a16:creationId xmlns:a16="http://schemas.microsoft.com/office/drawing/2014/main" id="{4F73B6D3-325F-4DEC-8CB1-E46C3DBCD7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2985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2015</a:t>
                  </a:r>
                </a:p>
              </p:txBody>
            </p:sp>
            <p:sp>
              <p:nvSpPr>
                <p:cNvPr id="147" name="Rectangle 28">
                  <a:extLst>
                    <a:ext uri="{FF2B5EF4-FFF2-40B4-BE49-F238E27FC236}">
                      <a16:creationId xmlns:a16="http://schemas.microsoft.com/office/drawing/2014/main" id="{3CCFD481-9E13-4917-8BC9-168080C15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1250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2016</a:t>
                  </a:r>
                </a:p>
              </p:txBody>
            </p:sp>
            <p:sp>
              <p:nvSpPr>
                <p:cNvPr id="148" name="Rectangle 28">
                  <a:extLst>
                    <a:ext uri="{FF2B5EF4-FFF2-40B4-BE49-F238E27FC236}">
                      <a16:creationId xmlns:a16="http://schemas.microsoft.com/office/drawing/2014/main" id="{89B64571-F1D0-42E1-B33C-18AFD56CD1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65492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2017</a:t>
                  </a:r>
                </a:p>
              </p:txBody>
            </p:sp>
            <p:sp>
              <p:nvSpPr>
                <p:cNvPr id="149" name="Rectangle 28">
                  <a:extLst>
                    <a:ext uri="{FF2B5EF4-FFF2-40B4-BE49-F238E27FC236}">
                      <a16:creationId xmlns:a16="http://schemas.microsoft.com/office/drawing/2014/main" id="{195C617A-7D0C-46CB-86EB-151C2D66F9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05730" y="5286640"/>
                  <a:ext cx="396000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2018</a:t>
                  </a:r>
                </a:p>
              </p:txBody>
            </p:sp>
            <p:sp>
              <p:nvSpPr>
                <p:cNvPr id="150" name="Rectangle 28">
                  <a:extLst>
                    <a:ext uri="{FF2B5EF4-FFF2-40B4-BE49-F238E27FC236}">
                      <a16:creationId xmlns:a16="http://schemas.microsoft.com/office/drawing/2014/main" id="{6B193EAE-7B7F-4FC2-8FF3-1203E3FFA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8198" y="5520860"/>
                  <a:ext cx="3342837" cy="1410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MAFLD (year)</a:t>
                  </a: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233A584-BF7B-4F59-86D8-5A6B9E7749B0}"/>
                  </a:ext>
                </a:extLst>
              </p:cNvPr>
              <p:cNvGrpSpPr/>
              <p:nvPr/>
            </p:nvGrpSpPr>
            <p:grpSpPr>
              <a:xfrm>
                <a:off x="1350685" y="3007679"/>
                <a:ext cx="3073715" cy="497512"/>
                <a:chOff x="1350685" y="3007679"/>
                <a:chExt cx="3073715" cy="497512"/>
              </a:xfrm>
            </p:grpSpPr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F09A000E-61EC-4836-9D68-6AB6DD62E2E9}"/>
                    </a:ext>
                  </a:extLst>
                </p:cNvPr>
                <p:cNvSpPr/>
                <p:nvPr/>
              </p:nvSpPr>
              <p:spPr>
                <a:xfrm>
                  <a:off x="1380565" y="3048000"/>
                  <a:ext cx="3012141" cy="412376"/>
                </a:xfrm>
                <a:custGeom>
                  <a:avLst/>
                  <a:gdLst>
                    <a:gd name="connsiteX0" fmla="*/ 0 w 3012141"/>
                    <a:gd name="connsiteY0" fmla="*/ 346635 h 412376"/>
                    <a:gd name="connsiteX1" fmla="*/ 328706 w 3012141"/>
                    <a:gd name="connsiteY1" fmla="*/ 412376 h 412376"/>
                    <a:gd name="connsiteX2" fmla="*/ 669364 w 3012141"/>
                    <a:gd name="connsiteY2" fmla="*/ 376518 h 412376"/>
                    <a:gd name="connsiteX3" fmla="*/ 1004047 w 3012141"/>
                    <a:gd name="connsiteY3" fmla="*/ 209176 h 412376"/>
                    <a:gd name="connsiteX4" fmla="*/ 1326776 w 3012141"/>
                    <a:gd name="connsiteY4" fmla="*/ 268941 h 412376"/>
                    <a:gd name="connsiteX5" fmla="*/ 1661459 w 3012141"/>
                    <a:gd name="connsiteY5" fmla="*/ 23906 h 412376"/>
                    <a:gd name="connsiteX6" fmla="*/ 2008094 w 3012141"/>
                    <a:gd name="connsiteY6" fmla="*/ 65741 h 412376"/>
                    <a:gd name="connsiteX7" fmla="*/ 2324847 w 3012141"/>
                    <a:gd name="connsiteY7" fmla="*/ 11953 h 412376"/>
                    <a:gd name="connsiteX8" fmla="*/ 2665506 w 3012141"/>
                    <a:gd name="connsiteY8" fmla="*/ 11953 h 412376"/>
                    <a:gd name="connsiteX9" fmla="*/ 3012141 w 3012141"/>
                    <a:gd name="connsiteY9" fmla="*/ 0 h 412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12141" h="412376">
                      <a:moveTo>
                        <a:pt x="0" y="346635"/>
                      </a:moveTo>
                      <a:lnTo>
                        <a:pt x="328706" y="412376"/>
                      </a:lnTo>
                      <a:lnTo>
                        <a:pt x="669364" y="376518"/>
                      </a:lnTo>
                      <a:lnTo>
                        <a:pt x="1004047" y="209176"/>
                      </a:lnTo>
                      <a:lnTo>
                        <a:pt x="1326776" y="268941"/>
                      </a:lnTo>
                      <a:lnTo>
                        <a:pt x="1661459" y="23906"/>
                      </a:lnTo>
                      <a:lnTo>
                        <a:pt x="2008094" y="65741"/>
                      </a:lnTo>
                      <a:lnTo>
                        <a:pt x="2324847" y="11953"/>
                      </a:lnTo>
                      <a:lnTo>
                        <a:pt x="2665506" y="11953"/>
                      </a:lnTo>
                      <a:lnTo>
                        <a:pt x="3012141" y="0"/>
                      </a:lnTo>
                    </a:path>
                  </a:pathLst>
                </a:custGeom>
                <a:noFill/>
                <a:ln w="28575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7" name="Isosceles Triangle 116">
                  <a:extLst>
                    <a:ext uri="{FF2B5EF4-FFF2-40B4-BE49-F238E27FC236}">
                      <a16:creationId xmlns:a16="http://schemas.microsoft.com/office/drawing/2014/main" id="{BD5E4D0D-094C-4770-93EF-59592B4C5A66}"/>
                    </a:ext>
                  </a:extLst>
                </p:cNvPr>
                <p:cNvSpPr/>
                <p:nvPr/>
              </p:nvSpPr>
              <p:spPr>
                <a:xfrm>
                  <a:off x="1350685" y="3358774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" name="Isosceles Triangle 117">
                  <a:extLst>
                    <a:ext uri="{FF2B5EF4-FFF2-40B4-BE49-F238E27FC236}">
                      <a16:creationId xmlns:a16="http://schemas.microsoft.com/office/drawing/2014/main" id="{C1F67003-622A-45CE-8CE1-FE2F8E8D8470}"/>
                    </a:ext>
                  </a:extLst>
                </p:cNvPr>
                <p:cNvSpPr/>
                <p:nvPr/>
              </p:nvSpPr>
              <p:spPr>
                <a:xfrm>
                  <a:off x="3006000" y="3038609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" name="Isosceles Triangle 118">
                  <a:extLst>
                    <a:ext uri="{FF2B5EF4-FFF2-40B4-BE49-F238E27FC236}">
                      <a16:creationId xmlns:a16="http://schemas.microsoft.com/office/drawing/2014/main" id="{0B90CC1C-09A3-4E36-AEA0-D81195E0E581}"/>
                    </a:ext>
                  </a:extLst>
                </p:cNvPr>
                <p:cNvSpPr/>
                <p:nvPr/>
              </p:nvSpPr>
              <p:spPr>
                <a:xfrm>
                  <a:off x="3340800" y="3076079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" name="Isosceles Triangle 119">
                  <a:extLst>
                    <a:ext uri="{FF2B5EF4-FFF2-40B4-BE49-F238E27FC236}">
                      <a16:creationId xmlns:a16="http://schemas.microsoft.com/office/drawing/2014/main" id="{ED1CDD69-7AB3-428A-90C6-B36D01F25678}"/>
                    </a:ext>
                  </a:extLst>
                </p:cNvPr>
                <p:cNvSpPr/>
                <p:nvPr/>
              </p:nvSpPr>
              <p:spPr>
                <a:xfrm>
                  <a:off x="3682800" y="3026720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" name="Isosceles Triangle 120">
                  <a:extLst>
                    <a:ext uri="{FF2B5EF4-FFF2-40B4-BE49-F238E27FC236}">
                      <a16:creationId xmlns:a16="http://schemas.microsoft.com/office/drawing/2014/main" id="{665F5698-F1D3-41B9-8197-0446D97E3EA8}"/>
                    </a:ext>
                  </a:extLst>
                </p:cNvPr>
                <p:cNvSpPr/>
                <p:nvPr/>
              </p:nvSpPr>
              <p:spPr>
                <a:xfrm>
                  <a:off x="4010400" y="3010385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Isosceles Triangle 121">
                  <a:extLst>
                    <a:ext uri="{FF2B5EF4-FFF2-40B4-BE49-F238E27FC236}">
                      <a16:creationId xmlns:a16="http://schemas.microsoft.com/office/drawing/2014/main" id="{0A6396ED-6E3D-4DAF-9BFC-C4CD0CC38577}"/>
                    </a:ext>
                  </a:extLst>
                </p:cNvPr>
                <p:cNvSpPr/>
                <p:nvPr/>
              </p:nvSpPr>
              <p:spPr>
                <a:xfrm>
                  <a:off x="4341600" y="3007679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" name="Isosceles Triangle 122">
                  <a:extLst>
                    <a:ext uri="{FF2B5EF4-FFF2-40B4-BE49-F238E27FC236}">
                      <a16:creationId xmlns:a16="http://schemas.microsoft.com/office/drawing/2014/main" id="{055133D0-EEA2-4558-8188-EC829E682A1E}"/>
                    </a:ext>
                  </a:extLst>
                </p:cNvPr>
                <p:cNvSpPr/>
                <p:nvPr/>
              </p:nvSpPr>
              <p:spPr>
                <a:xfrm>
                  <a:off x="2664000" y="3263681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" name="Isosceles Triangle 123">
                  <a:extLst>
                    <a:ext uri="{FF2B5EF4-FFF2-40B4-BE49-F238E27FC236}">
                      <a16:creationId xmlns:a16="http://schemas.microsoft.com/office/drawing/2014/main" id="{0072D393-C03C-49B8-B53E-8FB035FA353F}"/>
                    </a:ext>
                  </a:extLst>
                </p:cNvPr>
                <p:cNvSpPr/>
                <p:nvPr/>
              </p:nvSpPr>
              <p:spPr>
                <a:xfrm>
                  <a:off x="2332800" y="3230284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Isosceles Triangle 124">
                  <a:extLst>
                    <a:ext uri="{FF2B5EF4-FFF2-40B4-BE49-F238E27FC236}">
                      <a16:creationId xmlns:a16="http://schemas.microsoft.com/office/drawing/2014/main" id="{2B501D1B-FF51-476E-8FD1-9822887477E2}"/>
                    </a:ext>
                  </a:extLst>
                </p:cNvPr>
                <p:cNvSpPr/>
                <p:nvPr/>
              </p:nvSpPr>
              <p:spPr>
                <a:xfrm>
                  <a:off x="2007741" y="3384572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" name="Isosceles Triangle 125">
                  <a:extLst>
                    <a:ext uri="{FF2B5EF4-FFF2-40B4-BE49-F238E27FC236}">
                      <a16:creationId xmlns:a16="http://schemas.microsoft.com/office/drawing/2014/main" id="{BCA280B8-D12C-46C6-AB0A-BD0AEC0F241C}"/>
                    </a:ext>
                  </a:extLst>
                </p:cNvPr>
                <p:cNvSpPr/>
                <p:nvPr/>
              </p:nvSpPr>
              <p:spPr>
                <a:xfrm>
                  <a:off x="1677600" y="3429591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FF9FAF2-A6D9-40C9-A6E3-48D98C58B8C8}"/>
                  </a:ext>
                </a:extLst>
              </p:cNvPr>
              <p:cNvGrpSpPr/>
              <p:nvPr/>
            </p:nvGrpSpPr>
            <p:grpSpPr>
              <a:xfrm>
                <a:off x="1350685" y="3800483"/>
                <a:ext cx="3076741" cy="293438"/>
                <a:chOff x="1350685" y="3800483"/>
                <a:chExt cx="3076741" cy="293438"/>
              </a:xfrm>
            </p:grpSpPr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F513D3EA-0EBF-46BB-AB4E-4848CB270392}"/>
                    </a:ext>
                  </a:extLst>
                </p:cNvPr>
                <p:cNvSpPr/>
                <p:nvPr/>
              </p:nvSpPr>
              <p:spPr>
                <a:xfrm>
                  <a:off x="1368612" y="3842871"/>
                  <a:ext cx="3018117" cy="209176"/>
                </a:xfrm>
                <a:custGeom>
                  <a:avLst/>
                  <a:gdLst>
                    <a:gd name="connsiteX0" fmla="*/ 0 w 3018117"/>
                    <a:gd name="connsiteY0" fmla="*/ 167341 h 209176"/>
                    <a:gd name="connsiteX1" fmla="*/ 346635 w 3018117"/>
                    <a:gd name="connsiteY1" fmla="*/ 11953 h 209176"/>
                    <a:gd name="connsiteX2" fmla="*/ 687294 w 3018117"/>
                    <a:gd name="connsiteY2" fmla="*/ 95623 h 209176"/>
                    <a:gd name="connsiteX3" fmla="*/ 1021976 w 3018117"/>
                    <a:gd name="connsiteY3" fmla="*/ 101600 h 209176"/>
                    <a:gd name="connsiteX4" fmla="*/ 1344706 w 3018117"/>
                    <a:gd name="connsiteY4" fmla="*/ 47811 h 209176"/>
                    <a:gd name="connsiteX5" fmla="*/ 1685364 w 3018117"/>
                    <a:gd name="connsiteY5" fmla="*/ 209176 h 209176"/>
                    <a:gd name="connsiteX6" fmla="*/ 2026023 w 3018117"/>
                    <a:gd name="connsiteY6" fmla="*/ 173317 h 209176"/>
                    <a:gd name="connsiteX7" fmla="*/ 2360706 w 3018117"/>
                    <a:gd name="connsiteY7" fmla="*/ 0 h 209176"/>
                    <a:gd name="connsiteX8" fmla="*/ 2677459 w 3018117"/>
                    <a:gd name="connsiteY8" fmla="*/ 35858 h 209176"/>
                    <a:gd name="connsiteX9" fmla="*/ 3018117 w 3018117"/>
                    <a:gd name="connsiteY9" fmla="*/ 23905 h 209176"/>
                    <a:gd name="connsiteX10" fmla="*/ 3018117 w 3018117"/>
                    <a:gd name="connsiteY10" fmla="*/ 35858 h 209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18117" h="209176">
                      <a:moveTo>
                        <a:pt x="0" y="167341"/>
                      </a:moveTo>
                      <a:lnTo>
                        <a:pt x="346635" y="11953"/>
                      </a:lnTo>
                      <a:lnTo>
                        <a:pt x="687294" y="95623"/>
                      </a:lnTo>
                      <a:lnTo>
                        <a:pt x="1021976" y="101600"/>
                      </a:lnTo>
                      <a:lnTo>
                        <a:pt x="1344706" y="47811"/>
                      </a:lnTo>
                      <a:lnTo>
                        <a:pt x="1685364" y="209176"/>
                      </a:lnTo>
                      <a:lnTo>
                        <a:pt x="2026023" y="173317"/>
                      </a:lnTo>
                      <a:lnTo>
                        <a:pt x="2360706" y="0"/>
                      </a:lnTo>
                      <a:lnTo>
                        <a:pt x="2677459" y="35858"/>
                      </a:lnTo>
                      <a:lnTo>
                        <a:pt x="3018117" y="23905"/>
                      </a:lnTo>
                      <a:lnTo>
                        <a:pt x="3018117" y="35858"/>
                      </a:lnTo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F701648D-A89D-44C9-8B4D-CBB33A28A29D}"/>
                    </a:ext>
                  </a:extLst>
                </p:cNvPr>
                <p:cNvSpPr/>
                <p:nvPr/>
              </p:nvSpPr>
              <p:spPr>
                <a:xfrm>
                  <a:off x="1350685" y="3957655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EBC74ED0-DF88-4924-BFB0-B62EBA049559}"/>
                    </a:ext>
                  </a:extLst>
                </p:cNvPr>
                <p:cNvSpPr/>
                <p:nvPr/>
              </p:nvSpPr>
              <p:spPr>
                <a:xfrm>
                  <a:off x="2333707" y="3901404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05F44C58-9833-45A7-8EA8-5A90E1CAF0BC}"/>
                    </a:ext>
                  </a:extLst>
                </p:cNvPr>
                <p:cNvSpPr/>
                <p:nvPr/>
              </p:nvSpPr>
              <p:spPr>
                <a:xfrm>
                  <a:off x="2663767" y="3860542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4E1BC160-1793-4971-B306-9BBCD094AD37}"/>
                    </a:ext>
                  </a:extLst>
                </p:cNvPr>
                <p:cNvSpPr/>
                <p:nvPr/>
              </p:nvSpPr>
              <p:spPr>
                <a:xfrm>
                  <a:off x="3006732" y="4009186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E8975443-4B7B-4468-9EC1-DD69601CA8D2}"/>
                    </a:ext>
                  </a:extLst>
                </p:cNvPr>
                <p:cNvSpPr/>
                <p:nvPr/>
              </p:nvSpPr>
              <p:spPr>
                <a:xfrm>
                  <a:off x="3340800" y="3978814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ABC16521-0514-4F71-BD58-B1736D3E4431}"/>
                    </a:ext>
                  </a:extLst>
                </p:cNvPr>
                <p:cNvSpPr/>
                <p:nvPr/>
              </p:nvSpPr>
              <p:spPr>
                <a:xfrm>
                  <a:off x="3682800" y="3800483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BA993D97-635A-466A-80B7-7E5BA6C19936}"/>
                    </a:ext>
                  </a:extLst>
                </p:cNvPr>
                <p:cNvSpPr/>
                <p:nvPr/>
              </p:nvSpPr>
              <p:spPr>
                <a:xfrm>
                  <a:off x="4010400" y="3831369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E3F8DDDE-CF62-417A-BAB0-54156794C0C8}"/>
                    </a:ext>
                  </a:extLst>
                </p:cNvPr>
                <p:cNvSpPr/>
                <p:nvPr/>
              </p:nvSpPr>
              <p:spPr>
                <a:xfrm>
                  <a:off x="4342691" y="3822645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ED536EC5-2BA8-452A-963F-81A0B166BE34}"/>
                    </a:ext>
                  </a:extLst>
                </p:cNvPr>
                <p:cNvSpPr/>
                <p:nvPr/>
              </p:nvSpPr>
              <p:spPr>
                <a:xfrm>
                  <a:off x="2009293" y="3888103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64528B90-3C5A-48D5-AB5D-1AF0E27B5D78}"/>
                    </a:ext>
                  </a:extLst>
                </p:cNvPr>
                <p:cNvSpPr/>
                <p:nvPr/>
              </p:nvSpPr>
              <p:spPr>
                <a:xfrm>
                  <a:off x="1676373" y="3816669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8AB6044-8AD6-42D7-8ED8-496B58C9060A}"/>
                  </a:ext>
                </a:extLst>
              </p:cNvPr>
              <p:cNvGrpSpPr/>
              <p:nvPr/>
            </p:nvGrpSpPr>
            <p:grpSpPr>
              <a:xfrm>
                <a:off x="1350000" y="4401308"/>
                <a:ext cx="3075491" cy="359870"/>
                <a:chOff x="1350000" y="4401308"/>
                <a:chExt cx="3075491" cy="359870"/>
              </a:xfrm>
            </p:grpSpPr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5B28D52A-2E34-4168-B297-0E207D931334}"/>
                    </a:ext>
                  </a:extLst>
                </p:cNvPr>
                <p:cNvSpPr/>
                <p:nvPr/>
              </p:nvSpPr>
              <p:spPr>
                <a:xfrm>
                  <a:off x="1374588" y="4422588"/>
                  <a:ext cx="3024094" cy="298824"/>
                </a:xfrm>
                <a:custGeom>
                  <a:avLst/>
                  <a:gdLst>
                    <a:gd name="connsiteX0" fmla="*/ 0 w 3024094"/>
                    <a:gd name="connsiteY0" fmla="*/ 11953 h 298824"/>
                    <a:gd name="connsiteX1" fmla="*/ 334683 w 3024094"/>
                    <a:gd name="connsiteY1" fmla="*/ 107577 h 298824"/>
                    <a:gd name="connsiteX2" fmla="*/ 669365 w 3024094"/>
                    <a:gd name="connsiteY2" fmla="*/ 191247 h 298824"/>
                    <a:gd name="connsiteX3" fmla="*/ 1010024 w 3024094"/>
                    <a:gd name="connsiteY3" fmla="*/ 107577 h 298824"/>
                    <a:gd name="connsiteX4" fmla="*/ 1338730 w 3024094"/>
                    <a:gd name="connsiteY4" fmla="*/ 131483 h 298824"/>
                    <a:gd name="connsiteX5" fmla="*/ 1679388 w 3024094"/>
                    <a:gd name="connsiteY5" fmla="*/ 71718 h 298824"/>
                    <a:gd name="connsiteX6" fmla="*/ 2014071 w 3024094"/>
                    <a:gd name="connsiteY6" fmla="*/ 0 h 298824"/>
                    <a:gd name="connsiteX7" fmla="*/ 2348753 w 3024094"/>
                    <a:gd name="connsiteY7" fmla="*/ 298824 h 298824"/>
                    <a:gd name="connsiteX8" fmla="*/ 2671483 w 3024094"/>
                    <a:gd name="connsiteY8" fmla="*/ 274918 h 298824"/>
                    <a:gd name="connsiteX9" fmla="*/ 3024094 w 3024094"/>
                    <a:gd name="connsiteY9" fmla="*/ 280894 h 298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24094" h="298824">
                      <a:moveTo>
                        <a:pt x="0" y="11953"/>
                      </a:moveTo>
                      <a:lnTo>
                        <a:pt x="334683" y="107577"/>
                      </a:lnTo>
                      <a:lnTo>
                        <a:pt x="669365" y="191247"/>
                      </a:lnTo>
                      <a:lnTo>
                        <a:pt x="1010024" y="107577"/>
                      </a:lnTo>
                      <a:lnTo>
                        <a:pt x="1338730" y="131483"/>
                      </a:lnTo>
                      <a:lnTo>
                        <a:pt x="1679388" y="71718"/>
                      </a:lnTo>
                      <a:lnTo>
                        <a:pt x="2014071" y="0"/>
                      </a:lnTo>
                      <a:lnTo>
                        <a:pt x="2348753" y="298824"/>
                      </a:lnTo>
                      <a:lnTo>
                        <a:pt x="2671483" y="274918"/>
                      </a:lnTo>
                      <a:lnTo>
                        <a:pt x="3024094" y="280894"/>
                      </a:lnTo>
                    </a:path>
                  </a:pathLst>
                </a:custGeom>
                <a:noFill/>
                <a:ln w="28575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5" name="Flowchart: Merge 94">
                  <a:extLst>
                    <a:ext uri="{FF2B5EF4-FFF2-40B4-BE49-F238E27FC236}">
                      <a16:creationId xmlns:a16="http://schemas.microsoft.com/office/drawing/2014/main" id="{61FD530D-CA98-4383-B357-092DBBEC57F8}"/>
                    </a:ext>
                  </a:extLst>
                </p:cNvPr>
                <p:cNvSpPr/>
                <p:nvPr/>
              </p:nvSpPr>
              <p:spPr>
                <a:xfrm>
                  <a:off x="1350000" y="442258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6" name="Flowchart: Merge 95">
                  <a:extLst>
                    <a:ext uri="{FF2B5EF4-FFF2-40B4-BE49-F238E27FC236}">
                      <a16:creationId xmlns:a16="http://schemas.microsoft.com/office/drawing/2014/main" id="{8519AD7E-E73E-4EF4-9E94-37D0286E34B9}"/>
                    </a:ext>
                  </a:extLst>
                </p:cNvPr>
                <p:cNvSpPr/>
                <p:nvPr/>
              </p:nvSpPr>
              <p:spPr>
                <a:xfrm>
                  <a:off x="1677600" y="449818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Flowchart: Merge 96">
                  <a:extLst>
                    <a:ext uri="{FF2B5EF4-FFF2-40B4-BE49-F238E27FC236}">
                      <a16:creationId xmlns:a16="http://schemas.microsoft.com/office/drawing/2014/main" id="{347CE56D-8661-46AA-A02E-8C2672E77571}"/>
                    </a:ext>
                  </a:extLst>
                </p:cNvPr>
                <p:cNvSpPr/>
                <p:nvPr/>
              </p:nvSpPr>
              <p:spPr>
                <a:xfrm>
                  <a:off x="2008800" y="4579439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Flowchart: Merge 97">
                  <a:extLst>
                    <a:ext uri="{FF2B5EF4-FFF2-40B4-BE49-F238E27FC236}">
                      <a16:creationId xmlns:a16="http://schemas.microsoft.com/office/drawing/2014/main" id="{9B98CB3C-7645-438D-AD1A-48069CE0A000}"/>
                    </a:ext>
                  </a:extLst>
                </p:cNvPr>
                <p:cNvSpPr/>
                <p:nvPr/>
              </p:nvSpPr>
              <p:spPr>
                <a:xfrm>
                  <a:off x="2332800" y="449818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Flowchart: Merge 98">
                  <a:extLst>
                    <a:ext uri="{FF2B5EF4-FFF2-40B4-BE49-F238E27FC236}">
                      <a16:creationId xmlns:a16="http://schemas.microsoft.com/office/drawing/2014/main" id="{62F789F3-E97B-4393-BAFD-5A0126938E9B}"/>
                    </a:ext>
                  </a:extLst>
                </p:cNvPr>
                <p:cNvSpPr/>
                <p:nvPr/>
              </p:nvSpPr>
              <p:spPr>
                <a:xfrm>
                  <a:off x="2664000" y="4519206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Flowchart: Merge 99">
                  <a:extLst>
                    <a:ext uri="{FF2B5EF4-FFF2-40B4-BE49-F238E27FC236}">
                      <a16:creationId xmlns:a16="http://schemas.microsoft.com/office/drawing/2014/main" id="{939765FE-B76B-4866-9F41-760BD76164D7}"/>
                    </a:ext>
                  </a:extLst>
                </p:cNvPr>
                <p:cNvSpPr/>
                <p:nvPr/>
              </p:nvSpPr>
              <p:spPr>
                <a:xfrm>
                  <a:off x="3006000" y="4455974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Flowchart: Merge 100">
                  <a:extLst>
                    <a:ext uri="{FF2B5EF4-FFF2-40B4-BE49-F238E27FC236}">
                      <a16:creationId xmlns:a16="http://schemas.microsoft.com/office/drawing/2014/main" id="{B7EC38BB-A270-4328-B8AE-43628F155770}"/>
                    </a:ext>
                  </a:extLst>
                </p:cNvPr>
                <p:cNvSpPr/>
                <p:nvPr/>
              </p:nvSpPr>
              <p:spPr>
                <a:xfrm>
                  <a:off x="3340800" y="440130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2" name="Flowchart: Merge 101">
                  <a:extLst>
                    <a:ext uri="{FF2B5EF4-FFF2-40B4-BE49-F238E27FC236}">
                      <a16:creationId xmlns:a16="http://schemas.microsoft.com/office/drawing/2014/main" id="{B9576BD2-FCA0-44C9-8CB9-176733A52C7F}"/>
                    </a:ext>
                  </a:extLst>
                </p:cNvPr>
                <p:cNvSpPr/>
                <p:nvPr/>
              </p:nvSpPr>
              <p:spPr>
                <a:xfrm>
                  <a:off x="3682829" y="468557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" name="Flowchart: Merge 102">
                  <a:extLst>
                    <a:ext uri="{FF2B5EF4-FFF2-40B4-BE49-F238E27FC236}">
                      <a16:creationId xmlns:a16="http://schemas.microsoft.com/office/drawing/2014/main" id="{E834D1EB-0A82-4FB2-A0FC-39D19B71DB7B}"/>
                    </a:ext>
                  </a:extLst>
                </p:cNvPr>
                <p:cNvSpPr/>
                <p:nvPr/>
              </p:nvSpPr>
              <p:spPr>
                <a:xfrm>
                  <a:off x="4008444" y="4665695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Flowchart: Merge 103">
                  <a:extLst>
                    <a:ext uri="{FF2B5EF4-FFF2-40B4-BE49-F238E27FC236}">
                      <a16:creationId xmlns:a16="http://schemas.microsoft.com/office/drawing/2014/main" id="{32A636E4-7D18-42CC-939A-C3735CCE571E}"/>
                    </a:ext>
                  </a:extLst>
                </p:cNvPr>
                <p:cNvSpPr/>
                <p:nvPr/>
              </p:nvSpPr>
              <p:spPr>
                <a:xfrm>
                  <a:off x="4342691" y="467527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6213F30-D52F-42DD-A308-B494B6D31C98}"/>
                  </a:ext>
                </a:extLst>
              </p:cNvPr>
              <p:cNvGrpSpPr/>
              <p:nvPr/>
            </p:nvGrpSpPr>
            <p:grpSpPr>
              <a:xfrm>
                <a:off x="1350000" y="4633927"/>
                <a:ext cx="3078129" cy="243373"/>
                <a:chOff x="1350000" y="4633927"/>
                <a:chExt cx="3078129" cy="243373"/>
              </a:xfrm>
            </p:grpSpPr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771D69A0-8693-4562-8B9D-1BAD8D68253B}"/>
                    </a:ext>
                  </a:extLst>
                </p:cNvPr>
                <p:cNvSpPr/>
                <p:nvPr/>
              </p:nvSpPr>
              <p:spPr>
                <a:xfrm>
                  <a:off x="1374588" y="4679576"/>
                  <a:ext cx="3006165" cy="173318"/>
                </a:xfrm>
                <a:custGeom>
                  <a:avLst/>
                  <a:gdLst>
                    <a:gd name="connsiteX0" fmla="*/ 0 w 3006165"/>
                    <a:gd name="connsiteY0" fmla="*/ 47812 h 173318"/>
                    <a:gd name="connsiteX1" fmla="*/ 334683 w 3006165"/>
                    <a:gd name="connsiteY1" fmla="*/ 0 h 173318"/>
                    <a:gd name="connsiteX2" fmla="*/ 675341 w 3006165"/>
                    <a:gd name="connsiteY2" fmla="*/ 35859 h 173318"/>
                    <a:gd name="connsiteX3" fmla="*/ 1021977 w 3006165"/>
                    <a:gd name="connsiteY3" fmla="*/ 143436 h 173318"/>
                    <a:gd name="connsiteX4" fmla="*/ 1350683 w 3006165"/>
                    <a:gd name="connsiteY4" fmla="*/ 29883 h 173318"/>
                    <a:gd name="connsiteX5" fmla="*/ 1679388 w 3006165"/>
                    <a:gd name="connsiteY5" fmla="*/ 119530 h 173318"/>
                    <a:gd name="connsiteX6" fmla="*/ 2008094 w 3006165"/>
                    <a:gd name="connsiteY6" fmla="*/ 155389 h 173318"/>
                    <a:gd name="connsiteX7" fmla="*/ 2348753 w 3006165"/>
                    <a:gd name="connsiteY7" fmla="*/ 173318 h 173318"/>
                    <a:gd name="connsiteX8" fmla="*/ 2683436 w 3006165"/>
                    <a:gd name="connsiteY8" fmla="*/ 155389 h 173318"/>
                    <a:gd name="connsiteX9" fmla="*/ 3006165 w 3006165"/>
                    <a:gd name="connsiteY9" fmla="*/ 83671 h 173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06165" h="173318">
                      <a:moveTo>
                        <a:pt x="0" y="47812"/>
                      </a:moveTo>
                      <a:lnTo>
                        <a:pt x="334683" y="0"/>
                      </a:lnTo>
                      <a:lnTo>
                        <a:pt x="675341" y="35859"/>
                      </a:lnTo>
                      <a:lnTo>
                        <a:pt x="1021977" y="143436"/>
                      </a:lnTo>
                      <a:lnTo>
                        <a:pt x="1350683" y="29883"/>
                      </a:lnTo>
                      <a:lnTo>
                        <a:pt x="1679388" y="119530"/>
                      </a:lnTo>
                      <a:lnTo>
                        <a:pt x="2008094" y="155389"/>
                      </a:lnTo>
                      <a:lnTo>
                        <a:pt x="2348753" y="173318"/>
                      </a:lnTo>
                      <a:lnTo>
                        <a:pt x="2683436" y="155389"/>
                      </a:lnTo>
                      <a:lnTo>
                        <a:pt x="3006165" y="83671"/>
                      </a:lnTo>
                    </a:path>
                  </a:pathLst>
                </a:custGeom>
                <a:noFill/>
                <a:ln w="317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4" name="Star: 5 Points 83">
                  <a:extLst>
                    <a:ext uri="{FF2B5EF4-FFF2-40B4-BE49-F238E27FC236}">
                      <a16:creationId xmlns:a16="http://schemas.microsoft.com/office/drawing/2014/main" id="{B58324E0-8CE4-4FED-936B-4A89FE202531}"/>
                    </a:ext>
                  </a:extLst>
                </p:cNvPr>
                <p:cNvSpPr/>
                <p:nvPr/>
              </p:nvSpPr>
              <p:spPr>
                <a:xfrm>
                  <a:off x="1350000" y="4673706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Star: 5 Points 84">
                  <a:extLst>
                    <a:ext uri="{FF2B5EF4-FFF2-40B4-BE49-F238E27FC236}">
                      <a16:creationId xmlns:a16="http://schemas.microsoft.com/office/drawing/2014/main" id="{7AAB7A83-F91A-4226-BBD3-0A7634C80B7C}"/>
                    </a:ext>
                  </a:extLst>
                </p:cNvPr>
                <p:cNvSpPr/>
                <p:nvPr/>
              </p:nvSpPr>
              <p:spPr>
                <a:xfrm>
                  <a:off x="1677600" y="4633927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Star: 5 Points 85">
                  <a:extLst>
                    <a:ext uri="{FF2B5EF4-FFF2-40B4-BE49-F238E27FC236}">
                      <a16:creationId xmlns:a16="http://schemas.microsoft.com/office/drawing/2014/main" id="{DC23E8E4-D1A1-4856-992E-39EAF1B64F6C}"/>
                    </a:ext>
                  </a:extLst>
                </p:cNvPr>
                <p:cNvSpPr/>
                <p:nvPr/>
              </p:nvSpPr>
              <p:spPr>
                <a:xfrm>
                  <a:off x="3340800" y="4793073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" name="Star: 5 Points 86">
                  <a:extLst>
                    <a:ext uri="{FF2B5EF4-FFF2-40B4-BE49-F238E27FC236}">
                      <a16:creationId xmlns:a16="http://schemas.microsoft.com/office/drawing/2014/main" id="{282D8B35-3821-41A6-BA2F-DA087EBF7931}"/>
                    </a:ext>
                  </a:extLst>
                </p:cNvPr>
                <p:cNvSpPr/>
                <p:nvPr/>
              </p:nvSpPr>
              <p:spPr>
                <a:xfrm>
                  <a:off x="3682800" y="4801700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Star: 5 Points 87">
                  <a:extLst>
                    <a:ext uri="{FF2B5EF4-FFF2-40B4-BE49-F238E27FC236}">
                      <a16:creationId xmlns:a16="http://schemas.microsoft.com/office/drawing/2014/main" id="{E5D8E4C0-D990-4222-9315-6820905F8AD1}"/>
                    </a:ext>
                  </a:extLst>
                </p:cNvPr>
                <p:cNvSpPr/>
                <p:nvPr/>
              </p:nvSpPr>
              <p:spPr>
                <a:xfrm>
                  <a:off x="4010400" y="4793073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Star: 5 Points 88">
                  <a:extLst>
                    <a:ext uri="{FF2B5EF4-FFF2-40B4-BE49-F238E27FC236}">
                      <a16:creationId xmlns:a16="http://schemas.microsoft.com/office/drawing/2014/main" id="{E18C03D0-FB86-491E-B5C9-EAEA079A03E9}"/>
                    </a:ext>
                  </a:extLst>
                </p:cNvPr>
                <p:cNvSpPr/>
                <p:nvPr/>
              </p:nvSpPr>
              <p:spPr>
                <a:xfrm>
                  <a:off x="4345329" y="4718709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" name="Star: 5 Points 89">
                  <a:extLst>
                    <a:ext uri="{FF2B5EF4-FFF2-40B4-BE49-F238E27FC236}">
                      <a16:creationId xmlns:a16="http://schemas.microsoft.com/office/drawing/2014/main" id="{B0697914-D7A4-458A-B9AE-EDC1B5A14DF7}"/>
                    </a:ext>
                  </a:extLst>
                </p:cNvPr>
                <p:cNvSpPr/>
                <p:nvPr/>
              </p:nvSpPr>
              <p:spPr>
                <a:xfrm>
                  <a:off x="2008800" y="4667092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Star: 5 Points 90">
                  <a:extLst>
                    <a:ext uri="{FF2B5EF4-FFF2-40B4-BE49-F238E27FC236}">
                      <a16:creationId xmlns:a16="http://schemas.microsoft.com/office/drawing/2014/main" id="{47708F55-F722-4557-9701-2A8486F7E51C}"/>
                    </a:ext>
                  </a:extLst>
                </p:cNvPr>
                <p:cNvSpPr/>
                <p:nvPr/>
              </p:nvSpPr>
              <p:spPr>
                <a:xfrm>
                  <a:off x="2332800" y="4768850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Star: 5 Points 91">
                  <a:extLst>
                    <a:ext uri="{FF2B5EF4-FFF2-40B4-BE49-F238E27FC236}">
                      <a16:creationId xmlns:a16="http://schemas.microsoft.com/office/drawing/2014/main" id="{633E99C4-36EE-402B-B113-E8C52780AF75}"/>
                    </a:ext>
                  </a:extLst>
                </p:cNvPr>
                <p:cNvSpPr/>
                <p:nvPr/>
              </p:nvSpPr>
              <p:spPr>
                <a:xfrm>
                  <a:off x="2664000" y="4666776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" name="Star: 5 Points 92">
                  <a:extLst>
                    <a:ext uri="{FF2B5EF4-FFF2-40B4-BE49-F238E27FC236}">
                      <a16:creationId xmlns:a16="http://schemas.microsoft.com/office/drawing/2014/main" id="{A571B97E-BC01-4748-93F8-DD6D29CB803F}"/>
                    </a:ext>
                  </a:extLst>
                </p:cNvPr>
                <p:cNvSpPr/>
                <p:nvPr/>
              </p:nvSpPr>
              <p:spPr>
                <a:xfrm>
                  <a:off x="3006000" y="4750603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33EC86DB-6284-4D58-9D5A-4DE50E26FEDC}"/>
                  </a:ext>
                </a:extLst>
              </p:cNvPr>
              <p:cNvGrpSpPr/>
              <p:nvPr/>
            </p:nvGrpSpPr>
            <p:grpSpPr>
              <a:xfrm>
                <a:off x="1350000" y="4649233"/>
                <a:ext cx="3078000" cy="248827"/>
                <a:chOff x="1350000" y="4649233"/>
                <a:chExt cx="3078000" cy="248827"/>
              </a:xfrm>
            </p:grpSpPr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816DF53C-ED1C-4AAE-9D5B-2E1F672D60E0}"/>
                    </a:ext>
                  </a:extLst>
                </p:cNvPr>
                <p:cNvSpPr/>
                <p:nvPr/>
              </p:nvSpPr>
              <p:spPr>
                <a:xfrm>
                  <a:off x="1374588" y="4679576"/>
                  <a:ext cx="3012141" cy="185271"/>
                </a:xfrm>
                <a:custGeom>
                  <a:avLst/>
                  <a:gdLst>
                    <a:gd name="connsiteX0" fmla="*/ 0 w 3012141"/>
                    <a:gd name="connsiteY0" fmla="*/ 65742 h 185271"/>
                    <a:gd name="connsiteX1" fmla="*/ 334683 w 3012141"/>
                    <a:gd name="connsiteY1" fmla="*/ 89648 h 185271"/>
                    <a:gd name="connsiteX2" fmla="*/ 675341 w 3012141"/>
                    <a:gd name="connsiteY2" fmla="*/ 23906 h 185271"/>
                    <a:gd name="connsiteX3" fmla="*/ 1004047 w 3012141"/>
                    <a:gd name="connsiteY3" fmla="*/ 113553 h 185271"/>
                    <a:gd name="connsiteX4" fmla="*/ 1338730 w 3012141"/>
                    <a:gd name="connsiteY4" fmla="*/ 0 h 185271"/>
                    <a:gd name="connsiteX5" fmla="*/ 1679388 w 3012141"/>
                    <a:gd name="connsiteY5" fmla="*/ 185271 h 185271"/>
                    <a:gd name="connsiteX6" fmla="*/ 2014071 w 3012141"/>
                    <a:gd name="connsiteY6" fmla="*/ 137459 h 185271"/>
                    <a:gd name="connsiteX7" fmla="*/ 2342777 w 3012141"/>
                    <a:gd name="connsiteY7" fmla="*/ 119530 h 185271"/>
                    <a:gd name="connsiteX8" fmla="*/ 2689412 w 3012141"/>
                    <a:gd name="connsiteY8" fmla="*/ 149412 h 185271"/>
                    <a:gd name="connsiteX9" fmla="*/ 3012141 w 3012141"/>
                    <a:gd name="connsiteY9" fmla="*/ 167342 h 185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12141" h="185271">
                      <a:moveTo>
                        <a:pt x="0" y="65742"/>
                      </a:moveTo>
                      <a:lnTo>
                        <a:pt x="334683" y="89648"/>
                      </a:lnTo>
                      <a:lnTo>
                        <a:pt x="675341" y="23906"/>
                      </a:lnTo>
                      <a:lnTo>
                        <a:pt x="1004047" y="113553"/>
                      </a:lnTo>
                      <a:lnTo>
                        <a:pt x="1338730" y="0"/>
                      </a:lnTo>
                      <a:lnTo>
                        <a:pt x="1679388" y="185271"/>
                      </a:lnTo>
                      <a:lnTo>
                        <a:pt x="2014071" y="137459"/>
                      </a:lnTo>
                      <a:lnTo>
                        <a:pt x="2342777" y="119530"/>
                      </a:lnTo>
                      <a:lnTo>
                        <a:pt x="2689412" y="149412"/>
                      </a:lnTo>
                      <a:lnTo>
                        <a:pt x="3012141" y="167342"/>
                      </a:lnTo>
                    </a:path>
                  </a:pathLst>
                </a:custGeom>
                <a:noFill/>
                <a:ln w="2857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B34C2058-2DDF-4411-AF7A-FED7E979A0A1}"/>
                    </a:ext>
                  </a:extLst>
                </p:cNvPr>
                <p:cNvSpPr/>
                <p:nvPr/>
              </p:nvSpPr>
              <p:spPr>
                <a:xfrm>
                  <a:off x="1350000" y="471204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5DD1AC83-4F3F-48A9-8074-10D626347E41}"/>
                    </a:ext>
                  </a:extLst>
                </p:cNvPr>
                <p:cNvSpPr/>
                <p:nvPr/>
              </p:nvSpPr>
              <p:spPr>
                <a:xfrm>
                  <a:off x="1677600" y="4721412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81F60669-8871-458A-8B21-0C6E11AAB209}"/>
                    </a:ext>
                  </a:extLst>
                </p:cNvPr>
                <p:cNvSpPr/>
                <p:nvPr/>
              </p:nvSpPr>
              <p:spPr>
                <a:xfrm>
                  <a:off x="2009293" y="4653341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A5C4A37C-5F5B-44CA-A44B-C6AC148BC2C4}"/>
                    </a:ext>
                  </a:extLst>
                </p:cNvPr>
                <p:cNvSpPr/>
                <p:nvPr/>
              </p:nvSpPr>
              <p:spPr>
                <a:xfrm>
                  <a:off x="2332800" y="4730266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C38FD235-B055-4219-9FB0-4D542254289F}"/>
                    </a:ext>
                  </a:extLst>
                </p:cNvPr>
                <p:cNvSpPr/>
                <p:nvPr/>
              </p:nvSpPr>
              <p:spPr>
                <a:xfrm>
                  <a:off x="2664000" y="464923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E2CC0355-1E5B-466E-B31C-81489EB263FD}"/>
                    </a:ext>
                  </a:extLst>
                </p:cNvPr>
                <p:cNvSpPr/>
                <p:nvPr/>
              </p:nvSpPr>
              <p:spPr>
                <a:xfrm>
                  <a:off x="3006000" y="4811660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523C64CF-6A1D-4D5C-81E6-4E9FA47459D4}"/>
                    </a:ext>
                  </a:extLst>
                </p:cNvPr>
                <p:cNvSpPr/>
                <p:nvPr/>
              </p:nvSpPr>
              <p:spPr>
                <a:xfrm>
                  <a:off x="3340800" y="4769037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3B7138FA-DD92-4DC9-9A31-034BF3FC94F7}"/>
                    </a:ext>
                  </a:extLst>
                </p:cNvPr>
                <p:cNvSpPr/>
                <p:nvPr/>
              </p:nvSpPr>
              <p:spPr>
                <a:xfrm>
                  <a:off x="3682800" y="4758050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9F4CCBB8-C132-4EFC-9F0A-572C8E0C36A3}"/>
                    </a:ext>
                  </a:extLst>
                </p:cNvPr>
                <p:cNvSpPr/>
                <p:nvPr/>
              </p:nvSpPr>
              <p:spPr>
                <a:xfrm>
                  <a:off x="4008770" y="4780989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A4AD1EDE-57CD-4501-8BC4-628AB008AD44}"/>
                    </a:ext>
                  </a:extLst>
                </p:cNvPr>
                <p:cNvSpPr/>
                <p:nvPr/>
              </p:nvSpPr>
              <p:spPr>
                <a:xfrm>
                  <a:off x="4341600" y="479307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172996D-F88E-4FE8-B7F3-F894EF88F314}"/>
                  </a:ext>
                </a:extLst>
              </p:cNvPr>
              <p:cNvGrpSpPr/>
              <p:nvPr/>
            </p:nvGrpSpPr>
            <p:grpSpPr>
              <a:xfrm>
                <a:off x="1350000" y="4785212"/>
                <a:ext cx="3074400" cy="200645"/>
                <a:chOff x="1350000" y="4785212"/>
                <a:chExt cx="3074400" cy="200645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73D4B30A-6A57-4982-9DF2-7C6DF9B8BB73}"/>
                    </a:ext>
                  </a:extLst>
                </p:cNvPr>
                <p:cNvSpPr/>
                <p:nvPr/>
              </p:nvSpPr>
              <p:spPr>
                <a:xfrm>
                  <a:off x="1368612" y="4823012"/>
                  <a:ext cx="3024094" cy="131482"/>
                </a:xfrm>
                <a:custGeom>
                  <a:avLst/>
                  <a:gdLst>
                    <a:gd name="connsiteX0" fmla="*/ 0 w 3024094"/>
                    <a:gd name="connsiteY0" fmla="*/ 107576 h 131482"/>
                    <a:gd name="connsiteX1" fmla="*/ 352612 w 3024094"/>
                    <a:gd name="connsiteY1" fmla="*/ 53788 h 131482"/>
                    <a:gd name="connsiteX2" fmla="*/ 681317 w 3024094"/>
                    <a:gd name="connsiteY2" fmla="*/ 0 h 131482"/>
                    <a:gd name="connsiteX3" fmla="*/ 1010023 w 3024094"/>
                    <a:gd name="connsiteY3" fmla="*/ 65741 h 131482"/>
                    <a:gd name="connsiteX4" fmla="*/ 1362635 w 3024094"/>
                    <a:gd name="connsiteY4" fmla="*/ 131482 h 131482"/>
                    <a:gd name="connsiteX5" fmla="*/ 1685364 w 3024094"/>
                    <a:gd name="connsiteY5" fmla="*/ 89647 h 131482"/>
                    <a:gd name="connsiteX6" fmla="*/ 2020047 w 3024094"/>
                    <a:gd name="connsiteY6" fmla="*/ 101600 h 131482"/>
                    <a:gd name="connsiteX7" fmla="*/ 2354729 w 3024094"/>
                    <a:gd name="connsiteY7" fmla="*/ 77694 h 131482"/>
                    <a:gd name="connsiteX8" fmla="*/ 2677459 w 3024094"/>
                    <a:gd name="connsiteY8" fmla="*/ 53788 h 131482"/>
                    <a:gd name="connsiteX9" fmla="*/ 3024094 w 3024094"/>
                    <a:gd name="connsiteY9" fmla="*/ 71717 h 131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24094" h="131482">
                      <a:moveTo>
                        <a:pt x="0" y="107576"/>
                      </a:moveTo>
                      <a:lnTo>
                        <a:pt x="352612" y="53788"/>
                      </a:lnTo>
                      <a:lnTo>
                        <a:pt x="681317" y="0"/>
                      </a:lnTo>
                      <a:lnTo>
                        <a:pt x="1010023" y="65741"/>
                      </a:lnTo>
                      <a:lnTo>
                        <a:pt x="1362635" y="131482"/>
                      </a:lnTo>
                      <a:lnTo>
                        <a:pt x="1685364" y="89647"/>
                      </a:lnTo>
                      <a:lnTo>
                        <a:pt x="2020047" y="101600"/>
                      </a:lnTo>
                      <a:lnTo>
                        <a:pt x="2354729" y="77694"/>
                      </a:lnTo>
                      <a:lnTo>
                        <a:pt x="2677459" y="53788"/>
                      </a:lnTo>
                      <a:lnTo>
                        <a:pt x="3024094" y="71717"/>
                      </a:lnTo>
                    </a:path>
                  </a:pathLst>
                </a:custGeom>
                <a:noFill/>
                <a:ln w="2857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2" name="Isosceles Triangle 61">
                  <a:extLst>
                    <a:ext uri="{FF2B5EF4-FFF2-40B4-BE49-F238E27FC236}">
                      <a16:creationId xmlns:a16="http://schemas.microsoft.com/office/drawing/2014/main" id="{89DBFD7C-0D00-4175-9F78-93B5C3E7C2D0}"/>
                    </a:ext>
                  </a:extLst>
                </p:cNvPr>
                <p:cNvSpPr/>
                <p:nvPr/>
              </p:nvSpPr>
              <p:spPr>
                <a:xfrm>
                  <a:off x="1350000" y="487730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Isosceles Triangle 62">
                  <a:extLst>
                    <a:ext uri="{FF2B5EF4-FFF2-40B4-BE49-F238E27FC236}">
                      <a16:creationId xmlns:a16="http://schemas.microsoft.com/office/drawing/2014/main" id="{990DC22F-773B-40BA-B724-E4F49EE91876}"/>
                    </a:ext>
                  </a:extLst>
                </p:cNvPr>
                <p:cNvSpPr/>
                <p:nvPr/>
              </p:nvSpPr>
              <p:spPr>
                <a:xfrm>
                  <a:off x="1675764" y="483950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Isosceles Triangle 63">
                  <a:extLst>
                    <a:ext uri="{FF2B5EF4-FFF2-40B4-BE49-F238E27FC236}">
                      <a16:creationId xmlns:a16="http://schemas.microsoft.com/office/drawing/2014/main" id="{21EBB18D-99FB-4F5A-A212-49D26FC3B5E9}"/>
                    </a:ext>
                  </a:extLst>
                </p:cNvPr>
                <p:cNvSpPr/>
                <p:nvPr/>
              </p:nvSpPr>
              <p:spPr>
                <a:xfrm>
                  <a:off x="2008800" y="4785212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Isosceles Triangle 64">
                  <a:extLst>
                    <a:ext uri="{FF2B5EF4-FFF2-40B4-BE49-F238E27FC236}">
                      <a16:creationId xmlns:a16="http://schemas.microsoft.com/office/drawing/2014/main" id="{12D0788B-4EB9-4CB3-AC62-DAA176106A35}"/>
                    </a:ext>
                  </a:extLst>
                </p:cNvPr>
                <p:cNvSpPr/>
                <p:nvPr/>
              </p:nvSpPr>
              <p:spPr>
                <a:xfrm>
                  <a:off x="2664000" y="4910257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" name="Isosceles Triangle 65">
                  <a:extLst>
                    <a:ext uri="{FF2B5EF4-FFF2-40B4-BE49-F238E27FC236}">
                      <a16:creationId xmlns:a16="http://schemas.microsoft.com/office/drawing/2014/main" id="{91850206-219F-4A01-9DEB-3D992F8F72A3}"/>
                    </a:ext>
                  </a:extLst>
                </p:cNvPr>
                <p:cNvSpPr/>
                <p:nvPr/>
              </p:nvSpPr>
              <p:spPr>
                <a:xfrm>
                  <a:off x="3006000" y="4870964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Isosceles Triangle 66">
                  <a:extLst>
                    <a:ext uri="{FF2B5EF4-FFF2-40B4-BE49-F238E27FC236}">
                      <a16:creationId xmlns:a16="http://schemas.microsoft.com/office/drawing/2014/main" id="{6B15B697-84DC-4488-96B9-990984268F50}"/>
                    </a:ext>
                  </a:extLst>
                </p:cNvPr>
                <p:cNvSpPr/>
                <p:nvPr/>
              </p:nvSpPr>
              <p:spPr>
                <a:xfrm>
                  <a:off x="3340800" y="4883873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" name="Isosceles Triangle 67">
                  <a:extLst>
                    <a:ext uri="{FF2B5EF4-FFF2-40B4-BE49-F238E27FC236}">
                      <a16:creationId xmlns:a16="http://schemas.microsoft.com/office/drawing/2014/main" id="{48516AE6-92B4-49FF-AB61-76D3070B43EB}"/>
                    </a:ext>
                  </a:extLst>
                </p:cNvPr>
                <p:cNvSpPr/>
                <p:nvPr/>
              </p:nvSpPr>
              <p:spPr>
                <a:xfrm>
                  <a:off x="3682800" y="4858271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Isosceles Triangle 68">
                  <a:extLst>
                    <a:ext uri="{FF2B5EF4-FFF2-40B4-BE49-F238E27FC236}">
                      <a16:creationId xmlns:a16="http://schemas.microsoft.com/office/drawing/2014/main" id="{EFA69B5A-01DE-4145-89C4-7B2C1F89F3D9}"/>
                    </a:ext>
                  </a:extLst>
                </p:cNvPr>
                <p:cNvSpPr/>
                <p:nvPr/>
              </p:nvSpPr>
              <p:spPr>
                <a:xfrm>
                  <a:off x="4010400" y="4845034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" name="Isosceles Triangle 69">
                  <a:extLst>
                    <a:ext uri="{FF2B5EF4-FFF2-40B4-BE49-F238E27FC236}">
                      <a16:creationId xmlns:a16="http://schemas.microsoft.com/office/drawing/2014/main" id="{AB1AD1F7-CF26-4DE2-B239-0F64BDD3D38B}"/>
                    </a:ext>
                  </a:extLst>
                </p:cNvPr>
                <p:cNvSpPr/>
                <p:nvPr/>
              </p:nvSpPr>
              <p:spPr>
                <a:xfrm>
                  <a:off x="4341600" y="485101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Isosceles Triangle 70">
                  <a:extLst>
                    <a:ext uri="{FF2B5EF4-FFF2-40B4-BE49-F238E27FC236}">
                      <a16:creationId xmlns:a16="http://schemas.microsoft.com/office/drawing/2014/main" id="{24D9FF5D-16B2-4394-860F-82039DE8C795}"/>
                    </a:ext>
                  </a:extLst>
                </p:cNvPr>
                <p:cNvSpPr/>
                <p:nvPr/>
              </p:nvSpPr>
              <p:spPr>
                <a:xfrm>
                  <a:off x="2332800" y="4850233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76C7FD5-952D-46A4-8648-66265367460D}"/>
                  </a:ext>
                </a:extLst>
              </p:cNvPr>
              <p:cNvGrpSpPr/>
              <p:nvPr/>
            </p:nvGrpSpPr>
            <p:grpSpPr>
              <a:xfrm>
                <a:off x="1351366" y="4879889"/>
                <a:ext cx="3074969" cy="199014"/>
                <a:chOff x="1351366" y="4879889"/>
                <a:chExt cx="3074969" cy="199014"/>
              </a:xfrm>
            </p:grpSpPr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8929F899-22C7-42D3-A8B1-C7B160900B0A}"/>
                    </a:ext>
                  </a:extLst>
                </p:cNvPr>
                <p:cNvSpPr/>
                <p:nvPr/>
              </p:nvSpPr>
              <p:spPr>
                <a:xfrm>
                  <a:off x="1380565" y="4918635"/>
                  <a:ext cx="3012141" cy="125506"/>
                </a:xfrm>
                <a:custGeom>
                  <a:avLst/>
                  <a:gdLst>
                    <a:gd name="connsiteX0" fmla="*/ 0 w 3012141"/>
                    <a:gd name="connsiteY0" fmla="*/ 17930 h 125506"/>
                    <a:gd name="connsiteX1" fmla="*/ 340659 w 3012141"/>
                    <a:gd name="connsiteY1" fmla="*/ 71718 h 125506"/>
                    <a:gd name="connsiteX2" fmla="*/ 681317 w 3012141"/>
                    <a:gd name="connsiteY2" fmla="*/ 0 h 125506"/>
                    <a:gd name="connsiteX3" fmla="*/ 1010023 w 3012141"/>
                    <a:gd name="connsiteY3" fmla="*/ 125506 h 125506"/>
                    <a:gd name="connsiteX4" fmla="*/ 1350682 w 3012141"/>
                    <a:gd name="connsiteY4" fmla="*/ 35859 h 125506"/>
                    <a:gd name="connsiteX5" fmla="*/ 1667435 w 3012141"/>
                    <a:gd name="connsiteY5" fmla="*/ 59765 h 125506"/>
                    <a:gd name="connsiteX6" fmla="*/ 2008094 w 3012141"/>
                    <a:gd name="connsiteY6" fmla="*/ 101600 h 125506"/>
                    <a:gd name="connsiteX7" fmla="*/ 2354729 w 3012141"/>
                    <a:gd name="connsiteY7" fmla="*/ 23906 h 125506"/>
                    <a:gd name="connsiteX8" fmla="*/ 2677459 w 3012141"/>
                    <a:gd name="connsiteY8" fmla="*/ 41836 h 125506"/>
                    <a:gd name="connsiteX9" fmla="*/ 3012141 w 3012141"/>
                    <a:gd name="connsiteY9" fmla="*/ 95624 h 125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12141" h="125506">
                      <a:moveTo>
                        <a:pt x="0" y="17930"/>
                      </a:moveTo>
                      <a:lnTo>
                        <a:pt x="340659" y="71718"/>
                      </a:lnTo>
                      <a:lnTo>
                        <a:pt x="681317" y="0"/>
                      </a:lnTo>
                      <a:lnTo>
                        <a:pt x="1010023" y="125506"/>
                      </a:lnTo>
                      <a:lnTo>
                        <a:pt x="1350682" y="35859"/>
                      </a:lnTo>
                      <a:lnTo>
                        <a:pt x="1667435" y="59765"/>
                      </a:lnTo>
                      <a:lnTo>
                        <a:pt x="2008094" y="101600"/>
                      </a:lnTo>
                      <a:lnTo>
                        <a:pt x="2354729" y="23906"/>
                      </a:lnTo>
                      <a:lnTo>
                        <a:pt x="2677459" y="41836"/>
                      </a:lnTo>
                      <a:lnTo>
                        <a:pt x="3012141" y="95624"/>
                      </a:lnTo>
                    </a:path>
                  </a:pathLst>
                </a:custGeom>
                <a:noFill/>
                <a:ln w="28575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C04A74A9-FB17-48FF-8B1B-5DF7B17798A9}"/>
                    </a:ext>
                  </a:extLst>
                </p:cNvPr>
                <p:cNvSpPr/>
                <p:nvPr/>
              </p:nvSpPr>
              <p:spPr>
                <a:xfrm>
                  <a:off x="2008800" y="4879889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709747BB-5F90-4AF0-963F-E994B6C9975A}"/>
                    </a:ext>
                  </a:extLst>
                </p:cNvPr>
                <p:cNvSpPr/>
                <p:nvPr/>
              </p:nvSpPr>
              <p:spPr>
                <a:xfrm>
                  <a:off x="1351366" y="4888740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98C8A95B-1058-49DC-BD02-BF9B88689ACB}"/>
                    </a:ext>
                  </a:extLst>
                </p:cNvPr>
                <p:cNvSpPr/>
                <p:nvPr/>
              </p:nvSpPr>
              <p:spPr>
                <a:xfrm>
                  <a:off x="1677600" y="4927556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29B7F6C8-915D-4DE8-9D0F-AAD568961585}"/>
                    </a:ext>
                  </a:extLst>
                </p:cNvPr>
                <p:cNvSpPr/>
                <p:nvPr/>
              </p:nvSpPr>
              <p:spPr>
                <a:xfrm>
                  <a:off x="2332800" y="4994168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C22E9D57-0C56-47AA-BF45-F3C253479151}"/>
                    </a:ext>
                  </a:extLst>
                </p:cNvPr>
                <p:cNvSpPr/>
                <p:nvPr/>
              </p:nvSpPr>
              <p:spPr>
                <a:xfrm>
                  <a:off x="2663180" y="4909433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824B421C-9FF1-47BF-9F72-E8ED55DE649B}"/>
                    </a:ext>
                  </a:extLst>
                </p:cNvPr>
                <p:cNvSpPr/>
                <p:nvPr/>
              </p:nvSpPr>
              <p:spPr>
                <a:xfrm>
                  <a:off x="3004065" y="4939308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81A6B162-B751-49B5-AFE0-AD408E2C9585}"/>
                    </a:ext>
                  </a:extLst>
                </p:cNvPr>
                <p:cNvSpPr/>
                <p:nvPr/>
              </p:nvSpPr>
              <p:spPr>
                <a:xfrm>
                  <a:off x="3338865" y="4969923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A9E920D9-C09E-4C86-940A-8AD412444B9B}"/>
                    </a:ext>
                  </a:extLst>
                </p:cNvPr>
                <p:cNvSpPr/>
                <p:nvPr/>
              </p:nvSpPr>
              <p:spPr>
                <a:xfrm>
                  <a:off x="3682800" y="4891503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D834B819-2E67-4920-AF75-6C3AF5F0B0E9}"/>
                    </a:ext>
                  </a:extLst>
                </p:cNvPr>
                <p:cNvSpPr/>
                <p:nvPr/>
              </p:nvSpPr>
              <p:spPr>
                <a:xfrm>
                  <a:off x="4010400" y="4916040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9931F728-C76B-4359-9015-6F5ECD03C537}"/>
                    </a:ext>
                  </a:extLst>
                </p:cNvPr>
                <p:cNvSpPr/>
                <p:nvPr/>
              </p:nvSpPr>
              <p:spPr>
                <a:xfrm>
                  <a:off x="4341600" y="4969486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78F284D-D244-464E-AB44-58E1A82A744F}"/>
                  </a:ext>
                </a:extLst>
              </p:cNvPr>
              <p:cNvGrpSpPr/>
              <p:nvPr/>
            </p:nvGrpSpPr>
            <p:grpSpPr>
              <a:xfrm>
                <a:off x="1350000" y="4910400"/>
                <a:ext cx="3074400" cy="159157"/>
                <a:chOff x="1350000" y="4911626"/>
                <a:chExt cx="3074400" cy="159157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D98A8F9D-0081-4836-B1D6-2B65423598EF}"/>
                    </a:ext>
                  </a:extLst>
                </p:cNvPr>
                <p:cNvSpPr/>
                <p:nvPr/>
              </p:nvSpPr>
              <p:spPr>
                <a:xfrm>
                  <a:off x="1374588" y="4948518"/>
                  <a:ext cx="3036047" cy="95623"/>
                </a:xfrm>
                <a:custGeom>
                  <a:avLst/>
                  <a:gdLst>
                    <a:gd name="connsiteX0" fmla="*/ 0 w 3036047"/>
                    <a:gd name="connsiteY0" fmla="*/ 35858 h 95623"/>
                    <a:gd name="connsiteX1" fmla="*/ 346636 w 3036047"/>
                    <a:gd name="connsiteY1" fmla="*/ 65741 h 95623"/>
                    <a:gd name="connsiteX2" fmla="*/ 675341 w 3036047"/>
                    <a:gd name="connsiteY2" fmla="*/ 41835 h 95623"/>
                    <a:gd name="connsiteX3" fmla="*/ 1010024 w 3036047"/>
                    <a:gd name="connsiteY3" fmla="*/ 0 h 95623"/>
                    <a:gd name="connsiteX4" fmla="*/ 1350683 w 3036047"/>
                    <a:gd name="connsiteY4" fmla="*/ 83670 h 95623"/>
                    <a:gd name="connsiteX5" fmla="*/ 1685365 w 3036047"/>
                    <a:gd name="connsiteY5" fmla="*/ 65741 h 95623"/>
                    <a:gd name="connsiteX6" fmla="*/ 2014071 w 3036047"/>
                    <a:gd name="connsiteY6" fmla="*/ 35858 h 95623"/>
                    <a:gd name="connsiteX7" fmla="*/ 2342777 w 3036047"/>
                    <a:gd name="connsiteY7" fmla="*/ 59764 h 95623"/>
                    <a:gd name="connsiteX8" fmla="*/ 2701365 w 3036047"/>
                    <a:gd name="connsiteY8" fmla="*/ 95623 h 95623"/>
                    <a:gd name="connsiteX9" fmla="*/ 3036047 w 3036047"/>
                    <a:gd name="connsiteY9" fmla="*/ 35858 h 95623"/>
                    <a:gd name="connsiteX10" fmla="*/ 3036047 w 3036047"/>
                    <a:gd name="connsiteY10" fmla="*/ 35858 h 9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36047" h="95623">
                      <a:moveTo>
                        <a:pt x="0" y="35858"/>
                      </a:moveTo>
                      <a:lnTo>
                        <a:pt x="346636" y="65741"/>
                      </a:lnTo>
                      <a:lnTo>
                        <a:pt x="675341" y="41835"/>
                      </a:lnTo>
                      <a:lnTo>
                        <a:pt x="1010024" y="0"/>
                      </a:lnTo>
                      <a:lnTo>
                        <a:pt x="1350683" y="83670"/>
                      </a:lnTo>
                      <a:lnTo>
                        <a:pt x="1685365" y="65741"/>
                      </a:lnTo>
                      <a:lnTo>
                        <a:pt x="2014071" y="35858"/>
                      </a:lnTo>
                      <a:lnTo>
                        <a:pt x="2342777" y="59764"/>
                      </a:lnTo>
                      <a:lnTo>
                        <a:pt x="2701365" y="95623"/>
                      </a:lnTo>
                      <a:lnTo>
                        <a:pt x="3036047" y="35858"/>
                      </a:lnTo>
                      <a:lnTo>
                        <a:pt x="3036047" y="35858"/>
                      </a:lnTo>
                    </a:path>
                  </a:pathLst>
                </a:custGeom>
                <a:noFill/>
                <a:ln w="28575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0" name="Star: 5 Points 39">
                  <a:extLst>
                    <a:ext uri="{FF2B5EF4-FFF2-40B4-BE49-F238E27FC236}">
                      <a16:creationId xmlns:a16="http://schemas.microsoft.com/office/drawing/2014/main" id="{90CA60F1-D855-4B78-96FE-4BDADC5A8937}"/>
                    </a:ext>
                  </a:extLst>
                </p:cNvPr>
                <p:cNvSpPr/>
                <p:nvPr/>
              </p:nvSpPr>
              <p:spPr>
                <a:xfrm>
                  <a:off x="1350000" y="4941817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Star: 5 Points 40">
                  <a:extLst>
                    <a:ext uri="{FF2B5EF4-FFF2-40B4-BE49-F238E27FC236}">
                      <a16:creationId xmlns:a16="http://schemas.microsoft.com/office/drawing/2014/main" id="{5BBDAAF6-7215-44BA-B2E2-127A4DAD866A}"/>
                    </a:ext>
                  </a:extLst>
                </p:cNvPr>
                <p:cNvSpPr/>
                <p:nvPr/>
              </p:nvSpPr>
              <p:spPr>
                <a:xfrm>
                  <a:off x="1677600" y="4974491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" name="Star: 5 Points 41">
                  <a:extLst>
                    <a:ext uri="{FF2B5EF4-FFF2-40B4-BE49-F238E27FC236}">
                      <a16:creationId xmlns:a16="http://schemas.microsoft.com/office/drawing/2014/main" id="{A694B026-F5EF-4EB2-93F5-6408794855C0}"/>
                    </a:ext>
                  </a:extLst>
                </p:cNvPr>
                <p:cNvSpPr/>
                <p:nvPr/>
              </p:nvSpPr>
              <p:spPr>
                <a:xfrm>
                  <a:off x="2008800" y="4952978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Star: 5 Points 42">
                  <a:extLst>
                    <a:ext uri="{FF2B5EF4-FFF2-40B4-BE49-F238E27FC236}">
                      <a16:creationId xmlns:a16="http://schemas.microsoft.com/office/drawing/2014/main" id="{A5F71891-48F4-4B81-8B23-0F139CA88ECC}"/>
                    </a:ext>
                  </a:extLst>
                </p:cNvPr>
                <p:cNvSpPr/>
                <p:nvPr/>
              </p:nvSpPr>
              <p:spPr>
                <a:xfrm>
                  <a:off x="2333707" y="4911626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Star: 5 Points 43">
                  <a:extLst>
                    <a:ext uri="{FF2B5EF4-FFF2-40B4-BE49-F238E27FC236}">
                      <a16:creationId xmlns:a16="http://schemas.microsoft.com/office/drawing/2014/main" id="{9123C65A-9026-4A15-9352-B39CDD8C725A}"/>
                    </a:ext>
                  </a:extLst>
                </p:cNvPr>
                <p:cNvSpPr/>
                <p:nvPr/>
              </p:nvSpPr>
              <p:spPr>
                <a:xfrm>
                  <a:off x="2664000" y="4983188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" name="Star: 5 Points 44">
                  <a:extLst>
                    <a:ext uri="{FF2B5EF4-FFF2-40B4-BE49-F238E27FC236}">
                      <a16:creationId xmlns:a16="http://schemas.microsoft.com/office/drawing/2014/main" id="{76EB12AA-9228-4593-B6F0-FD4E189AAFF1}"/>
                    </a:ext>
                  </a:extLst>
                </p:cNvPr>
                <p:cNvSpPr/>
                <p:nvPr/>
              </p:nvSpPr>
              <p:spPr>
                <a:xfrm>
                  <a:off x="3006000" y="495947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6" name="Star: 5 Points 45">
                  <a:extLst>
                    <a:ext uri="{FF2B5EF4-FFF2-40B4-BE49-F238E27FC236}">
                      <a16:creationId xmlns:a16="http://schemas.microsoft.com/office/drawing/2014/main" id="{CF267447-3233-4625-8521-1DD9594E8DA0}"/>
                    </a:ext>
                  </a:extLst>
                </p:cNvPr>
                <p:cNvSpPr/>
                <p:nvPr/>
              </p:nvSpPr>
              <p:spPr>
                <a:xfrm>
                  <a:off x="3340800" y="4941817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Star: 5 Points 46">
                  <a:extLst>
                    <a:ext uri="{FF2B5EF4-FFF2-40B4-BE49-F238E27FC236}">
                      <a16:creationId xmlns:a16="http://schemas.microsoft.com/office/drawing/2014/main" id="{6A4B6D4E-D2D1-440F-9AB4-0E9ED171DC2C}"/>
                    </a:ext>
                  </a:extLst>
                </p:cNvPr>
                <p:cNvSpPr/>
                <p:nvPr/>
              </p:nvSpPr>
              <p:spPr>
                <a:xfrm>
                  <a:off x="3682800" y="495947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8" name="Star: 5 Points 47">
                  <a:extLst>
                    <a:ext uri="{FF2B5EF4-FFF2-40B4-BE49-F238E27FC236}">
                      <a16:creationId xmlns:a16="http://schemas.microsoft.com/office/drawing/2014/main" id="{54160E8C-9F9D-4371-A260-7CFD8BA07458}"/>
                    </a:ext>
                  </a:extLst>
                </p:cNvPr>
                <p:cNvSpPr/>
                <p:nvPr/>
              </p:nvSpPr>
              <p:spPr>
                <a:xfrm>
                  <a:off x="4341600" y="494107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9" name="Star: 5 Points 48">
                  <a:extLst>
                    <a:ext uri="{FF2B5EF4-FFF2-40B4-BE49-F238E27FC236}">
                      <a16:creationId xmlns:a16="http://schemas.microsoft.com/office/drawing/2014/main" id="{67060CD5-1DD9-4636-ACB2-DFB937F39EF7}"/>
                    </a:ext>
                  </a:extLst>
                </p:cNvPr>
                <p:cNvSpPr/>
                <p:nvPr/>
              </p:nvSpPr>
              <p:spPr>
                <a:xfrm>
                  <a:off x="4010400" y="499518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742C4F20-4B52-4191-80A0-34220B921184}"/>
                  </a:ext>
                </a:extLst>
              </p:cNvPr>
              <p:cNvGrpSpPr/>
              <p:nvPr/>
            </p:nvGrpSpPr>
            <p:grpSpPr>
              <a:xfrm>
                <a:off x="1350000" y="4912037"/>
                <a:ext cx="3074400" cy="171390"/>
                <a:chOff x="1350000" y="4912037"/>
                <a:chExt cx="3074400" cy="171390"/>
              </a:xfrm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CDCDA886-60AA-4EF8-9AB4-908A4560C54C}"/>
                    </a:ext>
                  </a:extLst>
                </p:cNvPr>
                <p:cNvSpPr/>
                <p:nvPr/>
              </p:nvSpPr>
              <p:spPr>
                <a:xfrm>
                  <a:off x="1386541" y="4948518"/>
                  <a:ext cx="3012141" cy="95623"/>
                </a:xfrm>
                <a:custGeom>
                  <a:avLst/>
                  <a:gdLst>
                    <a:gd name="connsiteX0" fmla="*/ 0 w 3012141"/>
                    <a:gd name="connsiteY0" fmla="*/ 41835 h 95623"/>
                    <a:gd name="connsiteX1" fmla="*/ 328706 w 3012141"/>
                    <a:gd name="connsiteY1" fmla="*/ 23906 h 95623"/>
                    <a:gd name="connsiteX2" fmla="*/ 663388 w 3012141"/>
                    <a:gd name="connsiteY2" fmla="*/ 65741 h 95623"/>
                    <a:gd name="connsiteX3" fmla="*/ 1004047 w 3012141"/>
                    <a:gd name="connsiteY3" fmla="*/ 0 h 95623"/>
                    <a:gd name="connsiteX4" fmla="*/ 1332753 w 3012141"/>
                    <a:gd name="connsiteY4" fmla="*/ 95623 h 95623"/>
                    <a:gd name="connsiteX5" fmla="*/ 1667435 w 3012141"/>
                    <a:gd name="connsiteY5" fmla="*/ 23906 h 95623"/>
                    <a:gd name="connsiteX6" fmla="*/ 1996141 w 3012141"/>
                    <a:gd name="connsiteY6" fmla="*/ 71717 h 95623"/>
                    <a:gd name="connsiteX7" fmla="*/ 2342777 w 3012141"/>
                    <a:gd name="connsiteY7" fmla="*/ 59764 h 95623"/>
                    <a:gd name="connsiteX8" fmla="*/ 2659530 w 3012141"/>
                    <a:gd name="connsiteY8" fmla="*/ 35858 h 95623"/>
                    <a:gd name="connsiteX9" fmla="*/ 2683435 w 3012141"/>
                    <a:gd name="connsiteY9" fmla="*/ 23906 h 95623"/>
                    <a:gd name="connsiteX10" fmla="*/ 3012141 w 3012141"/>
                    <a:gd name="connsiteY10" fmla="*/ 71717 h 95623"/>
                    <a:gd name="connsiteX11" fmla="*/ 3012141 w 3012141"/>
                    <a:gd name="connsiteY11" fmla="*/ 71717 h 9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2141" h="95623">
                      <a:moveTo>
                        <a:pt x="0" y="41835"/>
                      </a:moveTo>
                      <a:lnTo>
                        <a:pt x="328706" y="23906"/>
                      </a:lnTo>
                      <a:lnTo>
                        <a:pt x="663388" y="65741"/>
                      </a:lnTo>
                      <a:lnTo>
                        <a:pt x="1004047" y="0"/>
                      </a:lnTo>
                      <a:lnTo>
                        <a:pt x="1332753" y="95623"/>
                      </a:lnTo>
                      <a:lnTo>
                        <a:pt x="1667435" y="23906"/>
                      </a:lnTo>
                      <a:lnTo>
                        <a:pt x="1996141" y="71717"/>
                      </a:lnTo>
                      <a:lnTo>
                        <a:pt x="2342777" y="59764"/>
                      </a:lnTo>
                      <a:lnTo>
                        <a:pt x="2659530" y="35858"/>
                      </a:lnTo>
                      <a:lnTo>
                        <a:pt x="2683435" y="23906"/>
                      </a:lnTo>
                      <a:lnTo>
                        <a:pt x="3012141" y="71717"/>
                      </a:lnTo>
                      <a:lnTo>
                        <a:pt x="3012141" y="71717"/>
                      </a:lnTo>
                    </a:path>
                  </a:pathLst>
                </a:custGeom>
                <a:noFill/>
                <a:ln w="28575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0" name="Flowchart: Merge 29">
                  <a:extLst>
                    <a:ext uri="{FF2B5EF4-FFF2-40B4-BE49-F238E27FC236}">
                      <a16:creationId xmlns:a16="http://schemas.microsoft.com/office/drawing/2014/main" id="{7D2933B8-3501-43FE-8DDC-92FFB4EB01F1}"/>
                    </a:ext>
                  </a:extLst>
                </p:cNvPr>
                <p:cNvSpPr/>
                <p:nvPr/>
              </p:nvSpPr>
              <p:spPr>
                <a:xfrm>
                  <a:off x="1350000" y="4962975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Flowchart: Merge 30">
                  <a:extLst>
                    <a:ext uri="{FF2B5EF4-FFF2-40B4-BE49-F238E27FC236}">
                      <a16:creationId xmlns:a16="http://schemas.microsoft.com/office/drawing/2014/main" id="{415B3EBF-612C-4FF9-8960-12DD2611AF67}"/>
                    </a:ext>
                  </a:extLst>
                </p:cNvPr>
                <p:cNvSpPr/>
                <p:nvPr/>
              </p:nvSpPr>
              <p:spPr>
                <a:xfrm>
                  <a:off x="1675764" y="4953991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Flowchart: Merge 31">
                  <a:extLst>
                    <a:ext uri="{FF2B5EF4-FFF2-40B4-BE49-F238E27FC236}">
                      <a16:creationId xmlns:a16="http://schemas.microsoft.com/office/drawing/2014/main" id="{482EBFCA-4488-4FDF-B588-4622377F757B}"/>
                    </a:ext>
                  </a:extLst>
                </p:cNvPr>
                <p:cNvSpPr/>
                <p:nvPr/>
              </p:nvSpPr>
              <p:spPr>
                <a:xfrm>
                  <a:off x="2332800" y="491203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Flowchart: Merge 32">
                  <a:extLst>
                    <a:ext uri="{FF2B5EF4-FFF2-40B4-BE49-F238E27FC236}">
                      <a16:creationId xmlns:a16="http://schemas.microsoft.com/office/drawing/2014/main" id="{1F5E7EFF-3EFA-4FDA-BE4A-8AF1E6F42322}"/>
                    </a:ext>
                  </a:extLst>
                </p:cNvPr>
                <p:cNvSpPr/>
                <p:nvPr/>
              </p:nvSpPr>
              <p:spPr>
                <a:xfrm>
                  <a:off x="2664000" y="500782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Flowchart: Merge 33">
                  <a:extLst>
                    <a:ext uri="{FF2B5EF4-FFF2-40B4-BE49-F238E27FC236}">
                      <a16:creationId xmlns:a16="http://schemas.microsoft.com/office/drawing/2014/main" id="{598485F4-5D65-4C76-8958-FDD19531BE30}"/>
                    </a:ext>
                  </a:extLst>
                </p:cNvPr>
                <p:cNvSpPr/>
                <p:nvPr/>
              </p:nvSpPr>
              <p:spPr>
                <a:xfrm>
                  <a:off x="3006000" y="4935860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Flowchart: Merge 34">
                  <a:extLst>
                    <a:ext uri="{FF2B5EF4-FFF2-40B4-BE49-F238E27FC236}">
                      <a16:creationId xmlns:a16="http://schemas.microsoft.com/office/drawing/2014/main" id="{58CB16DD-9ABD-4D65-A17C-D24B8A4E7B55}"/>
                    </a:ext>
                  </a:extLst>
                </p:cNvPr>
                <p:cNvSpPr/>
                <p:nvPr/>
              </p:nvSpPr>
              <p:spPr>
                <a:xfrm>
                  <a:off x="3340800" y="4972065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Flowchart: Merge 35">
                  <a:extLst>
                    <a:ext uri="{FF2B5EF4-FFF2-40B4-BE49-F238E27FC236}">
                      <a16:creationId xmlns:a16="http://schemas.microsoft.com/office/drawing/2014/main" id="{70DAD99D-5AAC-4867-9D57-C3097D7C0ABD}"/>
                    </a:ext>
                  </a:extLst>
                </p:cNvPr>
                <p:cNvSpPr/>
                <p:nvPr/>
              </p:nvSpPr>
              <p:spPr>
                <a:xfrm>
                  <a:off x="3682800" y="494805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Flowchart: Merge 36">
                  <a:extLst>
                    <a:ext uri="{FF2B5EF4-FFF2-40B4-BE49-F238E27FC236}">
                      <a16:creationId xmlns:a16="http://schemas.microsoft.com/office/drawing/2014/main" id="{6554DE5A-052F-4127-8776-7A9B512DC6F1}"/>
                    </a:ext>
                  </a:extLst>
                </p:cNvPr>
                <p:cNvSpPr/>
                <p:nvPr/>
              </p:nvSpPr>
              <p:spPr>
                <a:xfrm>
                  <a:off x="4010400" y="494805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Flowchart: Merge 37">
                  <a:extLst>
                    <a:ext uri="{FF2B5EF4-FFF2-40B4-BE49-F238E27FC236}">
                      <a16:creationId xmlns:a16="http://schemas.microsoft.com/office/drawing/2014/main" id="{F9F4CF7A-453D-439C-80A5-D565A9790367}"/>
                    </a:ext>
                  </a:extLst>
                </p:cNvPr>
                <p:cNvSpPr/>
                <p:nvPr/>
              </p:nvSpPr>
              <p:spPr>
                <a:xfrm>
                  <a:off x="4341600" y="498387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6" name="Flowchart: Merge 15">
              <a:extLst>
                <a:ext uri="{FF2B5EF4-FFF2-40B4-BE49-F238E27FC236}">
                  <a16:creationId xmlns:a16="http://schemas.microsoft.com/office/drawing/2014/main" id="{E1428710-D722-44B8-B933-176C59810FA6}"/>
                </a:ext>
              </a:extLst>
            </p:cNvPr>
            <p:cNvSpPr/>
            <p:nvPr/>
          </p:nvSpPr>
          <p:spPr>
            <a:xfrm>
              <a:off x="2008800" y="4979652"/>
              <a:ext cx="82800" cy="75600"/>
            </a:xfrm>
            <a:prstGeom prst="flowChartMerg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8A6CE8E9-75CA-4584-9BD0-B3F4B8979612}"/>
              </a:ext>
            </a:extLst>
          </p:cNvPr>
          <p:cNvGrpSpPr/>
          <p:nvPr/>
        </p:nvGrpSpPr>
        <p:grpSpPr>
          <a:xfrm>
            <a:off x="7583857" y="2892432"/>
            <a:ext cx="4111382" cy="2771337"/>
            <a:chOff x="7551958" y="2892432"/>
            <a:chExt cx="4111382" cy="2771337"/>
          </a:xfrm>
        </p:grpSpPr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A2154D50-85B8-42A2-8092-C571AFB91388}"/>
                </a:ext>
              </a:extLst>
            </p:cNvPr>
            <p:cNvGrpSpPr/>
            <p:nvPr/>
          </p:nvGrpSpPr>
          <p:grpSpPr>
            <a:xfrm>
              <a:off x="7551958" y="2892432"/>
              <a:ext cx="4111382" cy="2771337"/>
              <a:chOff x="490348" y="2888022"/>
              <a:chExt cx="4111382" cy="2771337"/>
            </a:xfrm>
          </p:grpSpPr>
          <p:grpSp>
            <p:nvGrpSpPr>
              <p:cNvPr id="285" name="Group 284">
                <a:extLst>
                  <a:ext uri="{FF2B5EF4-FFF2-40B4-BE49-F238E27FC236}">
                    <a16:creationId xmlns:a16="http://schemas.microsoft.com/office/drawing/2014/main" id="{AE03668E-8DF7-4239-A73E-994AC5D665AC}"/>
                  </a:ext>
                </a:extLst>
              </p:cNvPr>
              <p:cNvGrpSpPr/>
              <p:nvPr/>
            </p:nvGrpSpPr>
            <p:grpSpPr>
              <a:xfrm>
                <a:off x="746264" y="2888022"/>
                <a:ext cx="195567" cy="2385730"/>
                <a:chOff x="720545" y="4297542"/>
                <a:chExt cx="203711" cy="2485076"/>
              </a:xfrm>
            </p:grpSpPr>
            <p:sp>
              <p:nvSpPr>
                <p:cNvPr id="319" name="Rectangle 21">
                  <a:extLst>
                    <a:ext uri="{FF2B5EF4-FFF2-40B4-BE49-F238E27FC236}">
                      <a16:creationId xmlns:a16="http://schemas.microsoft.com/office/drawing/2014/main" id="{FFD3F809-DC6A-442C-B8B2-CDFB0C55A5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2399" y="6609498"/>
                  <a:ext cx="101856" cy="173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ctr" anchorCtr="0">
                  <a:spAutoFit/>
                </a:bodyPr>
                <a:lstStyle/>
                <a:p>
                  <a:pPr algn="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0</a:t>
                  </a:r>
                </a:p>
              </p:txBody>
            </p:sp>
            <p:sp>
              <p:nvSpPr>
                <p:cNvPr id="320" name="Rectangle 23">
                  <a:extLst>
                    <a:ext uri="{FF2B5EF4-FFF2-40B4-BE49-F238E27FC236}">
                      <a16:creationId xmlns:a16="http://schemas.microsoft.com/office/drawing/2014/main" id="{76FF5D45-D6E5-4AC8-A78A-0F54C1462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45" y="6042453"/>
                  <a:ext cx="203711" cy="173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ctr" anchorCtr="0">
                  <a:spAutoFit/>
                </a:bodyPr>
                <a:lstStyle/>
                <a:p>
                  <a:pPr algn="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10</a:t>
                  </a:r>
                </a:p>
              </p:txBody>
            </p:sp>
            <p:sp>
              <p:nvSpPr>
                <p:cNvPr id="321" name="Rectangle 24">
                  <a:extLst>
                    <a:ext uri="{FF2B5EF4-FFF2-40B4-BE49-F238E27FC236}">
                      <a16:creationId xmlns:a16="http://schemas.microsoft.com/office/drawing/2014/main" id="{A1637716-877E-499A-96B1-84A2EB4282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45" y="5448705"/>
                  <a:ext cx="203711" cy="173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ctr" anchorCtr="0">
                  <a:spAutoFit/>
                </a:bodyPr>
                <a:lstStyle/>
                <a:p>
                  <a:pPr algn="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20</a:t>
                  </a:r>
                </a:p>
              </p:txBody>
            </p:sp>
            <p:sp>
              <p:nvSpPr>
                <p:cNvPr id="322" name="Rectangle 25">
                  <a:extLst>
                    <a:ext uri="{FF2B5EF4-FFF2-40B4-BE49-F238E27FC236}">
                      <a16:creationId xmlns:a16="http://schemas.microsoft.com/office/drawing/2014/main" id="{7BD6247C-C51D-4C2A-9FE3-D972F7841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45" y="4869068"/>
                  <a:ext cx="203711" cy="173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ctr" anchorCtr="0">
                  <a:spAutoFit/>
                </a:bodyPr>
                <a:lstStyle/>
                <a:p>
                  <a:pPr algn="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30</a:t>
                  </a:r>
                </a:p>
              </p:txBody>
            </p:sp>
            <p:sp>
              <p:nvSpPr>
                <p:cNvPr id="323" name="Rectangle 26">
                  <a:extLst>
                    <a:ext uri="{FF2B5EF4-FFF2-40B4-BE49-F238E27FC236}">
                      <a16:creationId xmlns:a16="http://schemas.microsoft.com/office/drawing/2014/main" id="{D05BBD8F-5444-4EA8-9FA0-9839B7F0DD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545" y="4297542"/>
                  <a:ext cx="203711" cy="173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ctr" anchorCtr="0">
                  <a:spAutoFit/>
                </a:bodyPr>
                <a:lstStyle/>
                <a:p>
                  <a:pPr algn="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40</a:t>
                  </a:r>
                </a:p>
              </p:txBody>
            </p:sp>
          </p:grpSp>
          <p:sp>
            <p:nvSpPr>
              <p:cNvPr id="286" name="Rectangle 32">
                <a:extLst>
                  <a:ext uri="{FF2B5EF4-FFF2-40B4-BE49-F238E27FC236}">
                    <a16:creationId xmlns:a16="http://schemas.microsoft.com/office/drawing/2014/main" id="{49F08FA4-DBC7-4EF9-A44D-351B3C6B9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544442" y="3996253"/>
                <a:ext cx="2235779" cy="166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Proportion (%)</a:t>
                </a:r>
              </a:p>
            </p:txBody>
          </p:sp>
          <p:grpSp>
            <p:nvGrpSpPr>
              <p:cNvPr id="287" name="Group 286">
                <a:extLst>
                  <a:ext uri="{FF2B5EF4-FFF2-40B4-BE49-F238E27FC236}">
                    <a16:creationId xmlns:a16="http://schemas.microsoft.com/office/drawing/2014/main" id="{7FFC7392-D513-49DD-A0C4-C4FB07806EC4}"/>
                  </a:ext>
                </a:extLst>
              </p:cNvPr>
              <p:cNvGrpSpPr/>
              <p:nvPr/>
            </p:nvGrpSpPr>
            <p:grpSpPr>
              <a:xfrm>
                <a:off x="975049" y="2961448"/>
                <a:ext cx="69122" cy="2228377"/>
                <a:chOff x="952500" y="4374046"/>
                <a:chExt cx="71999" cy="2321178"/>
              </a:xfrm>
            </p:grpSpPr>
            <p:sp>
              <p:nvSpPr>
                <p:cNvPr id="314" name="Line 53">
                  <a:extLst>
                    <a:ext uri="{FF2B5EF4-FFF2-40B4-BE49-F238E27FC236}">
                      <a16:creationId xmlns:a16="http://schemas.microsoft.com/office/drawing/2014/main" id="{4358D07C-FA5E-4594-80FA-30407EA5AE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500" y="6695224"/>
                  <a:ext cx="7199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5" name="Line 54">
                  <a:extLst>
                    <a:ext uri="{FF2B5EF4-FFF2-40B4-BE49-F238E27FC236}">
                      <a16:creationId xmlns:a16="http://schemas.microsoft.com/office/drawing/2014/main" id="{50225742-0168-458F-B59B-3EE77BA146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500" y="6121274"/>
                  <a:ext cx="7199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6" name="Line 55">
                  <a:extLst>
                    <a:ext uri="{FF2B5EF4-FFF2-40B4-BE49-F238E27FC236}">
                      <a16:creationId xmlns:a16="http://schemas.microsoft.com/office/drawing/2014/main" id="{C51E9E38-DE6A-4238-883F-24079360BC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500" y="5532764"/>
                  <a:ext cx="7199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7" name="Line 56">
                  <a:extLst>
                    <a:ext uri="{FF2B5EF4-FFF2-40B4-BE49-F238E27FC236}">
                      <a16:creationId xmlns:a16="http://schemas.microsoft.com/office/drawing/2014/main" id="{EC6EA499-F7CD-45C7-AD3E-6F96748AC7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500" y="4953444"/>
                  <a:ext cx="7199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8" name="Line 57">
                  <a:extLst>
                    <a:ext uri="{FF2B5EF4-FFF2-40B4-BE49-F238E27FC236}">
                      <a16:creationId xmlns:a16="http://schemas.microsoft.com/office/drawing/2014/main" id="{87D338DE-B174-4C7B-9BDC-83FACF5A07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500" y="4374046"/>
                  <a:ext cx="7135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</p:grpSp>
          <p:sp>
            <p:nvSpPr>
              <p:cNvPr id="288" name="Line 5">
                <a:extLst>
                  <a:ext uri="{FF2B5EF4-FFF2-40B4-BE49-F238E27FC236}">
                    <a16:creationId xmlns:a16="http://schemas.microsoft.com/office/drawing/2014/main" id="{1210F767-A7EB-4E80-A789-8ED43375C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7735" y="5191371"/>
                <a:ext cx="33768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89" name="Rectangle 27">
                <a:extLst>
                  <a:ext uri="{FF2B5EF4-FFF2-40B4-BE49-F238E27FC236}">
                    <a16:creationId xmlns:a16="http://schemas.microsoft.com/office/drawing/2014/main" id="{D0F42C17-172A-449B-BD43-817E0556D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588" y="5286640"/>
                <a:ext cx="8175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0</a:t>
                </a:r>
              </a:p>
            </p:txBody>
          </p:sp>
          <p:sp>
            <p:nvSpPr>
              <p:cNvPr id="290" name="Rectangle 28">
                <a:extLst>
                  <a:ext uri="{FF2B5EF4-FFF2-40B4-BE49-F238E27FC236}">
                    <a16:creationId xmlns:a16="http://schemas.microsoft.com/office/drawing/2014/main" id="{2893EA75-F673-4324-8ABE-E31B04FF3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741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2010</a:t>
                </a:r>
              </a:p>
            </p:txBody>
          </p:sp>
          <p:sp>
            <p:nvSpPr>
              <p:cNvPr id="291" name="Rectangle 28">
                <a:extLst>
                  <a:ext uri="{FF2B5EF4-FFF2-40B4-BE49-F238E27FC236}">
                    <a16:creationId xmlns:a16="http://schemas.microsoft.com/office/drawing/2014/main" id="{7C1E6F03-1C47-4EA2-84B0-3BE794DF9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2306" y="5286640"/>
                <a:ext cx="327013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2009</a:t>
                </a:r>
              </a:p>
            </p:txBody>
          </p:sp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6DC5C64F-82B2-4FB4-8525-B66584870EED}"/>
                  </a:ext>
                </a:extLst>
              </p:cNvPr>
              <p:cNvGrpSpPr/>
              <p:nvPr/>
            </p:nvGrpSpPr>
            <p:grpSpPr>
              <a:xfrm>
                <a:off x="1048197" y="5195602"/>
                <a:ext cx="1335113" cy="69469"/>
                <a:chOff x="1035057" y="6701558"/>
                <a:chExt cx="1390712" cy="72365"/>
              </a:xfrm>
            </p:grpSpPr>
            <p:sp>
              <p:nvSpPr>
                <p:cNvPr id="309" name="Line 2">
                  <a:extLst>
                    <a:ext uri="{FF2B5EF4-FFF2-40B4-BE49-F238E27FC236}">
                      <a16:creationId xmlns:a16="http://schemas.microsoft.com/office/drawing/2014/main" id="{66DD6495-0699-4D00-ABEA-B38EFED742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999059" y="6737594"/>
                  <a:ext cx="719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0" name="Line 2">
                  <a:extLst>
                    <a:ext uri="{FF2B5EF4-FFF2-40B4-BE49-F238E27FC236}">
                      <a16:creationId xmlns:a16="http://schemas.microsoft.com/office/drawing/2014/main" id="{B6F7143E-FBFC-4293-8215-491BF6F7D7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1347405" y="6737559"/>
                  <a:ext cx="7200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1" name="Line 2">
                  <a:extLst>
                    <a:ext uri="{FF2B5EF4-FFF2-40B4-BE49-F238E27FC236}">
                      <a16:creationId xmlns:a16="http://schemas.microsoft.com/office/drawing/2014/main" id="{71723B19-E786-45CD-8CAE-1FE6537F1A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1695063" y="6737579"/>
                  <a:ext cx="7200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2" name="Line 2">
                  <a:extLst>
                    <a:ext uri="{FF2B5EF4-FFF2-40B4-BE49-F238E27FC236}">
                      <a16:creationId xmlns:a16="http://schemas.microsoft.com/office/drawing/2014/main" id="{6E4AF995-E427-4955-8563-46B812E9DD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2044159" y="6737863"/>
                  <a:ext cx="7200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313" name="Line 2">
                  <a:extLst>
                    <a:ext uri="{FF2B5EF4-FFF2-40B4-BE49-F238E27FC236}">
                      <a16:creationId xmlns:a16="http://schemas.microsoft.com/office/drawing/2014/main" id="{AC0B1518-6E41-4C62-9EBE-35594D8E4D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2389768" y="6737922"/>
                  <a:ext cx="7200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</p:grpSp>
          <p:sp>
            <p:nvSpPr>
              <p:cNvPr id="293" name="Line 4">
                <a:extLst>
                  <a:ext uri="{FF2B5EF4-FFF2-40B4-BE49-F238E27FC236}">
                    <a16:creationId xmlns:a16="http://schemas.microsoft.com/office/drawing/2014/main" id="{5E81D9FC-A9E0-425D-8244-6EDA6EFD7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8192" y="2963304"/>
                <a:ext cx="0" cy="223199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4" name="Line 2">
                <a:extLst>
                  <a:ext uri="{FF2B5EF4-FFF2-40B4-BE49-F238E27FC236}">
                    <a16:creationId xmlns:a16="http://schemas.microsoft.com/office/drawing/2014/main" id="{1AF91142-366A-4136-B674-63F6A3A14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2683981" y="5231799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5" name="Line 2">
                <a:extLst>
                  <a:ext uri="{FF2B5EF4-FFF2-40B4-BE49-F238E27FC236}">
                    <a16:creationId xmlns:a16="http://schemas.microsoft.com/office/drawing/2014/main" id="{7CD46922-6066-4B9F-A9E4-2E1E02D930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3353021" y="5230800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6" name="Line 2">
                <a:extLst>
                  <a:ext uri="{FF2B5EF4-FFF2-40B4-BE49-F238E27FC236}">
                    <a16:creationId xmlns:a16="http://schemas.microsoft.com/office/drawing/2014/main" id="{44500FB3-0653-4266-B6D8-AD92C5CFF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3686094" y="5230800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7" name="Line 2">
                <a:extLst>
                  <a:ext uri="{FF2B5EF4-FFF2-40B4-BE49-F238E27FC236}">
                    <a16:creationId xmlns:a16="http://schemas.microsoft.com/office/drawing/2014/main" id="{E88916DA-29FE-4EE0-AA15-120BFFD644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4025375" y="5231802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8" name="Line 2">
                <a:extLst>
                  <a:ext uri="{FF2B5EF4-FFF2-40B4-BE49-F238E27FC236}">
                    <a16:creationId xmlns:a16="http://schemas.microsoft.com/office/drawing/2014/main" id="{522CB642-6412-44CC-BDF9-5872768E1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4350499" y="5230800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299" name="Line 2">
                <a:extLst>
                  <a:ext uri="{FF2B5EF4-FFF2-40B4-BE49-F238E27FC236}">
                    <a16:creationId xmlns:a16="http://schemas.microsoft.com/office/drawing/2014/main" id="{41677E7E-BC0A-418A-9089-826B06EEE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3020568" y="5229863"/>
                <a:ext cx="6912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/>
                </a:endParaRPr>
              </a:p>
            </p:txBody>
          </p:sp>
          <p:sp>
            <p:nvSpPr>
              <p:cNvPr id="300" name="Rectangle 28">
                <a:extLst>
                  <a:ext uri="{FF2B5EF4-FFF2-40B4-BE49-F238E27FC236}">
                    <a16:creationId xmlns:a16="http://schemas.microsoft.com/office/drawing/2014/main" id="{699E9363-2A89-4B56-B00B-7829062B3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9298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2011</a:t>
                </a:r>
              </a:p>
            </p:txBody>
          </p:sp>
          <p:sp>
            <p:nvSpPr>
              <p:cNvPr id="301" name="Rectangle 28">
                <a:extLst>
                  <a:ext uri="{FF2B5EF4-FFF2-40B4-BE49-F238E27FC236}">
                    <a16:creationId xmlns:a16="http://schemas.microsoft.com/office/drawing/2014/main" id="{0C3B776E-3C25-49B4-A195-6D656E27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131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2012</a:t>
                </a:r>
              </a:p>
            </p:txBody>
          </p:sp>
          <p:sp>
            <p:nvSpPr>
              <p:cNvPr id="302" name="Rectangle 28">
                <a:extLst>
                  <a:ext uri="{FF2B5EF4-FFF2-40B4-BE49-F238E27FC236}">
                    <a16:creationId xmlns:a16="http://schemas.microsoft.com/office/drawing/2014/main" id="{D6B29954-8BD5-45A9-A4A8-050A1EC3F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3595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2013</a:t>
                </a:r>
              </a:p>
            </p:txBody>
          </p:sp>
          <p:sp>
            <p:nvSpPr>
              <p:cNvPr id="303" name="Rectangle 28">
                <a:extLst>
                  <a:ext uri="{FF2B5EF4-FFF2-40B4-BE49-F238E27FC236}">
                    <a16:creationId xmlns:a16="http://schemas.microsoft.com/office/drawing/2014/main" id="{29EC3D4C-8799-4707-93AC-418C33F27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6067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2014</a:t>
                </a:r>
              </a:p>
            </p:txBody>
          </p:sp>
          <p:sp>
            <p:nvSpPr>
              <p:cNvPr id="304" name="Rectangle 28">
                <a:extLst>
                  <a:ext uri="{FF2B5EF4-FFF2-40B4-BE49-F238E27FC236}">
                    <a16:creationId xmlns:a16="http://schemas.microsoft.com/office/drawing/2014/main" id="{CE6A1E1D-0861-4830-B7F5-2E855A34A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2985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2015</a:t>
                </a:r>
              </a:p>
            </p:txBody>
          </p:sp>
          <p:sp>
            <p:nvSpPr>
              <p:cNvPr id="305" name="Rectangle 28">
                <a:extLst>
                  <a:ext uri="{FF2B5EF4-FFF2-40B4-BE49-F238E27FC236}">
                    <a16:creationId xmlns:a16="http://schemas.microsoft.com/office/drawing/2014/main" id="{4DBC8AB1-DE07-43B5-8A63-593505B83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1250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2016</a:t>
                </a:r>
              </a:p>
            </p:txBody>
          </p:sp>
          <p:sp>
            <p:nvSpPr>
              <p:cNvPr id="306" name="Rectangle 28">
                <a:extLst>
                  <a:ext uri="{FF2B5EF4-FFF2-40B4-BE49-F238E27FC236}">
                    <a16:creationId xmlns:a16="http://schemas.microsoft.com/office/drawing/2014/main" id="{FC75574C-A9DE-4A6D-AFD1-5A70B8956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5492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2017</a:t>
                </a:r>
              </a:p>
            </p:txBody>
          </p:sp>
          <p:sp>
            <p:nvSpPr>
              <p:cNvPr id="307" name="Rectangle 28">
                <a:extLst>
                  <a:ext uri="{FF2B5EF4-FFF2-40B4-BE49-F238E27FC236}">
                    <a16:creationId xmlns:a16="http://schemas.microsoft.com/office/drawing/2014/main" id="{092C8B51-3FFD-46EA-BAB2-B20C7BF86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730" y="5286640"/>
                <a:ext cx="396000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2018</a:t>
                </a:r>
              </a:p>
            </p:txBody>
          </p:sp>
          <p:sp>
            <p:nvSpPr>
              <p:cNvPr id="308" name="Rectangle 28">
                <a:extLst>
                  <a:ext uri="{FF2B5EF4-FFF2-40B4-BE49-F238E27FC236}">
                    <a16:creationId xmlns:a16="http://schemas.microsoft.com/office/drawing/2014/main" id="{57A061D6-CBF3-41B2-9CC2-DA8D8329C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198" y="5520860"/>
                <a:ext cx="3342837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chemeClr val="folHlink"/>
                  </a:buClr>
                  <a:buFont typeface="Arial" charset="0"/>
                  <a:buNone/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rPr>
                  <a:t>No MAFLD (year)</a:t>
                </a:r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0C30FBDE-5303-4A14-9D1F-733F2B7AFF7D}"/>
                </a:ext>
              </a:extLst>
            </p:cNvPr>
            <p:cNvGrpSpPr/>
            <p:nvPr/>
          </p:nvGrpSpPr>
          <p:grpSpPr>
            <a:xfrm>
              <a:off x="8412295" y="3385859"/>
              <a:ext cx="3076741" cy="320274"/>
              <a:chOff x="8412295" y="3385859"/>
              <a:chExt cx="3076741" cy="320274"/>
            </a:xfrm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0FEDE899-E0C3-43B5-8204-1D32109D7E62}"/>
                  </a:ext>
                </a:extLst>
              </p:cNvPr>
              <p:cNvSpPr/>
              <p:nvPr/>
            </p:nvSpPr>
            <p:spPr>
              <a:xfrm>
                <a:off x="8432800" y="3430494"/>
                <a:ext cx="3042024" cy="239059"/>
              </a:xfrm>
              <a:custGeom>
                <a:avLst/>
                <a:gdLst>
                  <a:gd name="connsiteX0" fmla="*/ 0 w 3042024"/>
                  <a:gd name="connsiteY0" fmla="*/ 239059 h 239059"/>
                  <a:gd name="connsiteX1" fmla="*/ 340659 w 3042024"/>
                  <a:gd name="connsiteY1" fmla="*/ 179294 h 239059"/>
                  <a:gd name="connsiteX2" fmla="*/ 687294 w 3042024"/>
                  <a:gd name="connsiteY2" fmla="*/ 143435 h 239059"/>
                  <a:gd name="connsiteX3" fmla="*/ 1016000 w 3042024"/>
                  <a:gd name="connsiteY3" fmla="*/ 0 h 239059"/>
                  <a:gd name="connsiteX4" fmla="*/ 1356659 w 3042024"/>
                  <a:gd name="connsiteY4" fmla="*/ 47812 h 239059"/>
                  <a:gd name="connsiteX5" fmla="*/ 1703294 w 3042024"/>
                  <a:gd name="connsiteY5" fmla="*/ 131482 h 239059"/>
                  <a:gd name="connsiteX6" fmla="*/ 2020047 w 3042024"/>
                  <a:gd name="connsiteY6" fmla="*/ 11953 h 239059"/>
                  <a:gd name="connsiteX7" fmla="*/ 2366682 w 3042024"/>
                  <a:gd name="connsiteY7" fmla="*/ 41835 h 239059"/>
                  <a:gd name="connsiteX8" fmla="*/ 2683435 w 3042024"/>
                  <a:gd name="connsiteY8" fmla="*/ 143435 h 239059"/>
                  <a:gd name="connsiteX9" fmla="*/ 3042024 w 3042024"/>
                  <a:gd name="connsiteY9" fmla="*/ 5977 h 239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2024" h="239059">
                    <a:moveTo>
                      <a:pt x="0" y="239059"/>
                    </a:moveTo>
                    <a:lnTo>
                      <a:pt x="340659" y="179294"/>
                    </a:lnTo>
                    <a:lnTo>
                      <a:pt x="687294" y="143435"/>
                    </a:lnTo>
                    <a:lnTo>
                      <a:pt x="1016000" y="0"/>
                    </a:lnTo>
                    <a:lnTo>
                      <a:pt x="1356659" y="47812"/>
                    </a:lnTo>
                    <a:lnTo>
                      <a:pt x="1703294" y="131482"/>
                    </a:lnTo>
                    <a:lnTo>
                      <a:pt x="2020047" y="11953"/>
                    </a:lnTo>
                    <a:lnTo>
                      <a:pt x="2366682" y="41835"/>
                    </a:lnTo>
                    <a:lnTo>
                      <a:pt x="2683435" y="143435"/>
                    </a:lnTo>
                    <a:lnTo>
                      <a:pt x="3042024" y="5977"/>
                    </a:lnTo>
                  </a:path>
                </a:pathLst>
              </a:custGeom>
              <a:noFill/>
              <a:ln w="28575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74" name="Group 273">
                <a:extLst>
                  <a:ext uri="{FF2B5EF4-FFF2-40B4-BE49-F238E27FC236}">
                    <a16:creationId xmlns:a16="http://schemas.microsoft.com/office/drawing/2014/main" id="{03917C21-B6C8-4E25-A071-A33BF606105D}"/>
                  </a:ext>
                </a:extLst>
              </p:cNvPr>
              <p:cNvGrpSpPr/>
              <p:nvPr/>
            </p:nvGrpSpPr>
            <p:grpSpPr>
              <a:xfrm>
                <a:off x="8412295" y="3385859"/>
                <a:ext cx="3076741" cy="320274"/>
                <a:chOff x="1350685" y="3722116"/>
                <a:chExt cx="3076741" cy="320274"/>
              </a:xfrm>
            </p:grpSpPr>
            <p:sp>
              <p:nvSpPr>
                <p:cNvPr id="275" name="Rectangle 274">
                  <a:extLst>
                    <a:ext uri="{FF2B5EF4-FFF2-40B4-BE49-F238E27FC236}">
                      <a16:creationId xmlns:a16="http://schemas.microsoft.com/office/drawing/2014/main" id="{00C31B18-4974-40F5-B3BE-2D9539CE38E8}"/>
                    </a:ext>
                  </a:extLst>
                </p:cNvPr>
                <p:cNvSpPr/>
                <p:nvPr/>
              </p:nvSpPr>
              <p:spPr>
                <a:xfrm>
                  <a:off x="1350685" y="3957655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6" name="Rectangle 275">
                  <a:extLst>
                    <a:ext uri="{FF2B5EF4-FFF2-40B4-BE49-F238E27FC236}">
                      <a16:creationId xmlns:a16="http://schemas.microsoft.com/office/drawing/2014/main" id="{5FF6F697-2BA9-4B55-A8C7-2BB7AB38643D}"/>
                    </a:ext>
                  </a:extLst>
                </p:cNvPr>
                <p:cNvSpPr/>
                <p:nvPr/>
              </p:nvSpPr>
              <p:spPr>
                <a:xfrm>
                  <a:off x="2333707" y="3722116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7" name="Rectangle 276">
                  <a:extLst>
                    <a:ext uri="{FF2B5EF4-FFF2-40B4-BE49-F238E27FC236}">
                      <a16:creationId xmlns:a16="http://schemas.microsoft.com/office/drawing/2014/main" id="{754D5DBC-E44D-4871-94B1-C23590E5DE7A}"/>
                    </a:ext>
                  </a:extLst>
                </p:cNvPr>
                <p:cNvSpPr/>
                <p:nvPr/>
              </p:nvSpPr>
              <p:spPr>
                <a:xfrm>
                  <a:off x="2663767" y="3764921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8" name="Rectangle 277">
                  <a:extLst>
                    <a:ext uri="{FF2B5EF4-FFF2-40B4-BE49-F238E27FC236}">
                      <a16:creationId xmlns:a16="http://schemas.microsoft.com/office/drawing/2014/main" id="{5A5DDD38-8831-4649-BB5E-0CE1C99D3E10}"/>
                    </a:ext>
                  </a:extLst>
                </p:cNvPr>
                <p:cNvSpPr/>
                <p:nvPr/>
              </p:nvSpPr>
              <p:spPr>
                <a:xfrm>
                  <a:off x="3006732" y="3847827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9" name="Rectangle 278">
                  <a:extLst>
                    <a:ext uri="{FF2B5EF4-FFF2-40B4-BE49-F238E27FC236}">
                      <a16:creationId xmlns:a16="http://schemas.microsoft.com/office/drawing/2014/main" id="{881EF7AB-673D-4BDC-9D4E-D84D38DB5E21}"/>
                    </a:ext>
                  </a:extLst>
                </p:cNvPr>
                <p:cNvSpPr/>
                <p:nvPr/>
              </p:nvSpPr>
              <p:spPr>
                <a:xfrm>
                  <a:off x="3340800" y="3751708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0" name="Rectangle 279">
                  <a:extLst>
                    <a:ext uri="{FF2B5EF4-FFF2-40B4-BE49-F238E27FC236}">
                      <a16:creationId xmlns:a16="http://schemas.microsoft.com/office/drawing/2014/main" id="{1B6E4EEA-4F28-46DC-AC95-28F735414E11}"/>
                    </a:ext>
                  </a:extLst>
                </p:cNvPr>
                <p:cNvSpPr/>
                <p:nvPr/>
              </p:nvSpPr>
              <p:spPr>
                <a:xfrm>
                  <a:off x="3706164" y="3764627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1" name="Rectangle 280">
                  <a:extLst>
                    <a:ext uri="{FF2B5EF4-FFF2-40B4-BE49-F238E27FC236}">
                      <a16:creationId xmlns:a16="http://schemas.microsoft.com/office/drawing/2014/main" id="{90CB62B5-64FA-4D07-AF06-8FA20C636A21}"/>
                    </a:ext>
                  </a:extLst>
                </p:cNvPr>
                <p:cNvSpPr/>
                <p:nvPr/>
              </p:nvSpPr>
              <p:spPr>
                <a:xfrm>
                  <a:off x="4010400" y="3855273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2" name="Rectangle 281">
                  <a:extLst>
                    <a:ext uri="{FF2B5EF4-FFF2-40B4-BE49-F238E27FC236}">
                      <a16:creationId xmlns:a16="http://schemas.microsoft.com/office/drawing/2014/main" id="{0BC912B0-F662-42A8-BF7C-42248B3F6939}"/>
                    </a:ext>
                  </a:extLst>
                </p:cNvPr>
                <p:cNvSpPr/>
                <p:nvPr/>
              </p:nvSpPr>
              <p:spPr>
                <a:xfrm>
                  <a:off x="4342691" y="3744957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3" name="Rectangle 282">
                  <a:extLst>
                    <a:ext uri="{FF2B5EF4-FFF2-40B4-BE49-F238E27FC236}">
                      <a16:creationId xmlns:a16="http://schemas.microsoft.com/office/drawing/2014/main" id="{8DDE9101-361F-43AA-AF9A-D81B89874E4F}"/>
                    </a:ext>
                  </a:extLst>
                </p:cNvPr>
                <p:cNvSpPr/>
                <p:nvPr/>
              </p:nvSpPr>
              <p:spPr>
                <a:xfrm>
                  <a:off x="2009293" y="3864199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4" name="Rectangle 283">
                  <a:extLst>
                    <a:ext uri="{FF2B5EF4-FFF2-40B4-BE49-F238E27FC236}">
                      <a16:creationId xmlns:a16="http://schemas.microsoft.com/office/drawing/2014/main" id="{BDCC7BD6-A731-4DE9-B9FC-C9BDCC30A090}"/>
                    </a:ext>
                  </a:extLst>
                </p:cNvPr>
                <p:cNvSpPr/>
                <p:nvPr/>
              </p:nvSpPr>
              <p:spPr>
                <a:xfrm>
                  <a:off x="1676373" y="3900335"/>
                  <a:ext cx="84735" cy="84735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4974EB2A-AFFC-4F70-BB7E-210D00EE4838}"/>
                </a:ext>
              </a:extLst>
            </p:cNvPr>
            <p:cNvGrpSpPr/>
            <p:nvPr/>
          </p:nvGrpSpPr>
          <p:grpSpPr>
            <a:xfrm>
              <a:off x="8412295" y="3746467"/>
              <a:ext cx="3073715" cy="206147"/>
              <a:chOff x="8412295" y="3746467"/>
              <a:chExt cx="3073715" cy="206147"/>
            </a:xfrm>
          </p:grpSpPr>
          <p:grpSp>
            <p:nvGrpSpPr>
              <p:cNvPr id="261" name="Group 260">
                <a:extLst>
                  <a:ext uri="{FF2B5EF4-FFF2-40B4-BE49-F238E27FC236}">
                    <a16:creationId xmlns:a16="http://schemas.microsoft.com/office/drawing/2014/main" id="{42C14BD0-4D0E-4D4C-A848-C5FF925ACEE9}"/>
                  </a:ext>
                </a:extLst>
              </p:cNvPr>
              <p:cNvGrpSpPr/>
              <p:nvPr/>
            </p:nvGrpSpPr>
            <p:grpSpPr>
              <a:xfrm>
                <a:off x="8412295" y="3746467"/>
                <a:ext cx="3073715" cy="206147"/>
                <a:chOff x="1350685" y="3354428"/>
                <a:chExt cx="3073715" cy="206147"/>
              </a:xfrm>
            </p:grpSpPr>
            <p:sp>
              <p:nvSpPr>
                <p:cNvPr id="263" name="Isosceles Triangle 262">
                  <a:extLst>
                    <a:ext uri="{FF2B5EF4-FFF2-40B4-BE49-F238E27FC236}">
                      <a16:creationId xmlns:a16="http://schemas.microsoft.com/office/drawing/2014/main" id="{F1E3C3CE-3E31-4B70-B4D9-0396C8C97E73}"/>
                    </a:ext>
                  </a:extLst>
                </p:cNvPr>
                <p:cNvSpPr/>
                <p:nvPr/>
              </p:nvSpPr>
              <p:spPr>
                <a:xfrm>
                  <a:off x="1350685" y="3358774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4" name="Isosceles Triangle 263">
                  <a:extLst>
                    <a:ext uri="{FF2B5EF4-FFF2-40B4-BE49-F238E27FC236}">
                      <a16:creationId xmlns:a16="http://schemas.microsoft.com/office/drawing/2014/main" id="{F3D44094-3672-4C66-836A-71D9E5A8D324}"/>
                    </a:ext>
                  </a:extLst>
                </p:cNvPr>
                <p:cNvSpPr/>
                <p:nvPr/>
              </p:nvSpPr>
              <p:spPr>
                <a:xfrm>
                  <a:off x="3006000" y="3450590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5" name="Isosceles Triangle 264">
                  <a:extLst>
                    <a:ext uri="{FF2B5EF4-FFF2-40B4-BE49-F238E27FC236}">
                      <a16:creationId xmlns:a16="http://schemas.microsoft.com/office/drawing/2014/main" id="{EFB6D696-12E8-438F-BA8B-D19B2BFDA00D}"/>
                    </a:ext>
                  </a:extLst>
                </p:cNvPr>
                <p:cNvSpPr/>
                <p:nvPr/>
              </p:nvSpPr>
              <p:spPr>
                <a:xfrm>
                  <a:off x="3340800" y="3417724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6" name="Isosceles Triangle 265">
                  <a:extLst>
                    <a:ext uri="{FF2B5EF4-FFF2-40B4-BE49-F238E27FC236}">
                      <a16:creationId xmlns:a16="http://schemas.microsoft.com/office/drawing/2014/main" id="{6D002DA0-EF3B-47D6-87C2-A1111B5761CA}"/>
                    </a:ext>
                  </a:extLst>
                </p:cNvPr>
                <p:cNvSpPr/>
                <p:nvPr/>
              </p:nvSpPr>
              <p:spPr>
                <a:xfrm>
                  <a:off x="3682800" y="3403536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7" name="Isosceles Triangle 266">
                  <a:extLst>
                    <a:ext uri="{FF2B5EF4-FFF2-40B4-BE49-F238E27FC236}">
                      <a16:creationId xmlns:a16="http://schemas.microsoft.com/office/drawing/2014/main" id="{BE019FCC-83BF-48EC-BE2D-6DE3F0997DC8}"/>
                    </a:ext>
                  </a:extLst>
                </p:cNvPr>
                <p:cNvSpPr/>
                <p:nvPr/>
              </p:nvSpPr>
              <p:spPr>
                <a:xfrm>
                  <a:off x="4010400" y="3377149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8" name="Isosceles Triangle 267">
                  <a:extLst>
                    <a:ext uri="{FF2B5EF4-FFF2-40B4-BE49-F238E27FC236}">
                      <a16:creationId xmlns:a16="http://schemas.microsoft.com/office/drawing/2014/main" id="{DDDB3C61-F42B-417A-8C72-1D29AFA5C0DC}"/>
                    </a:ext>
                  </a:extLst>
                </p:cNvPr>
                <p:cNvSpPr/>
                <p:nvPr/>
              </p:nvSpPr>
              <p:spPr>
                <a:xfrm>
                  <a:off x="4341600" y="3484975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9" name="Isosceles Triangle 268">
                  <a:extLst>
                    <a:ext uri="{FF2B5EF4-FFF2-40B4-BE49-F238E27FC236}">
                      <a16:creationId xmlns:a16="http://schemas.microsoft.com/office/drawing/2014/main" id="{6AA7DBF0-67C5-4F25-943C-5A8DFC9FDC35}"/>
                    </a:ext>
                  </a:extLst>
                </p:cNvPr>
                <p:cNvSpPr/>
                <p:nvPr/>
              </p:nvSpPr>
              <p:spPr>
                <a:xfrm>
                  <a:off x="2664000" y="3464645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0" name="Isosceles Triangle 269">
                  <a:extLst>
                    <a:ext uri="{FF2B5EF4-FFF2-40B4-BE49-F238E27FC236}">
                      <a16:creationId xmlns:a16="http://schemas.microsoft.com/office/drawing/2014/main" id="{7B57D532-7945-4C26-B73E-F53E3A822E34}"/>
                    </a:ext>
                  </a:extLst>
                </p:cNvPr>
                <p:cNvSpPr/>
                <p:nvPr/>
              </p:nvSpPr>
              <p:spPr>
                <a:xfrm>
                  <a:off x="2332800" y="3461395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1" name="Isosceles Triangle 270">
                  <a:extLst>
                    <a:ext uri="{FF2B5EF4-FFF2-40B4-BE49-F238E27FC236}">
                      <a16:creationId xmlns:a16="http://schemas.microsoft.com/office/drawing/2014/main" id="{85A69F72-D106-493E-8D0F-EC3441A185E8}"/>
                    </a:ext>
                  </a:extLst>
                </p:cNvPr>
                <p:cNvSpPr/>
                <p:nvPr/>
              </p:nvSpPr>
              <p:spPr>
                <a:xfrm>
                  <a:off x="2007741" y="3354428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2" name="Isosceles Triangle 271">
                  <a:extLst>
                    <a:ext uri="{FF2B5EF4-FFF2-40B4-BE49-F238E27FC236}">
                      <a16:creationId xmlns:a16="http://schemas.microsoft.com/office/drawing/2014/main" id="{9D4B4656-8718-46CF-9C26-D2F8DC982228}"/>
                    </a:ext>
                  </a:extLst>
                </p:cNvPr>
                <p:cNvSpPr/>
                <p:nvPr/>
              </p:nvSpPr>
              <p:spPr>
                <a:xfrm>
                  <a:off x="1677600" y="3414519"/>
                  <a:ext cx="82800" cy="756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9ADFE5C3-D0AC-40D8-AB25-65A9E87BA6CE}"/>
                  </a:ext>
                </a:extLst>
              </p:cNvPr>
              <p:cNvSpPr/>
              <p:nvPr/>
            </p:nvSpPr>
            <p:spPr>
              <a:xfrm>
                <a:off x="8438776" y="3789082"/>
                <a:ext cx="3036048" cy="137459"/>
              </a:xfrm>
              <a:custGeom>
                <a:avLst/>
                <a:gdLst>
                  <a:gd name="connsiteX0" fmla="*/ 0 w 3036048"/>
                  <a:gd name="connsiteY0" fmla="*/ 11953 h 137459"/>
                  <a:gd name="connsiteX1" fmla="*/ 334683 w 3036048"/>
                  <a:gd name="connsiteY1" fmla="*/ 65742 h 137459"/>
                  <a:gd name="connsiteX2" fmla="*/ 669365 w 3036048"/>
                  <a:gd name="connsiteY2" fmla="*/ 0 h 137459"/>
                  <a:gd name="connsiteX3" fmla="*/ 1010024 w 3036048"/>
                  <a:gd name="connsiteY3" fmla="*/ 113553 h 137459"/>
                  <a:gd name="connsiteX4" fmla="*/ 1338730 w 3036048"/>
                  <a:gd name="connsiteY4" fmla="*/ 113553 h 137459"/>
                  <a:gd name="connsiteX5" fmla="*/ 1673412 w 3036048"/>
                  <a:gd name="connsiteY5" fmla="*/ 95624 h 137459"/>
                  <a:gd name="connsiteX6" fmla="*/ 2026024 w 3036048"/>
                  <a:gd name="connsiteY6" fmla="*/ 59765 h 137459"/>
                  <a:gd name="connsiteX7" fmla="*/ 2348753 w 3036048"/>
                  <a:gd name="connsiteY7" fmla="*/ 41836 h 137459"/>
                  <a:gd name="connsiteX8" fmla="*/ 2683436 w 3036048"/>
                  <a:gd name="connsiteY8" fmla="*/ 17930 h 137459"/>
                  <a:gd name="connsiteX9" fmla="*/ 3036048 w 3036048"/>
                  <a:gd name="connsiteY9" fmla="*/ 137459 h 13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36048" h="137459">
                    <a:moveTo>
                      <a:pt x="0" y="11953"/>
                    </a:moveTo>
                    <a:lnTo>
                      <a:pt x="334683" y="65742"/>
                    </a:lnTo>
                    <a:lnTo>
                      <a:pt x="669365" y="0"/>
                    </a:lnTo>
                    <a:lnTo>
                      <a:pt x="1010024" y="113553"/>
                    </a:lnTo>
                    <a:lnTo>
                      <a:pt x="1338730" y="113553"/>
                    </a:lnTo>
                    <a:lnTo>
                      <a:pt x="1673412" y="95624"/>
                    </a:lnTo>
                    <a:lnTo>
                      <a:pt x="2026024" y="59765"/>
                    </a:lnTo>
                    <a:lnTo>
                      <a:pt x="2348753" y="41836"/>
                    </a:lnTo>
                    <a:lnTo>
                      <a:pt x="2683436" y="17930"/>
                    </a:lnTo>
                    <a:lnTo>
                      <a:pt x="3036048" y="137459"/>
                    </a:lnTo>
                  </a:path>
                </a:pathLst>
              </a:custGeom>
              <a:noFill/>
              <a:ln w="28575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337BF8BF-63B7-4164-8095-BA57C628C88C}"/>
                </a:ext>
              </a:extLst>
            </p:cNvPr>
            <p:cNvGrpSpPr/>
            <p:nvPr/>
          </p:nvGrpSpPr>
          <p:grpSpPr>
            <a:xfrm>
              <a:off x="8411610" y="4564176"/>
              <a:ext cx="3075491" cy="174616"/>
              <a:chOff x="8411610" y="4564176"/>
              <a:chExt cx="3075491" cy="174616"/>
            </a:xfrm>
          </p:grpSpPr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0356B33D-275B-4C62-92BA-52A6A134201D}"/>
                  </a:ext>
                </a:extLst>
              </p:cNvPr>
              <p:cNvGrpSpPr/>
              <p:nvPr/>
            </p:nvGrpSpPr>
            <p:grpSpPr>
              <a:xfrm>
                <a:off x="8411610" y="4564176"/>
                <a:ext cx="3075491" cy="174616"/>
                <a:chOff x="1350000" y="4384807"/>
                <a:chExt cx="3075491" cy="174616"/>
              </a:xfrm>
            </p:grpSpPr>
            <p:sp>
              <p:nvSpPr>
                <p:cNvPr id="251" name="Flowchart: Merge 250">
                  <a:extLst>
                    <a:ext uri="{FF2B5EF4-FFF2-40B4-BE49-F238E27FC236}">
                      <a16:creationId xmlns:a16="http://schemas.microsoft.com/office/drawing/2014/main" id="{8C904572-C814-4EEE-8960-A1CA4041CFE8}"/>
                    </a:ext>
                  </a:extLst>
                </p:cNvPr>
                <p:cNvSpPr/>
                <p:nvPr/>
              </p:nvSpPr>
              <p:spPr>
                <a:xfrm>
                  <a:off x="1350000" y="442258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" name="Flowchart: Merge 251">
                  <a:extLst>
                    <a:ext uri="{FF2B5EF4-FFF2-40B4-BE49-F238E27FC236}">
                      <a16:creationId xmlns:a16="http://schemas.microsoft.com/office/drawing/2014/main" id="{456CB02B-C72E-478D-85A4-EFFD6912D937}"/>
                    </a:ext>
                  </a:extLst>
                </p:cNvPr>
                <p:cNvSpPr/>
                <p:nvPr/>
              </p:nvSpPr>
              <p:spPr>
                <a:xfrm>
                  <a:off x="1677600" y="4432452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" name="Flowchart: Merge 252">
                  <a:extLst>
                    <a:ext uri="{FF2B5EF4-FFF2-40B4-BE49-F238E27FC236}">
                      <a16:creationId xmlns:a16="http://schemas.microsoft.com/office/drawing/2014/main" id="{693F5B2B-F71E-4EEB-99BA-1518354886C4}"/>
                    </a:ext>
                  </a:extLst>
                </p:cNvPr>
                <p:cNvSpPr/>
                <p:nvPr/>
              </p:nvSpPr>
              <p:spPr>
                <a:xfrm>
                  <a:off x="2008800" y="4483823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Flowchart: Merge 253">
                  <a:extLst>
                    <a:ext uri="{FF2B5EF4-FFF2-40B4-BE49-F238E27FC236}">
                      <a16:creationId xmlns:a16="http://schemas.microsoft.com/office/drawing/2014/main" id="{CFFD3E08-CF92-4A7E-BB28-C97A9371423D}"/>
                    </a:ext>
                  </a:extLst>
                </p:cNvPr>
                <p:cNvSpPr/>
                <p:nvPr/>
              </p:nvSpPr>
              <p:spPr>
                <a:xfrm>
                  <a:off x="2332800" y="4414519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Flowchart: Merge 254">
                  <a:extLst>
                    <a:ext uri="{FF2B5EF4-FFF2-40B4-BE49-F238E27FC236}">
                      <a16:creationId xmlns:a16="http://schemas.microsoft.com/office/drawing/2014/main" id="{C45D5516-87E7-4440-A797-543626CA5A7D}"/>
                    </a:ext>
                  </a:extLst>
                </p:cNvPr>
                <p:cNvSpPr/>
                <p:nvPr/>
              </p:nvSpPr>
              <p:spPr>
                <a:xfrm>
                  <a:off x="2664000" y="4411632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" name="Flowchart: Merge 255">
                  <a:extLst>
                    <a:ext uri="{FF2B5EF4-FFF2-40B4-BE49-F238E27FC236}">
                      <a16:creationId xmlns:a16="http://schemas.microsoft.com/office/drawing/2014/main" id="{FEB84361-D12B-4043-B88A-176FFE5031C6}"/>
                    </a:ext>
                  </a:extLst>
                </p:cNvPr>
                <p:cNvSpPr/>
                <p:nvPr/>
              </p:nvSpPr>
              <p:spPr>
                <a:xfrm>
                  <a:off x="3006000" y="439023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Flowchart: Merge 256">
                  <a:extLst>
                    <a:ext uri="{FF2B5EF4-FFF2-40B4-BE49-F238E27FC236}">
                      <a16:creationId xmlns:a16="http://schemas.microsoft.com/office/drawing/2014/main" id="{E16B31E0-4223-4253-8FF7-DF659B252BDE}"/>
                    </a:ext>
                  </a:extLst>
                </p:cNvPr>
                <p:cNvSpPr/>
                <p:nvPr/>
              </p:nvSpPr>
              <p:spPr>
                <a:xfrm>
                  <a:off x="3340800" y="4443141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Flowchart: Merge 257">
                  <a:extLst>
                    <a:ext uri="{FF2B5EF4-FFF2-40B4-BE49-F238E27FC236}">
                      <a16:creationId xmlns:a16="http://schemas.microsoft.com/office/drawing/2014/main" id="{01EAEE33-A473-4C85-81E6-FA9E85717272}"/>
                    </a:ext>
                  </a:extLst>
                </p:cNvPr>
                <p:cNvSpPr/>
                <p:nvPr/>
              </p:nvSpPr>
              <p:spPr>
                <a:xfrm>
                  <a:off x="3682829" y="4428596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Flowchart: Merge 258">
                  <a:extLst>
                    <a:ext uri="{FF2B5EF4-FFF2-40B4-BE49-F238E27FC236}">
                      <a16:creationId xmlns:a16="http://schemas.microsoft.com/office/drawing/2014/main" id="{C2473840-B859-4A4A-B2A8-B74D0347AE22}"/>
                    </a:ext>
                  </a:extLst>
                </p:cNvPr>
                <p:cNvSpPr/>
                <p:nvPr/>
              </p:nvSpPr>
              <p:spPr>
                <a:xfrm>
                  <a:off x="4008444" y="4384807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Flowchart: Merge 259">
                  <a:extLst>
                    <a:ext uri="{FF2B5EF4-FFF2-40B4-BE49-F238E27FC236}">
                      <a16:creationId xmlns:a16="http://schemas.microsoft.com/office/drawing/2014/main" id="{88035C5D-8798-4587-8A78-372FDE780B38}"/>
                    </a:ext>
                  </a:extLst>
                </p:cNvPr>
                <p:cNvSpPr/>
                <p:nvPr/>
              </p:nvSpPr>
              <p:spPr>
                <a:xfrm>
                  <a:off x="4342691" y="4400368"/>
                  <a:ext cx="82800" cy="75600"/>
                </a:xfrm>
                <a:prstGeom prst="flowChartMerge">
                  <a:avLst/>
                </a:prstGeom>
                <a:solidFill>
                  <a:schemeClr val="accent3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1E26C248-00D1-44EB-988C-5A7EBCBC5C41}"/>
                  </a:ext>
                </a:extLst>
              </p:cNvPr>
              <p:cNvSpPr/>
              <p:nvPr/>
            </p:nvSpPr>
            <p:spPr>
              <a:xfrm>
                <a:off x="8438776" y="4601882"/>
                <a:ext cx="3018118" cy="95624"/>
              </a:xfrm>
              <a:custGeom>
                <a:avLst/>
                <a:gdLst>
                  <a:gd name="connsiteX0" fmla="*/ 0 w 3018118"/>
                  <a:gd name="connsiteY0" fmla="*/ 29883 h 95624"/>
                  <a:gd name="connsiteX1" fmla="*/ 340659 w 3018118"/>
                  <a:gd name="connsiteY1" fmla="*/ 53789 h 95624"/>
                  <a:gd name="connsiteX2" fmla="*/ 675342 w 3018118"/>
                  <a:gd name="connsiteY2" fmla="*/ 95624 h 95624"/>
                  <a:gd name="connsiteX3" fmla="*/ 1010024 w 3018118"/>
                  <a:gd name="connsiteY3" fmla="*/ 23906 h 95624"/>
                  <a:gd name="connsiteX4" fmla="*/ 1350683 w 3018118"/>
                  <a:gd name="connsiteY4" fmla="*/ 17930 h 95624"/>
                  <a:gd name="connsiteX5" fmla="*/ 1673412 w 3018118"/>
                  <a:gd name="connsiteY5" fmla="*/ 5977 h 95624"/>
                  <a:gd name="connsiteX6" fmla="*/ 2020048 w 3018118"/>
                  <a:gd name="connsiteY6" fmla="*/ 59765 h 95624"/>
                  <a:gd name="connsiteX7" fmla="*/ 2354730 w 3018118"/>
                  <a:gd name="connsiteY7" fmla="*/ 41836 h 95624"/>
                  <a:gd name="connsiteX8" fmla="*/ 2683436 w 3018118"/>
                  <a:gd name="connsiteY8" fmla="*/ 0 h 95624"/>
                  <a:gd name="connsiteX9" fmla="*/ 3018118 w 3018118"/>
                  <a:gd name="connsiteY9" fmla="*/ 11953 h 95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18118" h="95624">
                    <a:moveTo>
                      <a:pt x="0" y="29883"/>
                    </a:moveTo>
                    <a:lnTo>
                      <a:pt x="340659" y="53789"/>
                    </a:lnTo>
                    <a:lnTo>
                      <a:pt x="675342" y="95624"/>
                    </a:lnTo>
                    <a:lnTo>
                      <a:pt x="1010024" y="23906"/>
                    </a:lnTo>
                    <a:lnTo>
                      <a:pt x="1350683" y="17930"/>
                    </a:lnTo>
                    <a:lnTo>
                      <a:pt x="1673412" y="5977"/>
                    </a:lnTo>
                    <a:lnTo>
                      <a:pt x="2020048" y="59765"/>
                    </a:lnTo>
                    <a:lnTo>
                      <a:pt x="2354730" y="41836"/>
                    </a:lnTo>
                    <a:lnTo>
                      <a:pt x="2683436" y="0"/>
                    </a:lnTo>
                    <a:lnTo>
                      <a:pt x="3018118" y="11953"/>
                    </a:lnTo>
                  </a:path>
                </a:pathLst>
              </a:custGeom>
              <a:noFill/>
              <a:ln w="28575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F204224C-ACA2-4B7A-A2A6-5DCCDE86EAD3}"/>
                </a:ext>
              </a:extLst>
            </p:cNvPr>
            <p:cNvGrpSpPr/>
            <p:nvPr/>
          </p:nvGrpSpPr>
          <p:grpSpPr>
            <a:xfrm>
              <a:off x="8411610" y="4251928"/>
              <a:ext cx="3078000" cy="242075"/>
              <a:chOff x="8411610" y="4251928"/>
              <a:chExt cx="3078000" cy="242075"/>
            </a:xfrm>
          </p:grpSpPr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CC8FBFD0-DEE5-4783-A3CB-63207025CD04}"/>
                  </a:ext>
                </a:extLst>
              </p:cNvPr>
              <p:cNvSpPr/>
              <p:nvPr/>
            </p:nvSpPr>
            <p:spPr>
              <a:xfrm>
                <a:off x="8432800" y="4291106"/>
                <a:ext cx="3030071" cy="161365"/>
              </a:xfrm>
              <a:custGeom>
                <a:avLst/>
                <a:gdLst>
                  <a:gd name="connsiteX0" fmla="*/ 0 w 3030071"/>
                  <a:gd name="connsiteY0" fmla="*/ 0 h 161365"/>
                  <a:gd name="connsiteX1" fmla="*/ 340659 w 3030071"/>
                  <a:gd name="connsiteY1" fmla="*/ 65741 h 161365"/>
                  <a:gd name="connsiteX2" fmla="*/ 681318 w 3030071"/>
                  <a:gd name="connsiteY2" fmla="*/ 17929 h 161365"/>
                  <a:gd name="connsiteX3" fmla="*/ 1010024 w 3030071"/>
                  <a:gd name="connsiteY3" fmla="*/ 161365 h 161365"/>
                  <a:gd name="connsiteX4" fmla="*/ 1350682 w 3030071"/>
                  <a:gd name="connsiteY4" fmla="*/ 83670 h 161365"/>
                  <a:gd name="connsiteX5" fmla="*/ 1685365 w 3030071"/>
                  <a:gd name="connsiteY5" fmla="*/ 0 h 161365"/>
                  <a:gd name="connsiteX6" fmla="*/ 2026024 w 3030071"/>
                  <a:gd name="connsiteY6" fmla="*/ 149412 h 161365"/>
                  <a:gd name="connsiteX7" fmla="*/ 2348753 w 3030071"/>
                  <a:gd name="connsiteY7" fmla="*/ 131482 h 161365"/>
                  <a:gd name="connsiteX8" fmla="*/ 2689412 w 3030071"/>
                  <a:gd name="connsiteY8" fmla="*/ 107576 h 161365"/>
                  <a:gd name="connsiteX9" fmla="*/ 3030071 w 3030071"/>
                  <a:gd name="connsiteY9" fmla="*/ 83670 h 161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30071" h="161365">
                    <a:moveTo>
                      <a:pt x="0" y="0"/>
                    </a:moveTo>
                    <a:lnTo>
                      <a:pt x="340659" y="65741"/>
                    </a:lnTo>
                    <a:lnTo>
                      <a:pt x="681318" y="17929"/>
                    </a:lnTo>
                    <a:lnTo>
                      <a:pt x="1010024" y="161365"/>
                    </a:lnTo>
                    <a:lnTo>
                      <a:pt x="1350682" y="83670"/>
                    </a:lnTo>
                    <a:lnTo>
                      <a:pt x="1685365" y="0"/>
                    </a:lnTo>
                    <a:lnTo>
                      <a:pt x="2026024" y="149412"/>
                    </a:lnTo>
                    <a:lnTo>
                      <a:pt x="2348753" y="131482"/>
                    </a:lnTo>
                    <a:lnTo>
                      <a:pt x="2689412" y="107576"/>
                    </a:lnTo>
                    <a:lnTo>
                      <a:pt x="3030071" y="83670"/>
                    </a:lnTo>
                  </a:path>
                </a:pathLst>
              </a:custGeom>
              <a:noFill/>
              <a:ln w="28575"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38" name="Group 237">
                <a:extLst>
                  <a:ext uri="{FF2B5EF4-FFF2-40B4-BE49-F238E27FC236}">
                    <a16:creationId xmlns:a16="http://schemas.microsoft.com/office/drawing/2014/main" id="{AADE17F0-C8F9-43D0-A764-2CCD7A8AEA41}"/>
                  </a:ext>
                </a:extLst>
              </p:cNvPr>
              <p:cNvGrpSpPr/>
              <p:nvPr/>
            </p:nvGrpSpPr>
            <p:grpSpPr>
              <a:xfrm>
                <a:off x="8411610" y="4251928"/>
                <a:ext cx="3078000" cy="242075"/>
                <a:chOff x="1350000" y="4712043"/>
                <a:chExt cx="3078000" cy="242075"/>
              </a:xfrm>
            </p:grpSpPr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EFDBF1D4-024B-4513-8FE6-15577440698A}"/>
                    </a:ext>
                  </a:extLst>
                </p:cNvPr>
                <p:cNvSpPr/>
                <p:nvPr/>
              </p:nvSpPr>
              <p:spPr>
                <a:xfrm>
                  <a:off x="1350000" y="471204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0" name="Oval 239">
                  <a:extLst>
                    <a:ext uri="{FF2B5EF4-FFF2-40B4-BE49-F238E27FC236}">
                      <a16:creationId xmlns:a16="http://schemas.microsoft.com/office/drawing/2014/main" id="{CEE5C831-EC35-4595-A86E-AE52FA9334F2}"/>
                    </a:ext>
                  </a:extLst>
                </p:cNvPr>
                <p:cNvSpPr/>
                <p:nvPr/>
              </p:nvSpPr>
              <p:spPr>
                <a:xfrm>
                  <a:off x="1677600" y="4775196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26A17FD8-812B-4588-8573-828F427FE558}"/>
                    </a:ext>
                  </a:extLst>
                </p:cNvPr>
                <p:cNvSpPr/>
                <p:nvPr/>
              </p:nvSpPr>
              <p:spPr>
                <a:xfrm>
                  <a:off x="2009293" y="473103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" name="Oval 241">
                  <a:extLst>
                    <a:ext uri="{FF2B5EF4-FFF2-40B4-BE49-F238E27FC236}">
                      <a16:creationId xmlns:a16="http://schemas.microsoft.com/office/drawing/2014/main" id="{B5C777A1-DDD1-4038-BEC1-76FC5CB53716}"/>
                    </a:ext>
                  </a:extLst>
                </p:cNvPr>
                <p:cNvSpPr/>
                <p:nvPr/>
              </p:nvSpPr>
              <p:spPr>
                <a:xfrm>
                  <a:off x="2332800" y="4867718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" name="Oval 242">
                  <a:extLst>
                    <a:ext uri="{FF2B5EF4-FFF2-40B4-BE49-F238E27FC236}">
                      <a16:creationId xmlns:a16="http://schemas.microsoft.com/office/drawing/2014/main" id="{BD8B9835-5CD1-4D36-B174-2581CE7D0E02}"/>
                    </a:ext>
                  </a:extLst>
                </p:cNvPr>
                <p:cNvSpPr/>
                <p:nvPr/>
              </p:nvSpPr>
              <p:spPr>
                <a:xfrm>
                  <a:off x="2664000" y="4798639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" name="Oval 243">
                  <a:extLst>
                    <a:ext uri="{FF2B5EF4-FFF2-40B4-BE49-F238E27FC236}">
                      <a16:creationId xmlns:a16="http://schemas.microsoft.com/office/drawing/2014/main" id="{CAB8A11B-9AB0-4BB3-A68D-32BBAF68F1D6}"/>
                    </a:ext>
                  </a:extLst>
                </p:cNvPr>
                <p:cNvSpPr/>
                <p:nvPr/>
              </p:nvSpPr>
              <p:spPr>
                <a:xfrm>
                  <a:off x="3006000" y="4716039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" name="Oval 244">
                  <a:extLst>
                    <a:ext uri="{FF2B5EF4-FFF2-40B4-BE49-F238E27FC236}">
                      <a16:creationId xmlns:a16="http://schemas.microsoft.com/office/drawing/2014/main" id="{EB2F71A7-80C6-4D5D-BF3C-B0C33B1A9839}"/>
                    </a:ext>
                  </a:extLst>
                </p:cNvPr>
                <p:cNvSpPr/>
                <p:nvPr/>
              </p:nvSpPr>
              <p:spPr>
                <a:xfrm>
                  <a:off x="3340800" y="4858679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6" name="Oval 245">
                  <a:extLst>
                    <a:ext uri="{FF2B5EF4-FFF2-40B4-BE49-F238E27FC236}">
                      <a16:creationId xmlns:a16="http://schemas.microsoft.com/office/drawing/2014/main" id="{2B13ACE2-0C79-4374-891F-B4FFF7A83E4D}"/>
                    </a:ext>
                  </a:extLst>
                </p:cNvPr>
                <p:cNvSpPr/>
                <p:nvPr/>
              </p:nvSpPr>
              <p:spPr>
                <a:xfrm>
                  <a:off x="3682800" y="4841715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7" name="Oval 246">
                  <a:extLst>
                    <a:ext uri="{FF2B5EF4-FFF2-40B4-BE49-F238E27FC236}">
                      <a16:creationId xmlns:a16="http://schemas.microsoft.com/office/drawing/2014/main" id="{3F027035-1531-459D-911E-9F4CBC7AAA3C}"/>
                    </a:ext>
                  </a:extLst>
                </p:cNvPr>
                <p:cNvSpPr/>
                <p:nvPr/>
              </p:nvSpPr>
              <p:spPr>
                <a:xfrm>
                  <a:off x="4008770" y="4822821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8" name="Oval 247">
                  <a:extLst>
                    <a:ext uri="{FF2B5EF4-FFF2-40B4-BE49-F238E27FC236}">
                      <a16:creationId xmlns:a16="http://schemas.microsoft.com/office/drawing/2014/main" id="{E64014D2-CDA0-4814-8DE8-6AC671A3F7BF}"/>
                    </a:ext>
                  </a:extLst>
                </p:cNvPr>
                <p:cNvSpPr/>
                <p:nvPr/>
              </p:nvSpPr>
              <p:spPr>
                <a:xfrm>
                  <a:off x="4341600" y="4793073"/>
                  <a:ext cx="86400" cy="8640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F3982FB7-153D-4ED0-BE06-D7538A6B8F87}"/>
                </a:ext>
              </a:extLst>
            </p:cNvPr>
            <p:cNvGrpSpPr/>
            <p:nvPr/>
          </p:nvGrpSpPr>
          <p:grpSpPr>
            <a:xfrm>
              <a:off x="8412976" y="4712745"/>
              <a:ext cx="3074969" cy="184056"/>
              <a:chOff x="8412976" y="4712745"/>
              <a:chExt cx="3074969" cy="184056"/>
            </a:xfrm>
          </p:grpSpPr>
          <p:grpSp>
            <p:nvGrpSpPr>
              <p:cNvPr id="225" name="Group 224">
                <a:extLst>
                  <a:ext uri="{FF2B5EF4-FFF2-40B4-BE49-F238E27FC236}">
                    <a16:creationId xmlns:a16="http://schemas.microsoft.com/office/drawing/2014/main" id="{3C45F4F9-2F80-42F0-A413-E76423C9FD88}"/>
                  </a:ext>
                </a:extLst>
              </p:cNvPr>
              <p:cNvGrpSpPr/>
              <p:nvPr/>
            </p:nvGrpSpPr>
            <p:grpSpPr>
              <a:xfrm>
                <a:off x="8412976" y="4712745"/>
                <a:ext cx="3074969" cy="184056"/>
                <a:chOff x="1351366" y="4808455"/>
                <a:chExt cx="3074969" cy="184056"/>
              </a:xfrm>
            </p:grpSpPr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1345F745-9CDD-4AEA-80BE-48503E07214A}"/>
                    </a:ext>
                  </a:extLst>
                </p:cNvPr>
                <p:cNvSpPr/>
                <p:nvPr/>
              </p:nvSpPr>
              <p:spPr>
                <a:xfrm>
                  <a:off x="2008800" y="4823789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4BE3013A-EB50-450B-8E35-F2716FB0A770}"/>
                    </a:ext>
                  </a:extLst>
                </p:cNvPr>
                <p:cNvSpPr/>
                <p:nvPr/>
              </p:nvSpPr>
              <p:spPr>
                <a:xfrm>
                  <a:off x="1351366" y="4888740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9" name="Rectangle 228">
                  <a:extLst>
                    <a:ext uri="{FF2B5EF4-FFF2-40B4-BE49-F238E27FC236}">
                      <a16:creationId xmlns:a16="http://schemas.microsoft.com/office/drawing/2014/main" id="{FA0E71BA-8C71-4F20-B8E4-AC64BBF0BEEA}"/>
                    </a:ext>
                  </a:extLst>
                </p:cNvPr>
                <p:cNvSpPr/>
                <p:nvPr/>
              </p:nvSpPr>
              <p:spPr>
                <a:xfrm>
                  <a:off x="1677600" y="4899506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0" name="Rectangle 229">
                  <a:extLst>
                    <a:ext uri="{FF2B5EF4-FFF2-40B4-BE49-F238E27FC236}">
                      <a16:creationId xmlns:a16="http://schemas.microsoft.com/office/drawing/2014/main" id="{C4831F23-DA51-43B3-A8B9-A7816E8C2C72}"/>
                    </a:ext>
                  </a:extLst>
                </p:cNvPr>
                <p:cNvSpPr/>
                <p:nvPr/>
              </p:nvSpPr>
              <p:spPr>
                <a:xfrm>
                  <a:off x="2332800" y="4814649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1" name="Rectangle 230">
                  <a:extLst>
                    <a:ext uri="{FF2B5EF4-FFF2-40B4-BE49-F238E27FC236}">
                      <a16:creationId xmlns:a16="http://schemas.microsoft.com/office/drawing/2014/main" id="{B986449B-2FCA-44A6-B8B2-C28BDCE77E80}"/>
                    </a:ext>
                  </a:extLst>
                </p:cNvPr>
                <p:cNvSpPr/>
                <p:nvPr/>
              </p:nvSpPr>
              <p:spPr>
                <a:xfrm>
                  <a:off x="2663180" y="4808455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2" name="Rectangle 231">
                  <a:extLst>
                    <a:ext uri="{FF2B5EF4-FFF2-40B4-BE49-F238E27FC236}">
                      <a16:creationId xmlns:a16="http://schemas.microsoft.com/office/drawing/2014/main" id="{4AF5C402-441C-4C08-8769-011A01F76FFC}"/>
                    </a:ext>
                  </a:extLst>
                </p:cNvPr>
                <p:cNvSpPr/>
                <p:nvPr/>
              </p:nvSpPr>
              <p:spPr>
                <a:xfrm>
                  <a:off x="3004065" y="4871988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3" name="Rectangle 232">
                  <a:extLst>
                    <a:ext uri="{FF2B5EF4-FFF2-40B4-BE49-F238E27FC236}">
                      <a16:creationId xmlns:a16="http://schemas.microsoft.com/office/drawing/2014/main" id="{A05C377A-6E02-4663-BADB-74B544428B70}"/>
                    </a:ext>
                  </a:extLst>
                </p:cNvPr>
                <p:cNvSpPr/>
                <p:nvPr/>
              </p:nvSpPr>
              <p:spPr>
                <a:xfrm>
                  <a:off x="3338865" y="4846505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4" name="Rectangle 233">
                  <a:extLst>
                    <a:ext uri="{FF2B5EF4-FFF2-40B4-BE49-F238E27FC236}">
                      <a16:creationId xmlns:a16="http://schemas.microsoft.com/office/drawing/2014/main" id="{EB465382-B830-46E2-A256-DD0FB2B6F633}"/>
                    </a:ext>
                  </a:extLst>
                </p:cNvPr>
                <p:cNvSpPr/>
                <p:nvPr/>
              </p:nvSpPr>
              <p:spPr>
                <a:xfrm>
                  <a:off x="3682800" y="4812964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7F5C80B1-4E89-4B60-A91C-64C7D3865FE9}"/>
                    </a:ext>
                  </a:extLst>
                </p:cNvPr>
                <p:cNvSpPr/>
                <p:nvPr/>
              </p:nvSpPr>
              <p:spPr>
                <a:xfrm>
                  <a:off x="4010400" y="4854330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6" name="Rectangle 235">
                  <a:extLst>
                    <a:ext uri="{FF2B5EF4-FFF2-40B4-BE49-F238E27FC236}">
                      <a16:creationId xmlns:a16="http://schemas.microsoft.com/office/drawing/2014/main" id="{360F7803-DE11-49AE-A1B9-C9869746D440}"/>
                    </a:ext>
                  </a:extLst>
                </p:cNvPr>
                <p:cNvSpPr/>
                <p:nvPr/>
              </p:nvSpPr>
              <p:spPr>
                <a:xfrm>
                  <a:off x="4341600" y="4907776"/>
                  <a:ext cx="84735" cy="84735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4968292B-FA0E-4EC1-912F-0D9D45C1D7F3}"/>
                  </a:ext>
                </a:extLst>
              </p:cNvPr>
              <p:cNvSpPr/>
              <p:nvPr/>
            </p:nvSpPr>
            <p:spPr>
              <a:xfrm>
                <a:off x="8442773" y="4751514"/>
                <a:ext cx="3012471" cy="106587"/>
              </a:xfrm>
              <a:custGeom>
                <a:avLst/>
                <a:gdLst>
                  <a:gd name="connsiteX0" fmla="*/ 0 w 3012471"/>
                  <a:gd name="connsiteY0" fmla="*/ 84147 h 106587"/>
                  <a:gd name="connsiteX1" fmla="*/ 347809 w 3012471"/>
                  <a:gd name="connsiteY1" fmla="*/ 95367 h 106587"/>
                  <a:gd name="connsiteX2" fmla="*/ 673178 w 3012471"/>
                  <a:gd name="connsiteY2" fmla="*/ 11220 h 106587"/>
                  <a:gd name="connsiteX3" fmla="*/ 998547 w 3012471"/>
                  <a:gd name="connsiteY3" fmla="*/ 11220 h 106587"/>
                  <a:gd name="connsiteX4" fmla="*/ 1363185 w 3012471"/>
                  <a:gd name="connsiteY4" fmla="*/ 0 h 106587"/>
                  <a:gd name="connsiteX5" fmla="*/ 1677335 w 3012471"/>
                  <a:gd name="connsiteY5" fmla="*/ 72928 h 106587"/>
                  <a:gd name="connsiteX6" fmla="*/ 2013924 w 3012471"/>
                  <a:gd name="connsiteY6" fmla="*/ 33659 h 106587"/>
                  <a:gd name="connsiteX7" fmla="*/ 2350513 w 3012471"/>
                  <a:gd name="connsiteY7" fmla="*/ 11220 h 106587"/>
                  <a:gd name="connsiteX8" fmla="*/ 2698321 w 3012471"/>
                  <a:gd name="connsiteY8" fmla="*/ 56098 h 106587"/>
                  <a:gd name="connsiteX9" fmla="*/ 3012471 w 3012471"/>
                  <a:gd name="connsiteY9" fmla="*/ 106587 h 10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12471" h="106587">
                    <a:moveTo>
                      <a:pt x="0" y="84147"/>
                    </a:moveTo>
                    <a:lnTo>
                      <a:pt x="347809" y="95367"/>
                    </a:lnTo>
                    <a:lnTo>
                      <a:pt x="673178" y="11220"/>
                    </a:lnTo>
                    <a:lnTo>
                      <a:pt x="998547" y="11220"/>
                    </a:lnTo>
                    <a:lnTo>
                      <a:pt x="1363185" y="0"/>
                    </a:lnTo>
                    <a:lnTo>
                      <a:pt x="1677335" y="72928"/>
                    </a:lnTo>
                    <a:lnTo>
                      <a:pt x="2013924" y="33659"/>
                    </a:lnTo>
                    <a:lnTo>
                      <a:pt x="2350513" y="11220"/>
                    </a:lnTo>
                    <a:lnTo>
                      <a:pt x="2698321" y="56098"/>
                    </a:lnTo>
                    <a:lnTo>
                      <a:pt x="3012471" y="106587"/>
                    </a:lnTo>
                  </a:path>
                </a:pathLst>
              </a:custGeom>
              <a:noFill/>
              <a:ln w="28575">
                <a:solidFill>
                  <a:schemeClr val="accent4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F9C8DA76-39B2-49AF-A85F-D5B395950482}"/>
                </a:ext>
              </a:extLst>
            </p:cNvPr>
            <p:cNvGrpSpPr/>
            <p:nvPr/>
          </p:nvGrpSpPr>
          <p:grpSpPr>
            <a:xfrm>
              <a:off x="8411610" y="4804566"/>
              <a:ext cx="3078129" cy="153329"/>
              <a:chOff x="8411610" y="4804566"/>
              <a:chExt cx="3078129" cy="153329"/>
            </a:xfrm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DEB668D1-D7C2-40C8-95E8-2ADFC7289A57}"/>
                  </a:ext>
                </a:extLst>
              </p:cNvPr>
              <p:cNvSpPr/>
              <p:nvPr/>
            </p:nvSpPr>
            <p:spPr>
              <a:xfrm>
                <a:off x="8442773" y="4835661"/>
                <a:ext cx="3029301" cy="100977"/>
              </a:xfrm>
              <a:custGeom>
                <a:avLst/>
                <a:gdLst>
                  <a:gd name="connsiteX0" fmla="*/ 0 w 3029301"/>
                  <a:gd name="connsiteY0" fmla="*/ 56099 h 100977"/>
                  <a:gd name="connsiteX1" fmla="*/ 342199 w 3029301"/>
                  <a:gd name="connsiteY1" fmla="*/ 0 h 100977"/>
                  <a:gd name="connsiteX2" fmla="*/ 678788 w 3029301"/>
                  <a:gd name="connsiteY2" fmla="*/ 84148 h 100977"/>
                  <a:gd name="connsiteX3" fmla="*/ 1004157 w 3029301"/>
                  <a:gd name="connsiteY3" fmla="*/ 39269 h 100977"/>
                  <a:gd name="connsiteX4" fmla="*/ 1346356 w 3029301"/>
                  <a:gd name="connsiteY4" fmla="*/ 100977 h 100977"/>
                  <a:gd name="connsiteX5" fmla="*/ 1688555 w 3029301"/>
                  <a:gd name="connsiteY5" fmla="*/ 61708 h 100977"/>
                  <a:gd name="connsiteX6" fmla="*/ 2002704 w 3029301"/>
                  <a:gd name="connsiteY6" fmla="*/ 84148 h 100977"/>
                  <a:gd name="connsiteX7" fmla="*/ 2356123 w 3029301"/>
                  <a:gd name="connsiteY7" fmla="*/ 44879 h 100977"/>
                  <a:gd name="connsiteX8" fmla="*/ 2687102 w 3029301"/>
                  <a:gd name="connsiteY8" fmla="*/ 44879 h 100977"/>
                  <a:gd name="connsiteX9" fmla="*/ 3029301 w 3029301"/>
                  <a:gd name="connsiteY9" fmla="*/ 84148 h 100977"/>
                  <a:gd name="connsiteX10" fmla="*/ 3029301 w 3029301"/>
                  <a:gd name="connsiteY10" fmla="*/ 84148 h 100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29301" h="100977">
                    <a:moveTo>
                      <a:pt x="0" y="56099"/>
                    </a:moveTo>
                    <a:lnTo>
                      <a:pt x="342199" y="0"/>
                    </a:lnTo>
                    <a:lnTo>
                      <a:pt x="678788" y="84148"/>
                    </a:lnTo>
                    <a:lnTo>
                      <a:pt x="1004157" y="39269"/>
                    </a:lnTo>
                    <a:lnTo>
                      <a:pt x="1346356" y="100977"/>
                    </a:lnTo>
                    <a:lnTo>
                      <a:pt x="1688555" y="61708"/>
                    </a:lnTo>
                    <a:lnTo>
                      <a:pt x="2002704" y="84148"/>
                    </a:lnTo>
                    <a:lnTo>
                      <a:pt x="2356123" y="44879"/>
                    </a:lnTo>
                    <a:lnTo>
                      <a:pt x="2687102" y="44879"/>
                    </a:lnTo>
                    <a:lnTo>
                      <a:pt x="3029301" y="84148"/>
                    </a:lnTo>
                    <a:lnTo>
                      <a:pt x="3029301" y="84148"/>
                    </a:lnTo>
                  </a:path>
                </a:pathLst>
              </a:custGeom>
              <a:noFill/>
              <a:ln w="28575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14" name="Group 213">
                <a:extLst>
                  <a:ext uri="{FF2B5EF4-FFF2-40B4-BE49-F238E27FC236}">
                    <a16:creationId xmlns:a16="http://schemas.microsoft.com/office/drawing/2014/main" id="{3A55F394-6F08-47A8-B03E-CCC7E95FA6D6}"/>
                  </a:ext>
                </a:extLst>
              </p:cNvPr>
              <p:cNvGrpSpPr/>
              <p:nvPr/>
            </p:nvGrpSpPr>
            <p:grpSpPr>
              <a:xfrm>
                <a:off x="8411610" y="4804566"/>
                <a:ext cx="3078129" cy="153329"/>
                <a:chOff x="1350000" y="4633927"/>
                <a:chExt cx="3078129" cy="153329"/>
              </a:xfrm>
            </p:grpSpPr>
            <p:sp>
              <p:nvSpPr>
                <p:cNvPr id="215" name="Star: 5 Points 214">
                  <a:extLst>
                    <a:ext uri="{FF2B5EF4-FFF2-40B4-BE49-F238E27FC236}">
                      <a16:creationId xmlns:a16="http://schemas.microsoft.com/office/drawing/2014/main" id="{4EB3DA77-7EA5-40EB-BB12-68F992C55123}"/>
                    </a:ext>
                  </a:extLst>
                </p:cNvPr>
                <p:cNvSpPr/>
                <p:nvPr/>
              </p:nvSpPr>
              <p:spPr>
                <a:xfrm>
                  <a:off x="1350000" y="4673706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6" name="Star: 5 Points 215">
                  <a:extLst>
                    <a:ext uri="{FF2B5EF4-FFF2-40B4-BE49-F238E27FC236}">
                      <a16:creationId xmlns:a16="http://schemas.microsoft.com/office/drawing/2014/main" id="{455DB6D7-59FA-49D2-8EB3-DBF0B3028EDC}"/>
                    </a:ext>
                  </a:extLst>
                </p:cNvPr>
                <p:cNvSpPr/>
                <p:nvPr/>
              </p:nvSpPr>
              <p:spPr>
                <a:xfrm>
                  <a:off x="1677600" y="4633927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7" name="Star: 5 Points 216">
                  <a:extLst>
                    <a:ext uri="{FF2B5EF4-FFF2-40B4-BE49-F238E27FC236}">
                      <a16:creationId xmlns:a16="http://schemas.microsoft.com/office/drawing/2014/main" id="{C88D3C82-93ED-4FE3-8372-F9723ED7B526}"/>
                    </a:ext>
                  </a:extLst>
                </p:cNvPr>
                <p:cNvSpPr/>
                <p:nvPr/>
              </p:nvSpPr>
              <p:spPr>
                <a:xfrm>
                  <a:off x="3340800" y="4692094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8" name="Star: 5 Points 217">
                  <a:extLst>
                    <a:ext uri="{FF2B5EF4-FFF2-40B4-BE49-F238E27FC236}">
                      <a16:creationId xmlns:a16="http://schemas.microsoft.com/office/drawing/2014/main" id="{B18E4535-4B2D-4046-A6B8-BDB6C77A6745}"/>
                    </a:ext>
                  </a:extLst>
                </p:cNvPr>
                <p:cNvSpPr/>
                <p:nvPr/>
              </p:nvSpPr>
              <p:spPr>
                <a:xfrm>
                  <a:off x="3682800" y="4667062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9" name="Star: 5 Points 218">
                  <a:extLst>
                    <a:ext uri="{FF2B5EF4-FFF2-40B4-BE49-F238E27FC236}">
                      <a16:creationId xmlns:a16="http://schemas.microsoft.com/office/drawing/2014/main" id="{77449487-29E7-4C14-9FF8-423F23739252}"/>
                    </a:ext>
                  </a:extLst>
                </p:cNvPr>
                <p:cNvSpPr/>
                <p:nvPr/>
              </p:nvSpPr>
              <p:spPr>
                <a:xfrm>
                  <a:off x="4016064" y="4668915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0" name="Star: 5 Points 219">
                  <a:extLst>
                    <a:ext uri="{FF2B5EF4-FFF2-40B4-BE49-F238E27FC236}">
                      <a16:creationId xmlns:a16="http://schemas.microsoft.com/office/drawing/2014/main" id="{7133A0AA-68CE-467F-8782-1EDF11CF3054}"/>
                    </a:ext>
                  </a:extLst>
                </p:cNvPr>
                <p:cNvSpPr/>
                <p:nvPr/>
              </p:nvSpPr>
              <p:spPr>
                <a:xfrm>
                  <a:off x="4345329" y="4696269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1" name="Star: 5 Points 220">
                  <a:extLst>
                    <a:ext uri="{FF2B5EF4-FFF2-40B4-BE49-F238E27FC236}">
                      <a16:creationId xmlns:a16="http://schemas.microsoft.com/office/drawing/2014/main" id="{44410FCB-EEDC-4638-BFBB-C63221B6C111}"/>
                    </a:ext>
                  </a:extLst>
                </p:cNvPr>
                <p:cNvSpPr/>
                <p:nvPr/>
              </p:nvSpPr>
              <p:spPr>
                <a:xfrm>
                  <a:off x="2008800" y="4689532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2" name="Star: 5 Points 221">
                  <a:extLst>
                    <a:ext uri="{FF2B5EF4-FFF2-40B4-BE49-F238E27FC236}">
                      <a16:creationId xmlns:a16="http://schemas.microsoft.com/office/drawing/2014/main" id="{1296A848-EB98-4889-9F91-39E35F431678}"/>
                    </a:ext>
                  </a:extLst>
                </p:cNvPr>
                <p:cNvSpPr/>
                <p:nvPr/>
              </p:nvSpPr>
              <p:spPr>
                <a:xfrm>
                  <a:off x="2332800" y="4662262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3" name="Star: 5 Points 222">
                  <a:extLst>
                    <a:ext uri="{FF2B5EF4-FFF2-40B4-BE49-F238E27FC236}">
                      <a16:creationId xmlns:a16="http://schemas.microsoft.com/office/drawing/2014/main" id="{8FDABB95-7650-451F-A050-5B495FE8DC8E}"/>
                    </a:ext>
                  </a:extLst>
                </p:cNvPr>
                <p:cNvSpPr/>
                <p:nvPr/>
              </p:nvSpPr>
              <p:spPr>
                <a:xfrm>
                  <a:off x="2664000" y="4711656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4" name="Star: 5 Points 223">
                  <a:extLst>
                    <a:ext uri="{FF2B5EF4-FFF2-40B4-BE49-F238E27FC236}">
                      <a16:creationId xmlns:a16="http://schemas.microsoft.com/office/drawing/2014/main" id="{5E5AC550-A263-448E-94F5-A58BF4DFD9B8}"/>
                    </a:ext>
                  </a:extLst>
                </p:cNvPr>
                <p:cNvSpPr/>
                <p:nvPr/>
              </p:nvSpPr>
              <p:spPr>
                <a:xfrm>
                  <a:off x="3006000" y="4694503"/>
                  <a:ext cx="82800" cy="75600"/>
                </a:xfrm>
                <a:prstGeom prst="star5">
                  <a:avLst/>
                </a:prstGeom>
                <a:solidFill>
                  <a:schemeClr val="accent4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2983D4A8-733A-4AE2-B047-E0F4C4D0E443}"/>
                </a:ext>
              </a:extLst>
            </p:cNvPr>
            <p:cNvGrpSpPr/>
            <p:nvPr/>
          </p:nvGrpSpPr>
          <p:grpSpPr>
            <a:xfrm>
              <a:off x="8411610" y="4939503"/>
              <a:ext cx="3074400" cy="148206"/>
              <a:chOff x="8411610" y="4939503"/>
              <a:chExt cx="3074400" cy="148206"/>
            </a:xfrm>
          </p:grpSpPr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BD4FB562-4BEC-4D63-8AFB-421D42434995}"/>
                  </a:ext>
                </a:extLst>
              </p:cNvPr>
              <p:cNvGrpSpPr/>
              <p:nvPr/>
            </p:nvGrpSpPr>
            <p:grpSpPr>
              <a:xfrm>
                <a:off x="8411610" y="4939503"/>
                <a:ext cx="3074400" cy="148206"/>
                <a:chOff x="1350000" y="4925941"/>
                <a:chExt cx="3074400" cy="148206"/>
              </a:xfrm>
            </p:grpSpPr>
            <p:sp>
              <p:nvSpPr>
                <p:cNvPr id="203" name="Flowchart: Merge 202">
                  <a:extLst>
                    <a:ext uri="{FF2B5EF4-FFF2-40B4-BE49-F238E27FC236}">
                      <a16:creationId xmlns:a16="http://schemas.microsoft.com/office/drawing/2014/main" id="{1AF44106-9B63-45FF-B71F-861A4A2BF24E}"/>
                    </a:ext>
                  </a:extLst>
                </p:cNvPr>
                <p:cNvSpPr/>
                <p:nvPr/>
              </p:nvSpPr>
              <p:spPr>
                <a:xfrm>
                  <a:off x="1350000" y="4962975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4" name="Flowchart: Merge 203">
                  <a:extLst>
                    <a:ext uri="{FF2B5EF4-FFF2-40B4-BE49-F238E27FC236}">
                      <a16:creationId xmlns:a16="http://schemas.microsoft.com/office/drawing/2014/main" id="{D1746E61-9C5C-4D4A-B50D-25DF53F21A5D}"/>
                    </a:ext>
                  </a:extLst>
                </p:cNvPr>
                <p:cNvSpPr/>
                <p:nvPr/>
              </p:nvSpPr>
              <p:spPr>
                <a:xfrm>
                  <a:off x="1675764" y="4925941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5" name="Flowchart: Merge 204">
                  <a:extLst>
                    <a:ext uri="{FF2B5EF4-FFF2-40B4-BE49-F238E27FC236}">
                      <a16:creationId xmlns:a16="http://schemas.microsoft.com/office/drawing/2014/main" id="{719132AF-3316-4D2C-A8C7-ABC93B720B78}"/>
                    </a:ext>
                  </a:extLst>
                </p:cNvPr>
                <p:cNvSpPr/>
                <p:nvPr/>
              </p:nvSpPr>
              <p:spPr>
                <a:xfrm>
                  <a:off x="2007741" y="4947368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6" name="Flowchart: Merge 205">
                  <a:extLst>
                    <a:ext uri="{FF2B5EF4-FFF2-40B4-BE49-F238E27FC236}">
                      <a16:creationId xmlns:a16="http://schemas.microsoft.com/office/drawing/2014/main" id="{5FDA074D-E482-452B-A53D-27084652A035}"/>
                    </a:ext>
                  </a:extLst>
                </p:cNvPr>
                <p:cNvSpPr/>
                <p:nvPr/>
              </p:nvSpPr>
              <p:spPr>
                <a:xfrm>
                  <a:off x="2332800" y="496813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Flowchart: Merge 206">
                  <a:extLst>
                    <a:ext uri="{FF2B5EF4-FFF2-40B4-BE49-F238E27FC236}">
                      <a16:creationId xmlns:a16="http://schemas.microsoft.com/office/drawing/2014/main" id="{F308A08B-F8F1-4B79-8504-1E70A8A1F237}"/>
                    </a:ext>
                  </a:extLst>
                </p:cNvPr>
                <p:cNvSpPr/>
                <p:nvPr/>
              </p:nvSpPr>
              <p:spPr>
                <a:xfrm>
                  <a:off x="2664000" y="495733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Flowchart: Merge 207">
                  <a:extLst>
                    <a:ext uri="{FF2B5EF4-FFF2-40B4-BE49-F238E27FC236}">
                      <a16:creationId xmlns:a16="http://schemas.microsoft.com/office/drawing/2014/main" id="{EECCAFB6-53EF-4A41-95D4-6734360FE831}"/>
                    </a:ext>
                  </a:extLst>
                </p:cNvPr>
                <p:cNvSpPr/>
                <p:nvPr/>
              </p:nvSpPr>
              <p:spPr>
                <a:xfrm>
                  <a:off x="3006000" y="4969520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Flowchart: Merge 208">
                  <a:extLst>
                    <a:ext uri="{FF2B5EF4-FFF2-40B4-BE49-F238E27FC236}">
                      <a16:creationId xmlns:a16="http://schemas.microsoft.com/office/drawing/2014/main" id="{837F033E-B3F0-45CF-BD72-581FA4673B60}"/>
                    </a:ext>
                  </a:extLst>
                </p:cNvPr>
                <p:cNvSpPr/>
                <p:nvPr/>
              </p:nvSpPr>
              <p:spPr>
                <a:xfrm>
                  <a:off x="3340800" y="4972065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Flowchart: Merge 209">
                  <a:extLst>
                    <a:ext uri="{FF2B5EF4-FFF2-40B4-BE49-F238E27FC236}">
                      <a16:creationId xmlns:a16="http://schemas.microsoft.com/office/drawing/2014/main" id="{BE7B3B42-45F0-4566-8EC2-DB25239CB3D0}"/>
                    </a:ext>
                  </a:extLst>
                </p:cNvPr>
                <p:cNvSpPr/>
                <p:nvPr/>
              </p:nvSpPr>
              <p:spPr>
                <a:xfrm>
                  <a:off x="3682800" y="499854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Flowchart: Merge 210">
                  <a:extLst>
                    <a:ext uri="{FF2B5EF4-FFF2-40B4-BE49-F238E27FC236}">
                      <a16:creationId xmlns:a16="http://schemas.microsoft.com/office/drawing/2014/main" id="{A62C6711-4D9B-4E60-9D11-1CAE7A66089C}"/>
                    </a:ext>
                  </a:extLst>
                </p:cNvPr>
                <p:cNvSpPr/>
                <p:nvPr/>
              </p:nvSpPr>
              <p:spPr>
                <a:xfrm>
                  <a:off x="4010400" y="499293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Flowchart: Merge 211">
                  <a:extLst>
                    <a:ext uri="{FF2B5EF4-FFF2-40B4-BE49-F238E27FC236}">
                      <a16:creationId xmlns:a16="http://schemas.microsoft.com/office/drawing/2014/main" id="{2053D6A5-E347-4D41-9C47-A71766E9C098}"/>
                    </a:ext>
                  </a:extLst>
                </p:cNvPr>
                <p:cNvSpPr/>
                <p:nvPr/>
              </p:nvSpPr>
              <p:spPr>
                <a:xfrm>
                  <a:off x="4341600" y="4944607"/>
                  <a:ext cx="82800" cy="75600"/>
                </a:xfrm>
                <a:prstGeom prst="flowChartMerg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7B584E9F-E01C-4E72-B6CF-53154D747AE5}"/>
                  </a:ext>
                </a:extLst>
              </p:cNvPr>
              <p:cNvSpPr/>
              <p:nvPr/>
            </p:nvSpPr>
            <p:spPr>
              <a:xfrm>
                <a:off x="8431553" y="4981517"/>
                <a:ext cx="3029301" cy="67317"/>
              </a:xfrm>
              <a:custGeom>
                <a:avLst/>
                <a:gdLst>
                  <a:gd name="connsiteX0" fmla="*/ 3029301 w 3029301"/>
                  <a:gd name="connsiteY0" fmla="*/ 11219 h 67317"/>
                  <a:gd name="connsiteX1" fmla="*/ 2698322 w 3029301"/>
                  <a:gd name="connsiteY1" fmla="*/ 61708 h 67317"/>
                  <a:gd name="connsiteX2" fmla="*/ 2350513 w 3029301"/>
                  <a:gd name="connsiteY2" fmla="*/ 67317 h 67317"/>
                  <a:gd name="connsiteX3" fmla="*/ 2019534 w 3029301"/>
                  <a:gd name="connsiteY3" fmla="*/ 44878 h 67317"/>
                  <a:gd name="connsiteX4" fmla="*/ 1682945 w 3029301"/>
                  <a:gd name="connsiteY4" fmla="*/ 33658 h 67317"/>
                  <a:gd name="connsiteX5" fmla="*/ 1346356 w 3029301"/>
                  <a:gd name="connsiteY5" fmla="*/ 22439 h 67317"/>
                  <a:gd name="connsiteX6" fmla="*/ 1026597 w 3029301"/>
                  <a:gd name="connsiteY6" fmla="*/ 44878 h 67317"/>
                  <a:gd name="connsiteX7" fmla="*/ 667568 w 3029301"/>
                  <a:gd name="connsiteY7" fmla="*/ 16829 h 67317"/>
                  <a:gd name="connsiteX8" fmla="*/ 342199 w 3029301"/>
                  <a:gd name="connsiteY8" fmla="*/ 0 h 67317"/>
                  <a:gd name="connsiteX9" fmla="*/ 0 w 3029301"/>
                  <a:gd name="connsiteY9" fmla="*/ 33658 h 67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29301" h="67317">
                    <a:moveTo>
                      <a:pt x="3029301" y="11219"/>
                    </a:moveTo>
                    <a:lnTo>
                      <a:pt x="2698322" y="61708"/>
                    </a:lnTo>
                    <a:lnTo>
                      <a:pt x="2350513" y="67317"/>
                    </a:lnTo>
                    <a:lnTo>
                      <a:pt x="2019534" y="44878"/>
                    </a:lnTo>
                    <a:lnTo>
                      <a:pt x="1682945" y="33658"/>
                    </a:lnTo>
                    <a:lnTo>
                      <a:pt x="1346356" y="22439"/>
                    </a:lnTo>
                    <a:lnTo>
                      <a:pt x="1026597" y="44878"/>
                    </a:lnTo>
                    <a:lnTo>
                      <a:pt x="667568" y="16829"/>
                    </a:lnTo>
                    <a:lnTo>
                      <a:pt x="342199" y="0"/>
                    </a:lnTo>
                    <a:lnTo>
                      <a:pt x="0" y="33658"/>
                    </a:lnTo>
                  </a:path>
                </a:pathLst>
              </a:custGeom>
              <a:noFill/>
              <a:ln w="28575">
                <a:solidFill>
                  <a:schemeClr val="accent2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295AF263-A5CB-435B-9561-8F1FE32577FC}"/>
                </a:ext>
              </a:extLst>
            </p:cNvPr>
            <p:cNvGrpSpPr/>
            <p:nvPr/>
          </p:nvGrpSpPr>
          <p:grpSpPr>
            <a:xfrm>
              <a:off x="8411610" y="4993421"/>
              <a:ext cx="3074400" cy="146388"/>
              <a:chOff x="8411610" y="4993421"/>
              <a:chExt cx="3074400" cy="146388"/>
            </a:xfrm>
          </p:grpSpPr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2CFF7B84-FC3D-4B6A-B819-7798A619738C}"/>
                  </a:ext>
                </a:extLst>
              </p:cNvPr>
              <p:cNvSpPr/>
              <p:nvPr/>
            </p:nvSpPr>
            <p:spPr>
              <a:xfrm>
                <a:off x="8437163" y="5032005"/>
                <a:ext cx="3034911" cy="67318"/>
              </a:xfrm>
              <a:custGeom>
                <a:avLst/>
                <a:gdLst>
                  <a:gd name="connsiteX0" fmla="*/ 0 w 3034911"/>
                  <a:gd name="connsiteY0" fmla="*/ 5610 h 67318"/>
                  <a:gd name="connsiteX1" fmla="*/ 342199 w 3034911"/>
                  <a:gd name="connsiteY1" fmla="*/ 16829 h 67318"/>
                  <a:gd name="connsiteX2" fmla="*/ 678788 w 3034911"/>
                  <a:gd name="connsiteY2" fmla="*/ 61708 h 67318"/>
                  <a:gd name="connsiteX3" fmla="*/ 1020987 w 3034911"/>
                  <a:gd name="connsiteY3" fmla="*/ 67318 h 67318"/>
                  <a:gd name="connsiteX4" fmla="*/ 1351966 w 3034911"/>
                  <a:gd name="connsiteY4" fmla="*/ 39269 h 67318"/>
                  <a:gd name="connsiteX5" fmla="*/ 1688555 w 3034911"/>
                  <a:gd name="connsiteY5" fmla="*/ 44878 h 67318"/>
                  <a:gd name="connsiteX6" fmla="*/ 2025144 w 3034911"/>
                  <a:gd name="connsiteY6" fmla="*/ 44878 h 67318"/>
                  <a:gd name="connsiteX7" fmla="*/ 2350513 w 3034911"/>
                  <a:gd name="connsiteY7" fmla="*/ 50488 h 67318"/>
                  <a:gd name="connsiteX8" fmla="*/ 2681492 w 3034911"/>
                  <a:gd name="connsiteY8" fmla="*/ 39269 h 67318"/>
                  <a:gd name="connsiteX9" fmla="*/ 3034911 w 3034911"/>
                  <a:gd name="connsiteY9" fmla="*/ 0 h 67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34911" h="67318">
                    <a:moveTo>
                      <a:pt x="0" y="5610"/>
                    </a:moveTo>
                    <a:lnTo>
                      <a:pt x="342199" y="16829"/>
                    </a:lnTo>
                    <a:lnTo>
                      <a:pt x="678788" y="61708"/>
                    </a:lnTo>
                    <a:lnTo>
                      <a:pt x="1020987" y="67318"/>
                    </a:lnTo>
                    <a:lnTo>
                      <a:pt x="1351966" y="39269"/>
                    </a:lnTo>
                    <a:lnTo>
                      <a:pt x="1688555" y="44878"/>
                    </a:lnTo>
                    <a:lnTo>
                      <a:pt x="2025144" y="44878"/>
                    </a:lnTo>
                    <a:lnTo>
                      <a:pt x="2350513" y="50488"/>
                    </a:lnTo>
                    <a:lnTo>
                      <a:pt x="2681492" y="39269"/>
                    </a:lnTo>
                    <a:lnTo>
                      <a:pt x="3034911" y="0"/>
                    </a:lnTo>
                  </a:path>
                </a:pathLst>
              </a:cu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5356BF36-504D-47A9-BF01-D7D918BD1487}"/>
                  </a:ext>
                </a:extLst>
              </p:cNvPr>
              <p:cNvGrpSpPr/>
              <p:nvPr/>
            </p:nvGrpSpPr>
            <p:grpSpPr>
              <a:xfrm>
                <a:off x="8411610" y="4993421"/>
                <a:ext cx="3074400" cy="146388"/>
                <a:chOff x="1350000" y="4941817"/>
                <a:chExt cx="3074400" cy="146388"/>
              </a:xfrm>
            </p:grpSpPr>
            <p:sp>
              <p:nvSpPr>
                <p:cNvPr id="191" name="Star: 5 Points 190">
                  <a:extLst>
                    <a:ext uri="{FF2B5EF4-FFF2-40B4-BE49-F238E27FC236}">
                      <a16:creationId xmlns:a16="http://schemas.microsoft.com/office/drawing/2014/main" id="{31A264ED-A7A1-482A-B02F-53793A01C552}"/>
                    </a:ext>
                  </a:extLst>
                </p:cNvPr>
                <p:cNvSpPr/>
                <p:nvPr/>
              </p:nvSpPr>
              <p:spPr>
                <a:xfrm>
                  <a:off x="1350000" y="4941817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2" name="Star: 5 Points 191">
                  <a:extLst>
                    <a:ext uri="{FF2B5EF4-FFF2-40B4-BE49-F238E27FC236}">
                      <a16:creationId xmlns:a16="http://schemas.microsoft.com/office/drawing/2014/main" id="{7CE10648-E3C5-4AB1-8EA2-B7D73D09ECE8}"/>
                    </a:ext>
                  </a:extLst>
                </p:cNvPr>
                <p:cNvSpPr/>
                <p:nvPr/>
              </p:nvSpPr>
              <p:spPr>
                <a:xfrm>
                  <a:off x="1677600" y="4968881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3" name="Star: 5 Points 192">
                  <a:extLst>
                    <a:ext uri="{FF2B5EF4-FFF2-40B4-BE49-F238E27FC236}">
                      <a16:creationId xmlns:a16="http://schemas.microsoft.com/office/drawing/2014/main" id="{B12DAED0-DB1B-4724-BE61-4391CDE957D6}"/>
                    </a:ext>
                  </a:extLst>
                </p:cNvPr>
                <p:cNvSpPr/>
                <p:nvPr/>
              </p:nvSpPr>
              <p:spPr>
                <a:xfrm>
                  <a:off x="2008800" y="4992248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Star: 5 Points 193">
                  <a:extLst>
                    <a:ext uri="{FF2B5EF4-FFF2-40B4-BE49-F238E27FC236}">
                      <a16:creationId xmlns:a16="http://schemas.microsoft.com/office/drawing/2014/main" id="{1D88A83D-C414-430B-8EB7-C85FD2BA9BFE}"/>
                    </a:ext>
                  </a:extLst>
                </p:cNvPr>
                <p:cNvSpPr/>
                <p:nvPr/>
              </p:nvSpPr>
              <p:spPr>
                <a:xfrm>
                  <a:off x="2333707" y="5012605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Star: 5 Points 194">
                  <a:extLst>
                    <a:ext uri="{FF2B5EF4-FFF2-40B4-BE49-F238E27FC236}">
                      <a16:creationId xmlns:a16="http://schemas.microsoft.com/office/drawing/2014/main" id="{4E224382-DB8C-4844-BCC5-40E3C844E2E8}"/>
                    </a:ext>
                  </a:extLst>
                </p:cNvPr>
                <p:cNvSpPr/>
                <p:nvPr/>
              </p:nvSpPr>
              <p:spPr>
                <a:xfrm>
                  <a:off x="2664000" y="4988798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Star: 5 Points 195">
                  <a:extLst>
                    <a:ext uri="{FF2B5EF4-FFF2-40B4-BE49-F238E27FC236}">
                      <a16:creationId xmlns:a16="http://schemas.microsoft.com/office/drawing/2014/main" id="{EC4A1AEE-FBE2-42AB-B55B-D46EF766466A}"/>
                    </a:ext>
                  </a:extLst>
                </p:cNvPr>
                <p:cNvSpPr/>
                <p:nvPr/>
              </p:nvSpPr>
              <p:spPr>
                <a:xfrm>
                  <a:off x="3006000" y="498752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Star: 5 Points 196">
                  <a:extLst>
                    <a:ext uri="{FF2B5EF4-FFF2-40B4-BE49-F238E27FC236}">
                      <a16:creationId xmlns:a16="http://schemas.microsoft.com/office/drawing/2014/main" id="{E2674931-9F16-46F8-8044-B2E2CC3AFF5C}"/>
                    </a:ext>
                  </a:extLst>
                </p:cNvPr>
                <p:cNvSpPr/>
                <p:nvPr/>
              </p:nvSpPr>
              <p:spPr>
                <a:xfrm>
                  <a:off x="3340800" y="4981087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8" name="Star: 5 Points 197">
                  <a:extLst>
                    <a:ext uri="{FF2B5EF4-FFF2-40B4-BE49-F238E27FC236}">
                      <a16:creationId xmlns:a16="http://schemas.microsoft.com/office/drawing/2014/main" id="{6A5B319B-237D-4299-8CCE-D122EC125116}"/>
                    </a:ext>
                  </a:extLst>
                </p:cNvPr>
                <p:cNvSpPr/>
                <p:nvPr/>
              </p:nvSpPr>
              <p:spPr>
                <a:xfrm>
                  <a:off x="3682800" y="498752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Star: 5 Points 198">
                  <a:extLst>
                    <a:ext uri="{FF2B5EF4-FFF2-40B4-BE49-F238E27FC236}">
                      <a16:creationId xmlns:a16="http://schemas.microsoft.com/office/drawing/2014/main" id="{4B92EB07-C349-4CFA-B1E0-3BB45B4308F2}"/>
                    </a:ext>
                  </a:extLst>
                </p:cNvPr>
                <p:cNvSpPr/>
                <p:nvPr/>
              </p:nvSpPr>
              <p:spPr>
                <a:xfrm>
                  <a:off x="4341600" y="4958588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Star: 5 Points 199">
                  <a:extLst>
                    <a:ext uri="{FF2B5EF4-FFF2-40B4-BE49-F238E27FC236}">
                      <a16:creationId xmlns:a16="http://schemas.microsoft.com/office/drawing/2014/main" id="{E02C1378-19C8-48F7-B58A-4929DBDFD0C6}"/>
                    </a:ext>
                  </a:extLst>
                </p:cNvPr>
                <p:cNvSpPr/>
                <p:nvPr/>
              </p:nvSpPr>
              <p:spPr>
                <a:xfrm>
                  <a:off x="4010400" y="4978353"/>
                  <a:ext cx="82800" cy="75600"/>
                </a:xfrm>
                <a:prstGeom prst="star5">
                  <a:avLst/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E9D56E2D-B812-48F9-9B1B-5EFC1430C970}"/>
                </a:ext>
              </a:extLst>
            </p:cNvPr>
            <p:cNvGrpSpPr/>
            <p:nvPr/>
          </p:nvGrpSpPr>
          <p:grpSpPr>
            <a:xfrm>
              <a:off x="8411610" y="5020849"/>
              <a:ext cx="3074400" cy="118814"/>
              <a:chOff x="8411610" y="5020849"/>
              <a:chExt cx="3074400" cy="118814"/>
            </a:xfrm>
          </p:grpSpPr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72BBF40C-7F13-47C9-A051-5DFD31BC3980}"/>
                  </a:ext>
                </a:extLst>
              </p:cNvPr>
              <p:cNvSpPr/>
              <p:nvPr/>
            </p:nvSpPr>
            <p:spPr>
              <a:xfrm>
                <a:off x="8425944" y="5048834"/>
                <a:ext cx="3040520" cy="44879"/>
              </a:xfrm>
              <a:custGeom>
                <a:avLst/>
                <a:gdLst>
                  <a:gd name="connsiteX0" fmla="*/ 0 w 3040520"/>
                  <a:gd name="connsiteY0" fmla="*/ 22440 h 44879"/>
                  <a:gd name="connsiteX1" fmla="*/ 353418 w 3040520"/>
                  <a:gd name="connsiteY1" fmla="*/ 44879 h 44879"/>
                  <a:gd name="connsiteX2" fmla="*/ 695617 w 3040520"/>
                  <a:gd name="connsiteY2" fmla="*/ 39269 h 44879"/>
                  <a:gd name="connsiteX3" fmla="*/ 1015376 w 3040520"/>
                  <a:gd name="connsiteY3" fmla="*/ 22440 h 44879"/>
                  <a:gd name="connsiteX4" fmla="*/ 1340746 w 3040520"/>
                  <a:gd name="connsiteY4" fmla="*/ 33659 h 44879"/>
                  <a:gd name="connsiteX5" fmla="*/ 1682944 w 3040520"/>
                  <a:gd name="connsiteY5" fmla="*/ 28049 h 44879"/>
                  <a:gd name="connsiteX6" fmla="*/ 2019533 w 3040520"/>
                  <a:gd name="connsiteY6" fmla="*/ 0 h 44879"/>
                  <a:gd name="connsiteX7" fmla="*/ 2361732 w 3040520"/>
                  <a:gd name="connsiteY7" fmla="*/ 22440 h 44879"/>
                  <a:gd name="connsiteX8" fmla="*/ 2687101 w 3040520"/>
                  <a:gd name="connsiteY8" fmla="*/ 33659 h 44879"/>
                  <a:gd name="connsiteX9" fmla="*/ 3040520 w 3040520"/>
                  <a:gd name="connsiteY9" fmla="*/ 16830 h 44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0520" h="44879">
                    <a:moveTo>
                      <a:pt x="0" y="22440"/>
                    </a:moveTo>
                    <a:lnTo>
                      <a:pt x="353418" y="44879"/>
                    </a:lnTo>
                    <a:lnTo>
                      <a:pt x="695617" y="39269"/>
                    </a:lnTo>
                    <a:lnTo>
                      <a:pt x="1015376" y="22440"/>
                    </a:lnTo>
                    <a:lnTo>
                      <a:pt x="1340746" y="33659"/>
                    </a:lnTo>
                    <a:lnTo>
                      <a:pt x="1682944" y="28049"/>
                    </a:lnTo>
                    <a:lnTo>
                      <a:pt x="2019533" y="0"/>
                    </a:lnTo>
                    <a:lnTo>
                      <a:pt x="2361732" y="22440"/>
                    </a:lnTo>
                    <a:lnTo>
                      <a:pt x="2687101" y="33659"/>
                    </a:lnTo>
                    <a:lnTo>
                      <a:pt x="3040520" y="16830"/>
                    </a:lnTo>
                  </a:path>
                </a:pathLst>
              </a:custGeom>
              <a:noFill/>
              <a:ln w="28575">
                <a:solidFill>
                  <a:schemeClr val="accent2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B9ADB955-46C9-40F0-BEAD-F97EE45DD362}"/>
                  </a:ext>
                </a:extLst>
              </p:cNvPr>
              <p:cNvGrpSpPr/>
              <p:nvPr/>
            </p:nvGrpSpPr>
            <p:grpSpPr>
              <a:xfrm>
                <a:off x="8411610" y="5020849"/>
                <a:ext cx="3074400" cy="118814"/>
                <a:chOff x="1350000" y="4867043"/>
                <a:chExt cx="3074400" cy="118814"/>
              </a:xfrm>
            </p:grpSpPr>
            <p:sp>
              <p:nvSpPr>
                <p:cNvPr id="179" name="Isosceles Triangle 178">
                  <a:extLst>
                    <a:ext uri="{FF2B5EF4-FFF2-40B4-BE49-F238E27FC236}">
                      <a16:creationId xmlns:a16="http://schemas.microsoft.com/office/drawing/2014/main" id="{AD46036B-3BB1-4D24-839F-59496DEE24A7}"/>
                    </a:ext>
                  </a:extLst>
                </p:cNvPr>
                <p:cNvSpPr/>
                <p:nvPr/>
              </p:nvSpPr>
              <p:spPr>
                <a:xfrm>
                  <a:off x="1350000" y="487730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0" name="Isosceles Triangle 179">
                  <a:extLst>
                    <a:ext uri="{FF2B5EF4-FFF2-40B4-BE49-F238E27FC236}">
                      <a16:creationId xmlns:a16="http://schemas.microsoft.com/office/drawing/2014/main" id="{90F4D1A6-879A-406A-B6A1-DB23074E7DD0}"/>
                    </a:ext>
                  </a:extLst>
                </p:cNvPr>
                <p:cNvSpPr/>
                <p:nvPr/>
              </p:nvSpPr>
              <p:spPr>
                <a:xfrm>
                  <a:off x="1675764" y="490121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1" name="Isosceles Triangle 180">
                  <a:extLst>
                    <a:ext uri="{FF2B5EF4-FFF2-40B4-BE49-F238E27FC236}">
                      <a16:creationId xmlns:a16="http://schemas.microsoft.com/office/drawing/2014/main" id="{AA6DF00D-B181-4D3B-82B2-EB1710FBC498}"/>
                    </a:ext>
                  </a:extLst>
                </p:cNvPr>
                <p:cNvSpPr/>
                <p:nvPr/>
              </p:nvSpPr>
              <p:spPr>
                <a:xfrm>
                  <a:off x="2008800" y="4903021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Isosceles Triangle 181">
                  <a:extLst>
                    <a:ext uri="{FF2B5EF4-FFF2-40B4-BE49-F238E27FC236}">
                      <a16:creationId xmlns:a16="http://schemas.microsoft.com/office/drawing/2014/main" id="{257E6FE9-AA56-46E8-B297-9382B001B26C}"/>
                    </a:ext>
                  </a:extLst>
                </p:cNvPr>
                <p:cNvSpPr/>
                <p:nvPr/>
              </p:nvSpPr>
              <p:spPr>
                <a:xfrm>
                  <a:off x="2664000" y="4910257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Isosceles Triangle 182">
                  <a:extLst>
                    <a:ext uri="{FF2B5EF4-FFF2-40B4-BE49-F238E27FC236}">
                      <a16:creationId xmlns:a16="http://schemas.microsoft.com/office/drawing/2014/main" id="{521985F4-4E16-459B-9652-1809C45AA67D}"/>
                    </a:ext>
                  </a:extLst>
                </p:cNvPr>
                <p:cNvSpPr/>
                <p:nvPr/>
              </p:nvSpPr>
              <p:spPr>
                <a:xfrm>
                  <a:off x="3006000" y="4887794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Isosceles Triangle 183">
                  <a:extLst>
                    <a:ext uri="{FF2B5EF4-FFF2-40B4-BE49-F238E27FC236}">
                      <a16:creationId xmlns:a16="http://schemas.microsoft.com/office/drawing/2014/main" id="{0147027E-D0CF-42AA-BE2B-32FFA751EDE9}"/>
                    </a:ext>
                  </a:extLst>
                </p:cNvPr>
                <p:cNvSpPr/>
                <p:nvPr/>
              </p:nvSpPr>
              <p:spPr>
                <a:xfrm>
                  <a:off x="3340800" y="4867043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Isosceles Triangle 184">
                  <a:extLst>
                    <a:ext uri="{FF2B5EF4-FFF2-40B4-BE49-F238E27FC236}">
                      <a16:creationId xmlns:a16="http://schemas.microsoft.com/office/drawing/2014/main" id="{CBBB93FB-C588-49A7-8CEA-D019E6DE2310}"/>
                    </a:ext>
                  </a:extLst>
                </p:cNvPr>
                <p:cNvSpPr/>
                <p:nvPr/>
              </p:nvSpPr>
              <p:spPr>
                <a:xfrm>
                  <a:off x="3682800" y="4886321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Isosceles Triangle 185">
                  <a:extLst>
                    <a:ext uri="{FF2B5EF4-FFF2-40B4-BE49-F238E27FC236}">
                      <a16:creationId xmlns:a16="http://schemas.microsoft.com/office/drawing/2014/main" id="{7E726E11-15BB-40C6-840A-BCD64495CA16}"/>
                    </a:ext>
                  </a:extLst>
                </p:cNvPr>
                <p:cNvSpPr/>
                <p:nvPr/>
              </p:nvSpPr>
              <p:spPr>
                <a:xfrm>
                  <a:off x="4010400" y="4889914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Isosceles Triangle 186">
                  <a:extLst>
                    <a:ext uri="{FF2B5EF4-FFF2-40B4-BE49-F238E27FC236}">
                      <a16:creationId xmlns:a16="http://schemas.microsoft.com/office/drawing/2014/main" id="{F48D07C6-4D61-40F6-B2DA-A4A057211A1B}"/>
                    </a:ext>
                  </a:extLst>
                </p:cNvPr>
                <p:cNvSpPr/>
                <p:nvPr/>
              </p:nvSpPr>
              <p:spPr>
                <a:xfrm>
                  <a:off x="4341600" y="4879060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Isosceles Triangle 187">
                  <a:extLst>
                    <a:ext uri="{FF2B5EF4-FFF2-40B4-BE49-F238E27FC236}">
                      <a16:creationId xmlns:a16="http://schemas.microsoft.com/office/drawing/2014/main" id="{92D99C5B-5799-4907-A0AE-C448B8B90FAD}"/>
                    </a:ext>
                  </a:extLst>
                </p:cNvPr>
                <p:cNvSpPr/>
                <p:nvPr/>
              </p:nvSpPr>
              <p:spPr>
                <a:xfrm>
                  <a:off x="2332800" y="4883893"/>
                  <a:ext cx="82800" cy="75600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78701075-0C08-4AD6-94C7-CC929BDF6008}"/>
              </a:ext>
            </a:extLst>
          </p:cNvPr>
          <p:cNvGrpSpPr/>
          <p:nvPr/>
        </p:nvGrpSpPr>
        <p:grpSpPr>
          <a:xfrm>
            <a:off x="4960454" y="2787339"/>
            <a:ext cx="2675129" cy="2554545"/>
            <a:chOff x="5777157" y="696538"/>
            <a:chExt cx="2675129" cy="2554545"/>
          </a:xfrm>
        </p:grpSpPr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331989E6-17B1-4870-85B4-33E9C01F8438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1796531"/>
              <a:ext cx="216000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BC21EA86-9EB1-4692-AEF8-4989F4828E62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1368602"/>
              <a:ext cx="216000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95065FE9-8FB7-47E2-85B8-83479093A4BF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846784"/>
              <a:ext cx="216000" cy="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Isosceles Triangle 328">
              <a:extLst>
                <a:ext uri="{FF2B5EF4-FFF2-40B4-BE49-F238E27FC236}">
                  <a16:creationId xmlns:a16="http://schemas.microsoft.com/office/drawing/2014/main" id="{23D3D0F0-F3BD-4056-B541-3A32D60C560A}"/>
                </a:ext>
              </a:extLst>
            </p:cNvPr>
            <p:cNvSpPr/>
            <p:nvPr/>
          </p:nvSpPr>
          <p:spPr>
            <a:xfrm>
              <a:off x="5847168" y="1330802"/>
              <a:ext cx="82800" cy="75600"/>
            </a:xfrm>
            <a:prstGeom prst="triangle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B8C9BFF7-1E1F-42C1-B08F-73D2AD103888}"/>
                </a:ext>
              </a:extLst>
            </p:cNvPr>
            <p:cNvSpPr/>
            <p:nvPr/>
          </p:nvSpPr>
          <p:spPr>
            <a:xfrm>
              <a:off x="5847168" y="1059769"/>
              <a:ext cx="84735" cy="84735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1" name="Flowchart: Merge 330">
              <a:extLst>
                <a:ext uri="{FF2B5EF4-FFF2-40B4-BE49-F238E27FC236}">
                  <a16:creationId xmlns:a16="http://schemas.microsoft.com/office/drawing/2014/main" id="{03ED676E-BB5E-48EF-90BC-BC064E736937}"/>
                </a:ext>
              </a:extLst>
            </p:cNvPr>
            <p:cNvSpPr/>
            <p:nvPr/>
          </p:nvSpPr>
          <p:spPr>
            <a:xfrm>
              <a:off x="5847168" y="1758731"/>
              <a:ext cx="82800" cy="75600"/>
            </a:xfrm>
            <a:prstGeom prst="flowChartMerge">
              <a:avLst/>
            </a:prstGeom>
            <a:solidFill>
              <a:schemeClr val="accent3"/>
            </a:solidFill>
            <a:ln w="1905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2" name="Star: 5 Points 331">
              <a:extLst>
                <a:ext uri="{FF2B5EF4-FFF2-40B4-BE49-F238E27FC236}">
                  <a16:creationId xmlns:a16="http://schemas.microsoft.com/office/drawing/2014/main" id="{2536FBC8-596E-4B85-9896-E6CD1A2BC71C}"/>
                </a:ext>
              </a:extLst>
            </p:cNvPr>
            <p:cNvSpPr/>
            <p:nvPr/>
          </p:nvSpPr>
          <p:spPr>
            <a:xfrm>
              <a:off x="5847168" y="2542250"/>
              <a:ext cx="82800" cy="75600"/>
            </a:xfrm>
            <a:prstGeom prst="star5">
              <a:avLst/>
            </a:prstGeom>
            <a:solidFill>
              <a:schemeClr val="accent4"/>
            </a:solid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F5FAB369-ABD6-4322-9EFB-2287C00774DD}"/>
                </a:ext>
              </a:extLst>
            </p:cNvPr>
            <p:cNvSpPr/>
            <p:nvPr/>
          </p:nvSpPr>
          <p:spPr>
            <a:xfrm>
              <a:off x="5847168" y="3054330"/>
              <a:ext cx="86400" cy="864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4" name="Isosceles Triangle 333">
              <a:extLst>
                <a:ext uri="{FF2B5EF4-FFF2-40B4-BE49-F238E27FC236}">
                  <a16:creationId xmlns:a16="http://schemas.microsoft.com/office/drawing/2014/main" id="{5357F954-DC8E-4C25-81B8-54A645A090AA}"/>
                </a:ext>
              </a:extLst>
            </p:cNvPr>
            <p:cNvSpPr/>
            <p:nvPr/>
          </p:nvSpPr>
          <p:spPr>
            <a:xfrm>
              <a:off x="5847168" y="800470"/>
              <a:ext cx="82800" cy="75600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72F0743D-8365-47F6-B6BC-F3D293276655}"/>
                </a:ext>
              </a:extLst>
            </p:cNvPr>
            <p:cNvSpPr/>
            <p:nvPr/>
          </p:nvSpPr>
          <p:spPr>
            <a:xfrm>
              <a:off x="5847168" y="2017174"/>
              <a:ext cx="84735" cy="84735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6" name="Star: 5 Points 335">
              <a:extLst>
                <a:ext uri="{FF2B5EF4-FFF2-40B4-BE49-F238E27FC236}">
                  <a16:creationId xmlns:a16="http://schemas.microsoft.com/office/drawing/2014/main" id="{5C29B926-B3A5-4C2B-8866-B70DE72D17F8}"/>
                </a:ext>
              </a:extLst>
            </p:cNvPr>
            <p:cNvSpPr/>
            <p:nvPr/>
          </p:nvSpPr>
          <p:spPr>
            <a:xfrm>
              <a:off x="5847168" y="2806951"/>
              <a:ext cx="82800" cy="75600"/>
            </a:xfrm>
            <a:prstGeom prst="star5">
              <a:avLst/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7" name="Flowchart: Merge 336">
              <a:extLst>
                <a:ext uri="{FF2B5EF4-FFF2-40B4-BE49-F238E27FC236}">
                  <a16:creationId xmlns:a16="http://schemas.microsoft.com/office/drawing/2014/main" id="{29B512BF-AF64-4D7A-B3A5-A26E0F1616F9}"/>
                </a:ext>
              </a:extLst>
            </p:cNvPr>
            <p:cNvSpPr/>
            <p:nvPr/>
          </p:nvSpPr>
          <p:spPr>
            <a:xfrm>
              <a:off x="5847168" y="2281729"/>
              <a:ext cx="82800" cy="75600"/>
            </a:xfrm>
            <a:prstGeom prst="flowChartMerg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accent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38ECCCDC-A94F-4CBC-933E-BBB337EA957B}"/>
                </a:ext>
              </a:extLst>
            </p:cNvPr>
            <p:cNvSpPr txBox="1"/>
            <p:nvPr/>
          </p:nvSpPr>
          <p:spPr>
            <a:xfrm>
              <a:off x="5950386" y="696538"/>
              <a:ext cx="25019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Liver-related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Extrahepatic neoplasms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Cardio- and cerebrovascular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Infectious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Respiratory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Digestive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Renal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Endocrine diseases</a:t>
              </a:r>
            </a:p>
            <a:p>
              <a:pPr>
                <a:spcBef>
                  <a:spcPts val="600"/>
                </a:spcBef>
              </a:pP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Others</a:t>
              </a:r>
            </a:p>
          </p:txBody>
        </p: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C0EA3A47-01BB-4C2F-8125-39E468E0BA54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1102136"/>
              <a:ext cx="2160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7D3227CC-41D2-4E4C-A7C3-FC731FBB3830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2059541"/>
              <a:ext cx="216000" cy="0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C5323A48-993A-41BB-BA50-708C444E37C7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2321974"/>
              <a:ext cx="216000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4D02B5-7CDA-407E-8FCF-E608445EEFE8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2580050"/>
              <a:ext cx="216000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796E6409-CD61-4A51-91E7-409D884EFF1F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2844751"/>
              <a:ext cx="21600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D7138612-FF6C-45D4-9BB2-FB1B13206B5F}"/>
                </a:ext>
              </a:extLst>
            </p:cNvPr>
            <p:cNvCxnSpPr>
              <a:cxnSpLocks/>
            </p:cNvCxnSpPr>
            <p:nvPr/>
          </p:nvCxnSpPr>
          <p:spPr>
            <a:xfrm>
              <a:off x="5777157" y="3097530"/>
              <a:ext cx="216000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047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936789"/>
              </p:ext>
            </p:extLst>
          </p:nvPr>
        </p:nvGraphicFramePr>
        <p:xfrm>
          <a:off x="488950" y="1567640"/>
          <a:ext cx="11274425" cy="3627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636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7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Tissue/system</a:t>
                      </a:r>
                      <a:endParaRPr lang="en-US" sz="1800" b="1" noProof="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Complications</a:t>
                      </a:r>
                      <a:endParaRPr lang="en-US" sz="1800" b="1" noProof="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0930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en-US" sz="1800" b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Arterial vessels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Atherosclerosis</a:t>
                      </a:r>
                    </a:p>
                    <a:p>
                      <a:r>
                        <a:rPr lang="en-US" sz="1800" b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CAD 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Heart muscle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Hypertrophy of left ventricular muscle</a:t>
                      </a:r>
                    </a:p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Diastolic failure of left chamber</a:t>
                      </a:r>
                    </a:p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Heart failure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Conductive system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Atrial fibrillation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Other tachyarrhythmias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Prolongation of QT segment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Valvular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Calcification of aortic</a:t>
                      </a:r>
                      <a:r>
                        <a:rPr lang="en-US" sz="18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valve</a:t>
                      </a:r>
                    </a:p>
                    <a:p>
                      <a:r>
                        <a:rPr lang="en-US" sz="18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Calcification of mitral valve ring </a:t>
                      </a:r>
                      <a:endParaRPr lang="en-US" sz="18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B8065BDE-CB49-2300-433C-7A1FF804D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</p:spPr>
        <p:txBody>
          <a:bodyPr/>
          <a:lstStyle/>
          <a:p>
            <a:r>
              <a:rPr lang="en-GB" sz="2800" dirty="0">
                <a:latin typeface="Verdana"/>
                <a:cs typeface="Verdana"/>
              </a:rPr>
              <a:t>MAFLD has been associated with a variety of CVDs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A1DA73-FD53-C8C4-13D5-3D76C44E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latin typeface="Verdana"/>
              </a:rPr>
              <a:t>CAD, coronary artery disease; CVD, cardiovascular disease</a:t>
            </a:r>
            <a:r>
              <a:rPr lang="en-GB" dirty="0">
                <a:latin typeface="Verdana"/>
              </a:rPr>
              <a:t>; MAFLD,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metabolic-associated fatty liver disease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provided by speaker </a:t>
            </a:r>
            <a:endParaRPr lang="en-US" sz="800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2206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E26D003-E52D-439A-48EB-5FE732FE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Liver fibrosis is associated with many CVD risk factors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A529F82-F1D0-2FB6-EF1C-ED3240358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215790"/>
            <a:ext cx="11362660" cy="1757404"/>
          </a:xfrm>
        </p:spPr>
        <p:txBody>
          <a:bodyPr/>
          <a:lstStyle/>
          <a:p>
            <a:r>
              <a:rPr lang="en-GB" sz="1600" dirty="0"/>
              <a:t>Investigated population (using VCTE): </a:t>
            </a:r>
            <a:r>
              <a:rPr lang="en-GB" sz="1600" b="1" dirty="0"/>
              <a:t>3,276 participants</a:t>
            </a:r>
            <a:r>
              <a:rPr lang="en-GB" sz="1600" dirty="0"/>
              <a:t> of Framingham Heart Study</a:t>
            </a:r>
            <a:br>
              <a:rPr lang="en-GB" sz="1600" dirty="0"/>
            </a:br>
            <a:r>
              <a:rPr lang="en-GB" sz="1600" dirty="0"/>
              <a:t>(</a:t>
            </a:r>
            <a:r>
              <a:rPr lang="en-GB" sz="1600" b="1" dirty="0"/>
              <a:t>53.9% women</a:t>
            </a:r>
            <a:r>
              <a:rPr lang="en-GB" sz="1600" dirty="0"/>
              <a:t>, mean age </a:t>
            </a:r>
            <a:r>
              <a:rPr lang="en-GB" sz="1600" b="1" dirty="0"/>
              <a:t>54.3 ± 9.1 years</a:t>
            </a:r>
            <a:r>
              <a:rPr lang="en-GB" sz="1600" dirty="0"/>
              <a:t>)</a:t>
            </a:r>
          </a:p>
          <a:p>
            <a:pPr>
              <a:tabLst>
                <a:tab pos="4660900" algn="l"/>
              </a:tabLst>
            </a:pPr>
            <a:r>
              <a:rPr lang="en-GB" sz="1600" dirty="0"/>
              <a:t>M</a:t>
            </a:r>
            <a:r>
              <a:rPr lang="en-GB" sz="1600" i="0" dirty="0">
                <a:effectLst/>
              </a:rPr>
              <a:t>ultivariable-adjusted logistic regression</a:t>
            </a:r>
            <a:r>
              <a:rPr lang="en-GB" sz="1600" b="0" i="0" dirty="0">
                <a:effectLst/>
              </a:rPr>
              <a:t> models were used to determine association between LSM and obesity-related, vascular-related, glucose-related, arterial hypertension and cholesterol-related cardiovascular risk factors</a:t>
            </a:r>
            <a:endParaRPr lang="en-US" sz="1600" dirty="0"/>
          </a:p>
          <a:p>
            <a:endParaRPr lang="en-GB" sz="18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C5525D8-C7C2-E26A-6217-BED6D4E3A8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CAP, controlled attenuation parameter;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CI, confidence interval;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CVD, cardiovascular disease; HDL, high-density lipoprotein; LSM, liver stiffness measure; MAFLD, metabolic-associated fatty liver disease; NASH, non-alcoholic steatohepatitis; OR, odds ratio;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T2DM, type 2 diabetes mellitus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VCTE, Vibration Controlled Transient Elastography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Long MT, et al. Hepatology 2021;73:548–59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393B76A7-D700-4CDA-8377-4FDCEC33F2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332430"/>
              </p:ext>
            </p:extLst>
          </p:nvPr>
        </p:nvGraphicFramePr>
        <p:xfrm>
          <a:off x="109886" y="2741084"/>
          <a:ext cx="8163183" cy="2467877"/>
        </p:xfrm>
        <a:graphic>
          <a:graphicData uri="http://schemas.openxmlformats.org/drawingml/2006/table">
            <a:tbl>
              <a:tblPr firstRow="1" bandRow="1"/>
              <a:tblGrid>
                <a:gridCol w="1699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5088">
                <a:tc>
                  <a:txBody>
                    <a:bodyPr/>
                    <a:lstStyle/>
                    <a:p>
                      <a:pPr marL="0" algn="r" defTabSz="914354" rtl="0" eaLnBrk="1" latinLnBrk="0" hangingPunct="1"/>
                      <a:endParaRPr lang="fr-FR" sz="1200" kern="12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kern="12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1.82</a:t>
                      </a:r>
                      <a:b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(1.35‒2.47)</a:t>
                      </a: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674604"/>
                  </a:ext>
                </a:extLst>
              </a:tr>
              <a:tr h="495088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354" rtl="0" eaLnBrk="1" latinLnBrk="0" hangingPunct="1"/>
                      <a:endParaRPr lang="fr-FR" sz="1200" b="1" kern="1200" baseline="300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fr-FR" sz="1200" dirty="0">
                        <a:solidFill>
                          <a:srgbClr val="001965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1.48</a:t>
                      </a:r>
                      <a:b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(1.10‒2.01)</a:t>
                      </a: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970824"/>
                  </a:ext>
                </a:extLst>
              </a:tr>
              <a:tr h="495088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354" rtl="0" eaLnBrk="1" latinLnBrk="0" hangingPunct="1"/>
                      <a:endParaRPr lang="fr-FR" sz="1200" b="1" kern="12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2296" marR="82296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fr-FR" sz="1200" dirty="0">
                        <a:solidFill>
                          <a:srgbClr val="001965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2.67 </a:t>
                      </a:r>
                      <a:b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(1.21‒3.75)</a:t>
                      </a: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088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354" rtl="0" eaLnBrk="1" latinLnBrk="0" hangingPunct="1"/>
                      <a:endParaRPr lang="fr-FR" sz="1200" b="1" kern="1200" baseline="300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2296" marR="82296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fr-FR" sz="1200" dirty="0">
                        <a:solidFill>
                          <a:srgbClr val="001965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200" b="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1.52 </a:t>
                      </a:r>
                      <a:br>
                        <a:rPr lang="fr-FR" sz="1200" b="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fr-FR" sz="1200" b="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(1.15‒1.19)</a:t>
                      </a:r>
                      <a:endParaRPr lang="fr-FR" sz="12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525">
                <a:tc>
                  <a:txBody>
                    <a:bodyPr/>
                    <a:lstStyle/>
                    <a:p>
                      <a:pPr marL="0" algn="r" defTabSz="914354" rtl="0" eaLnBrk="1" latinLnBrk="0" hangingPunct="1"/>
                      <a:endParaRPr lang="fr-FR" sz="1200" b="1" kern="1200" baseline="30000" dirty="0">
                        <a:solidFill>
                          <a:srgbClr val="001965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2296" marR="82296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rgbClr val="001965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1.47 </a:t>
                      </a:r>
                      <a:b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fr-F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(1.09‒1.98)</a:t>
                      </a:r>
                    </a:p>
                  </a:txBody>
                  <a:tcPr marL="109728" marR="109728" marT="54864" marB="5486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810224"/>
                  </a:ext>
                </a:extLst>
              </a:tr>
            </a:tbl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D20DBC41-BCD6-4E10-B84A-1FF7C2619A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4489920"/>
              </p:ext>
            </p:extLst>
          </p:nvPr>
        </p:nvGraphicFramePr>
        <p:xfrm>
          <a:off x="2292392" y="2555396"/>
          <a:ext cx="4533554" cy="323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B300507A-6E5E-4D87-82DB-0CD378DB8215}"/>
              </a:ext>
            </a:extLst>
          </p:cNvPr>
          <p:cNvSpPr txBox="1"/>
          <p:nvPr/>
        </p:nvSpPr>
        <p:spPr>
          <a:xfrm>
            <a:off x="6686036" y="2262750"/>
            <a:ext cx="146821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OR </a:t>
            </a:r>
            <a:b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(95% CI)</a:t>
            </a:r>
          </a:p>
        </p:txBody>
      </p:sp>
      <p:sp>
        <p:nvSpPr>
          <p:cNvPr id="22" name="Rounded Rectangle 68">
            <a:extLst>
              <a:ext uri="{FF2B5EF4-FFF2-40B4-BE49-F238E27FC236}">
                <a16:creationId xmlns:a16="http://schemas.microsoft.com/office/drawing/2014/main" id="{FC13FDE8-A289-487E-B870-7436982E0A11}"/>
              </a:ext>
            </a:extLst>
          </p:cNvPr>
          <p:cNvSpPr/>
          <p:nvPr/>
        </p:nvSpPr>
        <p:spPr>
          <a:xfrm>
            <a:off x="535859" y="2802065"/>
            <a:ext cx="1540067" cy="36661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Obesity</a:t>
            </a:r>
          </a:p>
        </p:txBody>
      </p:sp>
      <p:sp>
        <p:nvSpPr>
          <p:cNvPr id="23" name="Rounded Rectangle 69">
            <a:extLst>
              <a:ext uri="{FF2B5EF4-FFF2-40B4-BE49-F238E27FC236}">
                <a16:creationId xmlns:a16="http://schemas.microsoft.com/office/drawing/2014/main" id="{92859E1C-AB83-4319-B261-ACFE6F94B184}"/>
              </a:ext>
            </a:extLst>
          </p:cNvPr>
          <p:cNvSpPr/>
          <p:nvPr/>
        </p:nvSpPr>
        <p:spPr>
          <a:xfrm>
            <a:off x="535859" y="3302762"/>
            <a:ext cx="1540067" cy="36661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Metabolic syndrome</a:t>
            </a:r>
          </a:p>
        </p:txBody>
      </p:sp>
      <p:sp>
        <p:nvSpPr>
          <p:cNvPr id="24" name="Rounded Rectangle 70">
            <a:extLst>
              <a:ext uri="{FF2B5EF4-FFF2-40B4-BE49-F238E27FC236}">
                <a16:creationId xmlns:a16="http://schemas.microsoft.com/office/drawing/2014/main" id="{CD45734F-F828-47C2-8617-5237997FE685}"/>
              </a:ext>
            </a:extLst>
          </p:cNvPr>
          <p:cNvSpPr/>
          <p:nvPr/>
        </p:nvSpPr>
        <p:spPr>
          <a:xfrm>
            <a:off x="535354" y="3774884"/>
            <a:ext cx="1541076" cy="36661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T2DM</a:t>
            </a:r>
          </a:p>
        </p:txBody>
      </p:sp>
      <p:sp>
        <p:nvSpPr>
          <p:cNvPr id="25" name="Rounded Rectangle 71">
            <a:extLst>
              <a:ext uri="{FF2B5EF4-FFF2-40B4-BE49-F238E27FC236}">
                <a16:creationId xmlns:a16="http://schemas.microsoft.com/office/drawing/2014/main" id="{7B656AE7-F2EB-49CB-BC36-5FA602347622}"/>
              </a:ext>
            </a:extLst>
          </p:cNvPr>
          <p:cNvSpPr/>
          <p:nvPr/>
        </p:nvSpPr>
        <p:spPr>
          <a:xfrm>
            <a:off x="537809" y="4776279"/>
            <a:ext cx="1536167" cy="36095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Low HDL-cholesterol</a:t>
            </a:r>
            <a:endParaRPr kumimoji="0" lang="en-GB" sz="12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6" name="Rounded Rectangle 72">
            <a:extLst>
              <a:ext uri="{FF2B5EF4-FFF2-40B4-BE49-F238E27FC236}">
                <a16:creationId xmlns:a16="http://schemas.microsoft.com/office/drawing/2014/main" id="{0D161169-7B36-4CDF-A72F-D5365436F272}"/>
              </a:ext>
            </a:extLst>
          </p:cNvPr>
          <p:cNvSpPr/>
          <p:nvPr/>
        </p:nvSpPr>
        <p:spPr>
          <a:xfrm>
            <a:off x="535085" y="4285105"/>
            <a:ext cx="1541615" cy="37587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rgbClr val="FFFFFF"/>
                </a:solidFill>
                <a:latin typeface="Verdana"/>
              </a:rPr>
              <a:t>Arterial hypertension</a:t>
            </a:r>
            <a:endParaRPr kumimoji="0" lang="en-GB" sz="1200" b="1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8DAADA-1329-42F8-8EBD-288319C8F5FC}"/>
              </a:ext>
            </a:extLst>
          </p:cNvPr>
          <p:cNvSpPr txBox="1"/>
          <p:nvPr/>
        </p:nvSpPr>
        <p:spPr>
          <a:xfrm>
            <a:off x="3918750" y="5728346"/>
            <a:ext cx="1601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OR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Verdana"/>
              </a:rPr>
              <a:t> (95% CI)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7E8F20-A277-4B03-B781-308E448C9C8E}"/>
              </a:ext>
            </a:extLst>
          </p:cNvPr>
          <p:cNvSpPr txBox="1"/>
          <p:nvPr/>
        </p:nvSpPr>
        <p:spPr>
          <a:xfrm>
            <a:off x="8368145" y="3425852"/>
            <a:ext cx="3400690" cy="12311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Ins="0" rtlCol="0">
            <a:spAutoFit/>
          </a:bodyPr>
          <a:lstStyle/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Prevalence of liver fibrosis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(LSM &gt;8.2 kPa) =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9%</a:t>
            </a:r>
          </a:p>
          <a:p>
            <a:pPr marL="180000" indent="-180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Prevalence of liver steatosis </a:t>
            </a:r>
            <a:b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(CAP &gt;290 dB/m) =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29%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0E4AA9-13B8-4A7A-9DFC-BE4E9E236B8D}"/>
              </a:ext>
            </a:extLst>
          </p:cNvPr>
          <p:cNvCxnSpPr/>
          <p:nvPr/>
        </p:nvCxnSpPr>
        <p:spPr>
          <a:xfrm>
            <a:off x="3590925" y="6076950"/>
            <a:ext cx="638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1093C3C-5179-4483-874A-09933DC23375}"/>
              </a:ext>
            </a:extLst>
          </p:cNvPr>
          <p:cNvSpPr txBox="1"/>
          <p:nvPr/>
        </p:nvSpPr>
        <p:spPr>
          <a:xfrm>
            <a:off x="1304925" y="5938450"/>
            <a:ext cx="2324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Association between risk factors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43BA39-D026-414C-B865-B964B46FF014}"/>
              </a:ext>
            </a:extLst>
          </p:cNvPr>
          <p:cNvSpPr txBox="1"/>
          <p:nvPr/>
        </p:nvSpPr>
        <p:spPr>
          <a:xfrm>
            <a:off x="4229100" y="5952350"/>
            <a:ext cx="2219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D1BA7DF-EC0F-47BD-804E-3533DBA8323A}"/>
              </a:ext>
            </a:extLst>
          </p:cNvPr>
          <p:cNvCxnSpPr>
            <a:cxnSpLocks/>
          </p:cNvCxnSpPr>
          <p:nvPr/>
        </p:nvCxnSpPr>
        <p:spPr>
          <a:xfrm flipH="1">
            <a:off x="666750" y="6076950"/>
            <a:ext cx="638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A9083BB-FD4F-4229-9FC8-2ACDD854A805}"/>
              </a:ext>
            </a:extLst>
          </p:cNvPr>
          <p:cNvSpPr txBox="1"/>
          <p:nvPr/>
        </p:nvSpPr>
        <p:spPr>
          <a:xfrm>
            <a:off x="304800" y="5928150"/>
            <a:ext cx="2219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71992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Tekstowe 4"/>
          <p:cNvSpPr txBox="1"/>
          <p:nvPr/>
        </p:nvSpPr>
        <p:spPr>
          <a:xfrm>
            <a:off x="503685" y="1369119"/>
            <a:ext cx="4847300" cy="12157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80000" indent="-18000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285</a:t>
            </a: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patients with histological diagnosis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of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MAFLD</a:t>
            </a:r>
          </a:p>
          <a:p>
            <a:pPr marL="180000" indent="-18000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Prospective follow-up (median 5.2 years)</a:t>
            </a:r>
          </a:p>
          <a:p>
            <a:pPr marL="180000" indent="-18000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At baseline, 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26 patients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(9.1%) had experienced a cardiovascular event </a:t>
            </a:r>
          </a:p>
        </p:txBody>
      </p:sp>
      <p:sp>
        <p:nvSpPr>
          <p:cNvPr id="8" name="PoleTekstowe 7"/>
          <p:cNvSpPr txBox="1"/>
          <p:nvPr/>
        </p:nvSpPr>
        <p:spPr>
          <a:xfrm>
            <a:off x="7331565" y="1417485"/>
            <a:ext cx="4259909" cy="1021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</a:p>
          <a:p>
            <a:pPr marL="180000" indent="-18000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Advanced fibrosis (stage 3–4) was predictor of incident CVD*</a:t>
            </a:r>
          </a:p>
          <a:p>
            <a:pPr marL="180000" indent="-180000">
              <a:lnSpc>
                <a:spcPct val="90000"/>
              </a:lnSpc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HR=2.86 (95% CI: 1.36‒6.04)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53C849-AF61-ECAE-D2B3-C6350E3A1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152349" cy="824841"/>
          </a:xfrm>
        </p:spPr>
        <p:txBody>
          <a:bodyPr/>
          <a:lstStyle/>
          <a:p>
            <a:r>
              <a:rPr lang="en-US" sz="2800" dirty="0">
                <a:latin typeface="Verdana"/>
                <a:cs typeface="Verdana"/>
              </a:rPr>
              <a:t>Advanced fibrosis is associated with incident CVD in patients with MAFLD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B42C96-574C-A3DC-E03E-FB48415F5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latin typeface="Verdana"/>
              </a:rPr>
              <a:t>*Incident CVD was defined as a new diagnosis of CAD, congestive heart failure, peripheral vascular disease, stroke, transient ischaemic attack, or a major adverse cardiac event, which included myocardial infarction, coronary revascularisation, or cardiac-related death</a:t>
            </a:r>
            <a:endParaRPr lang="en-GB" dirty="0">
              <a:latin typeface="Verdana"/>
            </a:endParaRPr>
          </a:p>
          <a:p>
            <a:r>
              <a:rPr lang="en-GB" sz="800" dirty="0">
                <a:latin typeface="Verdana"/>
              </a:rPr>
              <a:t>CAD,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coronary artery disease; </a:t>
            </a:r>
            <a:r>
              <a:rPr lang="en-GB" sz="800" dirty="0">
                <a:latin typeface="Verdana"/>
              </a:rPr>
              <a:t>CI, confidence interval; CVD, cardiovascular disease; HR, hazard ratio; MAFLD, metabolic-associated fatty liver disease; NFS</a:t>
            </a:r>
            <a:r>
              <a:rPr lang="en-GB" dirty="0">
                <a:latin typeface="Verdana"/>
              </a:rPr>
              <a:t>, NAFLD </a:t>
            </a:r>
            <a:r>
              <a:rPr lang="en-GB" sz="800" dirty="0">
                <a:latin typeface="Verdana"/>
              </a:rPr>
              <a:t>fibrosis score </a:t>
            </a:r>
            <a:r>
              <a:rPr lang="fr-FR" sz="800" dirty="0">
                <a:latin typeface="Verdana"/>
              </a:rPr>
              <a:t>Henson JB, et al. Aliment Pharmacol Ther 2020;51:728–36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A1ABEA-7DE6-4052-BAD1-2154D3172A65}"/>
              </a:ext>
            </a:extLst>
          </p:cNvPr>
          <p:cNvSpPr txBox="1"/>
          <p:nvPr/>
        </p:nvSpPr>
        <p:spPr>
          <a:xfrm>
            <a:off x="1770938" y="2661380"/>
            <a:ext cx="8650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Cumulative incidence curves for incident CVD by advanced fibrosis status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D004A59-D4B6-4855-A7A5-1893C313A9F9}"/>
              </a:ext>
            </a:extLst>
          </p:cNvPr>
          <p:cNvSpPr/>
          <p:nvPr/>
        </p:nvSpPr>
        <p:spPr>
          <a:xfrm>
            <a:off x="5501048" y="1692613"/>
            <a:ext cx="1693253" cy="4572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C0163-A515-4E9F-AEB8-FABD9ED5506F}"/>
              </a:ext>
            </a:extLst>
          </p:cNvPr>
          <p:cNvGrpSpPr/>
          <p:nvPr/>
        </p:nvGrpSpPr>
        <p:grpSpPr>
          <a:xfrm>
            <a:off x="394982" y="3189185"/>
            <a:ext cx="3747682" cy="2757564"/>
            <a:chOff x="586374" y="3391212"/>
            <a:chExt cx="3747682" cy="275756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C67B688-E48B-4D0D-80B7-756250B418F4}"/>
                </a:ext>
              </a:extLst>
            </p:cNvPr>
            <p:cNvGrpSpPr/>
            <p:nvPr/>
          </p:nvGrpSpPr>
          <p:grpSpPr>
            <a:xfrm>
              <a:off x="880036" y="3391212"/>
              <a:ext cx="3454020" cy="2185459"/>
              <a:chOff x="880036" y="3391212"/>
              <a:chExt cx="3454020" cy="218545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EBC895-D75A-4EFC-92A4-547D36118C0C}"/>
                  </a:ext>
                </a:extLst>
              </p:cNvPr>
              <p:cNvGrpSpPr/>
              <p:nvPr/>
            </p:nvGrpSpPr>
            <p:grpSpPr>
              <a:xfrm>
                <a:off x="880036" y="3417869"/>
                <a:ext cx="3302059" cy="2158802"/>
                <a:chOff x="880036" y="3417869"/>
                <a:chExt cx="3302059" cy="2158802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792622DE-A154-443C-8A9E-035F6F77B22C}"/>
                    </a:ext>
                  </a:extLst>
                </p:cNvPr>
                <p:cNvSpPr/>
                <p:nvPr/>
              </p:nvSpPr>
              <p:spPr>
                <a:xfrm>
                  <a:off x="1640768" y="3655024"/>
                  <a:ext cx="2137893" cy="1470768"/>
                </a:xfrm>
                <a:custGeom>
                  <a:avLst/>
                  <a:gdLst>
                    <a:gd name="connsiteX0" fmla="*/ 0 w 2137893"/>
                    <a:gd name="connsiteY0" fmla="*/ 1470768 h 1470768"/>
                    <a:gd name="connsiteX1" fmla="*/ 110759 w 2137893"/>
                    <a:gd name="connsiteY1" fmla="*/ 1470768 h 1470768"/>
                    <a:gd name="connsiteX2" fmla="*/ 110759 w 2137893"/>
                    <a:gd name="connsiteY2" fmla="*/ 1396070 h 1470768"/>
                    <a:gd name="connsiteX3" fmla="*/ 128789 w 2137893"/>
                    <a:gd name="connsiteY3" fmla="*/ 1396070 h 1470768"/>
                    <a:gd name="connsiteX4" fmla="*/ 128789 w 2137893"/>
                    <a:gd name="connsiteY4" fmla="*/ 1321373 h 1470768"/>
                    <a:gd name="connsiteX5" fmla="*/ 368336 w 2137893"/>
                    <a:gd name="connsiteY5" fmla="*/ 1321373 h 1470768"/>
                    <a:gd name="connsiteX6" fmla="*/ 368336 w 2137893"/>
                    <a:gd name="connsiteY6" fmla="*/ 1236372 h 1470768"/>
                    <a:gd name="connsiteX7" fmla="*/ 914400 w 2137893"/>
                    <a:gd name="connsiteY7" fmla="*/ 1236372 h 1470768"/>
                    <a:gd name="connsiteX8" fmla="*/ 914400 w 2137893"/>
                    <a:gd name="connsiteY8" fmla="*/ 1128190 h 1470768"/>
                    <a:gd name="connsiteX9" fmla="*/ 973643 w 2137893"/>
                    <a:gd name="connsiteY9" fmla="*/ 1128190 h 1470768"/>
                    <a:gd name="connsiteX10" fmla="*/ 973643 w 2137893"/>
                    <a:gd name="connsiteY10" fmla="*/ 1009704 h 1470768"/>
                    <a:gd name="connsiteX11" fmla="*/ 996825 w 2137893"/>
                    <a:gd name="connsiteY11" fmla="*/ 1009704 h 1470768"/>
                    <a:gd name="connsiteX12" fmla="*/ 996825 w 2137893"/>
                    <a:gd name="connsiteY12" fmla="*/ 893794 h 1470768"/>
                    <a:gd name="connsiteX13" fmla="*/ 1035462 w 2137893"/>
                    <a:gd name="connsiteY13" fmla="*/ 893794 h 1470768"/>
                    <a:gd name="connsiteX14" fmla="*/ 1035462 w 2137893"/>
                    <a:gd name="connsiteY14" fmla="*/ 772733 h 1470768"/>
                    <a:gd name="connsiteX15" fmla="*/ 1061220 w 2137893"/>
                    <a:gd name="connsiteY15" fmla="*/ 772733 h 1470768"/>
                    <a:gd name="connsiteX16" fmla="*/ 1061220 w 2137893"/>
                    <a:gd name="connsiteY16" fmla="*/ 643944 h 1470768"/>
                    <a:gd name="connsiteX17" fmla="*/ 1388343 w 2137893"/>
                    <a:gd name="connsiteY17" fmla="*/ 643944 h 1470768"/>
                    <a:gd name="connsiteX18" fmla="*/ 1388343 w 2137893"/>
                    <a:gd name="connsiteY18" fmla="*/ 471367 h 1470768"/>
                    <a:gd name="connsiteX19" fmla="*/ 1437283 w 2137893"/>
                    <a:gd name="connsiteY19" fmla="*/ 471367 h 1470768"/>
                    <a:gd name="connsiteX20" fmla="*/ 1437283 w 2137893"/>
                    <a:gd name="connsiteY20" fmla="*/ 288487 h 1470768"/>
                    <a:gd name="connsiteX21" fmla="*/ 1661375 w 2137893"/>
                    <a:gd name="connsiteY21" fmla="*/ 288487 h 1470768"/>
                    <a:gd name="connsiteX22" fmla="*/ 1661375 w 2137893"/>
                    <a:gd name="connsiteY22" fmla="*/ 0 h 1470768"/>
                    <a:gd name="connsiteX23" fmla="*/ 2137893 w 2137893"/>
                    <a:gd name="connsiteY23" fmla="*/ 0 h 1470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137893" h="1470768">
                      <a:moveTo>
                        <a:pt x="0" y="1470768"/>
                      </a:moveTo>
                      <a:lnTo>
                        <a:pt x="110759" y="1470768"/>
                      </a:lnTo>
                      <a:lnTo>
                        <a:pt x="110759" y="1396070"/>
                      </a:lnTo>
                      <a:lnTo>
                        <a:pt x="128789" y="1396070"/>
                      </a:lnTo>
                      <a:lnTo>
                        <a:pt x="128789" y="1321373"/>
                      </a:lnTo>
                      <a:lnTo>
                        <a:pt x="368336" y="1321373"/>
                      </a:lnTo>
                      <a:lnTo>
                        <a:pt x="368336" y="1236372"/>
                      </a:lnTo>
                      <a:lnTo>
                        <a:pt x="914400" y="1236372"/>
                      </a:lnTo>
                      <a:lnTo>
                        <a:pt x="914400" y="1128190"/>
                      </a:lnTo>
                      <a:lnTo>
                        <a:pt x="973643" y="1128190"/>
                      </a:lnTo>
                      <a:lnTo>
                        <a:pt x="973643" y="1009704"/>
                      </a:lnTo>
                      <a:lnTo>
                        <a:pt x="996825" y="1009704"/>
                      </a:lnTo>
                      <a:lnTo>
                        <a:pt x="996825" y="893794"/>
                      </a:lnTo>
                      <a:lnTo>
                        <a:pt x="1035462" y="893794"/>
                      </a:lnTo>
                      <a:lnTo>
                        <a:pt x="1035462" y="772733"/>
                      </a:lnTo>
                      <a:lnTo>
                        <a:pt x="1061220" y="772733"/>
                      </a:lnTo>
                      <a:lnTo>
                        <a:pt x="1061220" y="643944"/>
                      </a:lnTo>
                      <a:lnTo>
                        <a:pt x="1388343" y="643944"/>
                      </a:lnTo>
                      <a:lnTo>
                        <a:pt x="1388343" y="471367"/>
                      </a:lnTo>
                      <a:lnTo>
                        <a:pt x="1437283" y="471367"/>
                      </a:lnTo>
                      <a:lnTo>
                        <a:pt x="1437283" y="288487"/>
                      </a:lnTo>
                      <a:lnTo>
                        <a:pt x="1661375" y="288487"/>
                      </a:lnTo>
                      <a:lnTo>
                        <a:pt x="1661375" y="0"/>
                      </a:lnTo>
                      <a:lnTo>
                        <a:pt x="2137893" y="0"/>
                      </a:lnTo>
                    </a:path>
                  </a:pathLst>
                </a:custGeom>
                <a:noFill/>
                <a:ln w="28575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196A037D-E092-4678-AC2C-4E2067B32475}"/>
                    </a:ext>
                  </a:extLst>
                </p:cNvPr>
                <p:cNvGrpSpPr/>
                <p:nvPr/>
              </p:nvGrpSpPr>
              <p:grpSpPr>
                <a:xfrm>
                  <a:off x="880036" y="3417869"/>
                  <a:ext cx="3206224" cy="2158802"/>
                  <a:chOff x="1215615" y="4322663"/>
                  <a:chExt cx="3206224" cy="2158802"/>
                </a:xfrm>
              </p:grpSpPr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16773324-4CE2-45B7-B696-CDD82DEC362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215615" y="4322663"/>
                    <a:ext cx="3206224" cy="1992588"/>
                    <a:chOff x="-1346491" y="670976"/>
                    <a:chExt cx="11794552" cy="7329986"/>
                  </a:xfrm>
                </p:grpSpPr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027E303-BC3E-4A7A-80F4-119D9C531D98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-1346491" y="670976"/>
                      <a:ext cx="11794552" cy="7329986"/>
                      <a:chOff x="501533" y="4062729"/>
                      <a:chExt cx="5834704" cy="3626109"/>
                    </a:xfrm>
                  </p:grpSpPr>
                  <p:grpSp>
                    <p:nvGrpSpPr>
                      <p:cNvPr id="31" name="Group 30">
                        <a:extLst>
                          <a:ext uri="{FF2B5EF4-FFF2-40B4-BE49-F238E27FC236}">
                            <a16:creationId xmlns:a16="http://schemas.microsoft.com/office/drawing/2014/main" id="{4423EFF0-9F5B-4BA6-8715-C5E13A31D6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321821" y="4062729"/>
                        <a:ext cx="355893" cy="3264116"/>
                        <a:chOff x="720546" y="4297543"/>
                        <a:chExt cx="203710" cy="1868357"/>
                      </a:xfrm>
                    </p:grpSpPr>
                    <p:sp>
                      <p:nvSpPr>
                        <p:cNvPr id="53" name="Rectangle 21">
                          <a:extLst>
                            <a:ext uri="{FF2B5EF4-FFF2-40B4-BE49-F238E27FC236}">
                              <a16:creationId xmlns:a16="http://schemas.microsoft.com/office/drawing/2014/main" id="{FCF5E240-D641-4776-A793-6A482723A7AF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2399" y="5992781"/>
                          <a:ext cx="101856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 anchor="ctr" anchorCtr="0">
                          <a:spAutoFit/>
                        </a:bodyPr>
                        <a:lstStyle/>
                        <a:p>
                          <a:pPr algn="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54" name="Rectangle 23">
                          <a:extLst>
                            <a:ext uri="{FF2B5EF4-FFF2-40B4-BE49-F238E27FC236}">
                              <a16:creationId xmlns:a16="http://schemas.microsoft.com/office/drawing/2014/main" id="{55253ECE-FF9B-4B9A-B532-460D8501D5A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20546" y="5576500"/>
                          <a:ext cx="203710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 anchor="ctr" anchorCtr="0">
                          <a:spAutoFit/>
                        </a:bodyPr>
                        <a:lstStyle/>
                        <a:p>
                          <a:pPr algn="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10</a:t>
                          </a:r>
                        </a:p>
                      </p:txBody>
                    </p:sp>
                    <p:sp>
                      <p:nvSpPr>
                        <p:cNvPr id="55" name="Rectangle 24">
                          <a:extLst>
                            <a:ext uri="{FF2B5EF4-FFF2-40B4-BE49-F238E27FC236}">
                              <a16:creationId xmlns:a16="http://schemas.microsoft.com/office/drawing/2014/main" id="{054B6E5B-F26A-4DE4-88E6-BA5EB6D028B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20546" y="5140355"/>
                          <a:ext cx="203710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 anchor="ctr" anchorCtr="0">
                          <a:spAutoFit/>
                        </a:bodyPr>
                        <a:lstStyle/>
                        <a:p>
                          <a:pPr algn="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56" name="Rectangle 25">
                          <a:extLst>
                            <a:ext uri="{FF2B5EF4-FFF2-40B4-BE49-F238E27FC236}">
                              <a16:creationId xmlns:a16="http://schemas.microsoft.com/office/drawing/2014/main" id="{3B0F4580-D93F-42B8-83A3-096E07F8FD1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20546" y="4714893"/>
                          <a:ext cx="203710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 anchor="ctr" anchorCtr="0">
                          <a:spAutoFit/>
                        </a:bodyPr>
                        <a:lstStyle/>
                        <a:p>
                          <a:pPr algn="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30</a:t>
                          </a:r>
                        </a:p>
                      </p:txBody>
                    </p:sp>
                    <p:sp>
                      <p:nvSpPr>
                        <p:cNvPr id="57" name="Rectangle 26">
                          <a:extLst>
                            <a:ext uri="{FF2B5EF4-FFF2-40B4-BE49-F238E27FC236}">
                              <a16:creationId xmlns:a16="http://schemas.microsoft.com/office/drawing/2014/main" id="{B0D4840B-8909-43FA-AD8D-EAE87E24BDDB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20546" y="4297543"/>
                          <a:ext cx="203710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 anchor="ctr" anchorCtr="0">
                          <a:spAutoFit/>
                        </a:bodyPr>
                        <a:lstStyle/>
                        <a:p>
                          <a:pPr algn="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40</a:t>
                          </a:r>
                        </a:p>
                      </p:txBody>
                    </p:sp>
                  </p:grpSp>
                  <p:sp>
                    <p:nvSpPr>
                      <p:cNvPr id="32" name="Rectangle 32">
                        <a:extLst>
                          <a:ext uri="{FF2B5EF4-FFF2-40B4-BE49-F238E27FC236}">
                            <a16:creationId xmlns:a16="http://schemas.microsoft.com/office/drawing/2014/main" id="{7B4EC7FC-A456-45DF-BA3E-0AB4DB204D5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>
                        <a:off x="-702815" y="5342283"/>
                        <a:ext cx="3013598" cy="604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square" lIns="0" tIns="0" rIns="0" bIns="0">
                        <a:spAutoFit/>
                      </a:bodyPr>
                      <a:lstStyle/>
                      <a:p>
                        <a:pPr algn="ctr" eaLnBrk="1" hangingPunct="1">
                          <a:lnSpc>
                            <a:spcPct val="90000"/>
                          </a:lnSpc>
                          <a:spcBef>
                            <a:spcPct val="35000"/>
                          </a:spcBef>
                          <a:spcAft>
                            <a:spcPct val="25000"/>
                          </a:spcAft>
                          <a:buClr>
                            <a:schemeClr val="folHlink"/>
                          </a:buClr>
                          <a:buFont typeface="Arial" charset="0"/>
                          <a:buNone/>
                        </a:pPr>
                        <a:r>
                          <a: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rPr>
                          <a:t>Cumulative incidence of CVD (%)</a:t>
                        </a:r>
                      </a:p>
                    </p:txBody>
                  </p:sp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FBE4BD77-13A1-4C8D-BE8B-0AA7000610E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38165" y="4196379"/>
                        <a:ext cx="125788" cy="2977795"/>
                        <a:chOff x="952500" y="4374046"/>
                        <a:chExt cx="71999" cy="1704470"/>
                      </a:xfrm>
                    </p:grpSpPr>
                    <p:sp>
                      <p:nvSpPr>
                        <p:cNvPr id="48" name="Line 53">
                          <a:extLst>
                            <a:ext uri="{FF2B5EF4-FFF2-40B4-BE49-F238E27FC236}">
                              <a16:creationId xmlns:a16="http://schemas.microsoft.com/office/drawing/2014/main" id="{D323646E-CAEF-44ED-8AED-AC782633101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2500" y="6078516"/>
                          <a:ext cx="71999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49" name="Line 54">
                          <a:extLst>
                            <a:ext uri="{FF2B5EF4-FFF2-40B4-BE49-F238E27FC236}">
                              <a16:creationId xmlns:a16="http://schemas.microsoft.com/office/drawing/2014/main" id="{9D92C421-955B-4DC4-B3E4-69590C3A0635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2500" y="5655318"/>
                          <a:ext cx="71999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50" name="Line 55">
                          <a:extLst>
                            <a:ext uri="{FF2B5EF4-FFF2-40B4-BE49-F238E27FC236}">
                              <a16:creationId xmlns:a16="http://schemas.microsoft.com/office/drawing/2014/main" id="{63182857-F37B-439D-8165-2D407EBCC8A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2500" y="5224412"/>
                          <a:ext cx="71999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51" name="Line 56">
                          <a:extLst>
                            <a:ext uri="{FF2B5EF4-FFF2-40B4-BE49-F238E27FC236}">
                              <a16:creationId xmlns:a16="http://schemas.microsoft.com/office/drawing/2014/main" id="{B32AD34B-E8F3-4E9F-A0B8-D4F97A999417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2500" y="4799267"/>
                          <a:ext cx="71999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52" name="Line 57">
                          <a:extLst>
                            <a:ext uri="{FF2B5EF4-FFF2-40B4-BE49-F238E27FC236}">
                              <a16:creationId xmlns:a16="http://schemas.microsoft.com/office/drawing/2014/main" id="{F75CD509-D8E1-493A-8C0D-80CAE77D352E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2500" y="4374046"/>
                          <a:ext cx="71355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</p:grpSp>
                  <p:sp>
                    <p:nvSpPr>
                      <p:cNvPr id="34" name="Line 5">
                        <a:extLst>
                          <a:ext uri="{FF2B5EF4-FFF2-40B4-BE49-F238E27FC236}">
                            <a16:creationId xmlns:a16="http://schemas.microsoft.com/office/drawing/2014/main" id="{D8401AA6-4ECD-4703-99FE-CE200D6D479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15843" y="7176963"/>
                        <a:ext cx="4520394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endParaRPr>
                      </a:p>
                    </p:txBody>
                  </p:sp>
                  <p:grpSp>
                    <p:nvGrpSpPr>
                      <p:cNvPr id="35" name="Group 34">
                        <a:extLst>
                          <a:ext uri="{FF2B5EF4-FFF2-40B4-BE49-F238E27FC236}">
                            <a16:creationId xmlns:a16="http://schemas.microsoft.com/office/drawing/2014/main" id="{2BE3A590-CCDE-469D-9B57-9D5D20B941A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79156" y="7370747"/>
                        <a:ext cx="3746432" cy="318091"/>
                        <a:chOff x="982326" y="6191159"/>
                        <a:chExt cx="2144427" cy="182077"/>
                      </a:xfrm>
                    </p:grpSpPr>
                    <p:sp>
                      <p:nvSpPr>
                        <p:cNvPr id="43" name="Rectangle 27">
                          <a:extLst>
                            <a:ext uri="{FF2B5EF4-FFF2-40B4-BE49-F238E27FC236}">
                              <a16:creationId xmlns:a16="http://schemas.microsoft.com/office/drawing/2014/main" id="{535E75DC-44EF-4AE7-8412-AE24E17D92E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82326" y="6191159"/>
                          <a:ext cx="101855" cy="173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44" name="Rectangle 28">
                          <a:extLst>
                            <a:ext uri="{FF2B5EF4-FFF2-40B4-BE49-F238E27FC236}">
                              <a16:creationId xmlns:a16="http://schemas.microsoft.com/office/drawing/2014/main" id="{91DEB140-A1BC-42E5-ADE5-F9DB4EA423C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15855" y="6200117"/>
                          <a:ext cx="288000" cy="1731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4</a:t>
                          </a:r>
                        </a:p>
                      </p:txBody>
                    </p:sp>
                    <p:sp>
                      <p:nvSpPr>
                        <p:cNvPr id="45" name="Rectangle 44">
                          <a:extLst>
                            <a:ext uri="{FF2B5EF4-FFF2-40B4-BE49-F238E27FC236}">
                              <a16:creationId xmlns:a16="http://schemas.microsoft.com/office/drawing/2014/main" id="{2BADFED8-930C-42F1-8695-2AA6E65DC024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12938" y="6200088"/>
                          <a:ext cx="101855" cy="173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6</a:t>
                          </a:r>
                        </a:p>
                      </p:txBody>
                    </p:sp>
                    <p:sp>
                      <p:nvSpPr>
                        <p:cNvPr id="46" name="Rectangle 28">
                          <a:extLst>
                            <a:ext uri="{FF2B5EF4-FFF2-40B4-BE49-F238E27FC236}">
                              <a16:creationId xmlns:a16="http://schemas.microsoft.com/office/drawing/2014/main" id="{EB1CC4C0-AEF4-405E-9E0F-A751CF48165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96919" y="6191201"/>
                          <a:ext cx="101855" cy="173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2</a:t>
                          </a:r>
                        </a:p>
                      </p:txBody>
                    </p:sp>
                    <p:sp>
                      <p:nvSpPr>
                        <p:cNvPr id="47" name="Rectangle 30">
                          <a:extLst>
                            <a:ext uri="{FF2B5EF4-FFF2-40B4-BE49-F238E27FC236}">
                              <a16:creationId xmlns:a16="http://schemas.microsoft.com/office/drawing/2014/main" id="{A46BBE6D-C480-4793-8A63-CEA06D6BD18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24898" y="6200003"/>
                          <a:ext cx="101855" cy="173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8</a:t>
                          </a:r>
                        </a:p>
                      </p:txBody>
                    </p:sp>
                  </p:grpSp>
                  <p:grpSp>
                    <p:nvGrpSpPr>
                      <p:cNvPr id="36" name="Group 35">
                        <a:extLst>
                          <a:ext uri="{FF2B5EF4-FFF2-40B4-BE49-F238E27FC236}">
                            <a16:creationId xmlns:a16="http://schemas.microsoft.com/office/drawing/2014/main" id="{F641323A-0C16-4F54-9C00-E47C511747B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71284" y="7184890"/>
                        <a:ext cx="3569218" cy="126148"/>
                        <a:chOff x="1035059" y="6084805"/>
                        <a:chExt cx="2042992" cy="72208"/>
                      </a:xfrm>
                    </p:grpSpPr>
                    <p:sp>
                      <p:nvSpPr>
                        <p:cNvPr id="38" name="Line 2">
                          <a:extLst>
                            <a:ext uri="{FF2B5EF4-FFF2-40B4-BE49-F238E27FC236}">
                              <a16:creationId xmlns:a16="http://schemas.microsoft.com/office/drawing/2014/main" id="{281A8939-3B60-486A-94C1-5010C7DEA3E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H="1">
                          <a:off x="999059" y="6120870"/>
                          <a:ext cx="72000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39" name="Line 2">
                          <a:extLst>
                            <a:ext uri="{FF2B5EF4-FFF2-40B4-BE49-F238E27FC236}">
                              <a16:creationId xmlns:a16="http://schemas.microsoft.com/office/drawing/2014/main" id="{778372F0-6932-4851-9E9B-F9CD06DFFFEF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H="1">
                          <a:off x="1508436" y="6120806"/>
                          <a:ext cx="72001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40" name="Line 2">
                          <a:extLst>
                            <a:ext uri="{FF2B5EF4-FFF2-40B4-BE49-F238E27FC236}">
                              <a16:creationId xmlns:a16="http://schemas.microsoft.com/office/drawing/2014/main" id="{0318AF12-3AFD-4423-BF72-6DC8C1C19ADD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H="1">
                          <a:off x="2020549" y="6120813"/>
                          <a:ext cx="72000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41" name="Line 2">
                          <a:extLst>
                            <a:ext uri="{FF2B5EF4-FFF2-40B4-BE49-F238E27FC236}">
                              <a16:creationId xmlns:a16="http://schemas.microsoft.com/office/drawing/2014/main" id="{9FF9B4FA-90A1-4821-BCD4-0A7DB9E3DD6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H="1">
                          <a:off x="2532614" y="6121013"/>
                          <a:ext cx="72000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sp>
                      <p:nvSpPr>
                        <p:cNvPr id="42" name="Line 2">
                          <a:extLst>
                            <a:ext uri="{FF2B5EF4-FFF2-40B4-BE49-F238E27FC236}">
                              <a16:creationId xmlns:a16="http://schemas.microsoft.com/office/drawing/2014/main" id="{0DA1598C-6A2E-42BE-91E4-DAC78776F467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H="1">
                          <a:off x="3042051" y="6120990"/>
                          <a:ext cx="72000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</p:grpSp>
                  <p:sp>
                    <p:nvSpPr>
                      <p:cNvPr id="37" name="Line 4">
                        <a:extLst>
                          <a:ext uri="{FF2B5EF4-FFF2-40B4-BE49-F238E27FC236}">
                            <a16:creationId xmlns:a16="http://schemas.microsoft.com/office/drawing/2014/main" id="{59BBC008-7D96-46B6-ACDF-0845866BE96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71271" y="4199729"/>
                        <a:ext cx="0" cy="301359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endParaRPr>
                      </a:p>
                    </p:txBody>
                  </p:sp>
                </p:grp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E5A0AC4B-B52F-4579-8358-104F0B4B0D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73506" y="1223587"/>
                      <a:ext cx="209267" cy="9806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28" name="Rectangle 32">
                    <a:extLst>
                      <a:ext uri="{FF2B5EF4-FFF2-40B4-BE49-F238E27FC236}">
                        <a16:creationId xmlns:a16="http://schemas.microsoft.com/office/drawing/2014/main" id="{9246E8DB-FD47-4C52-AFB3-AE8BF2BAEF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76273" y="6315266"/>
                    <a:ext cx="2443177" cy="1661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Wingdings" panose="05000000000000000000" pitchFamily="2" charset="2"/>
                      <a:buChar char="§"/>
                      <a:defRPr sz="2600"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 sz="2400"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 sz="2200"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ts val="700"/>
                      </a:spcAft>
                      <a:buClr>
                        <a:srgbClr val="FEFDDE"/>
                      </a:buClr>
                      <a:buFont typeface="Arial" panose="020B0604020202020204" pitchFamily="34" charset="0"/>
                      <a:buChar char="–"/>
                      <a:defRPr>
                        <a:solidFill>
                          <a:srgbClr val="FEFDDE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panose="020B0604020202020204" pitchFamily="34" charset="0"/>
                      <a:buNone/>
                      <a:defRPr/>
                    </a:pPr>
                    <a:r>
                      <a:rPr lang="en-US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Time (years)</a:t>
                    </a:r>
                  </a:p>
                </p:txBody>
              </p:sp>
            </p:grpSp>
            <p:sp>
              <p:nvSpPr>
                <p:cNvPr id="24" name="Rectangle 30">
                  <a:extLst>
                    <a:ext uri="{FF2B5EF4-FFF2-40B4-BE49-F238E27FC236}">
                      <a16:creationId xmlns:a16="http://schemas.microsoft.com/office/drawing/2014/main" id="{7FC218AD-D27E-4986-8DF3-323545D076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6529" y="5245200"/>
                  <a:ext cx="195566" cy="1661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1" hangingPunct="1">
                    <a:lnSpc>
                      <a:spcPct val="90000"/>
                    </a:lnSpc>
                    <a:spcBef>
                      <a:spcPct val="35000"/>
                    </a:spcBef>
                    <a:spcAft>
                      <a:spcPct val="25000"/>
                    </a:spcAft>
                    <a:buClr>
                      <a:schemeClr val="folHlink"/>
                    </a:buClr>
                    <a:buFont typeface="Arial" charset="0"/>
                    <a:buNone/>
                  </a:pP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rPr>
                    <a:t>10</a:t>
                  </a:r>
                </a:p>
              </p:txBody>
            </p:sp>
            <p:sp>
              <p:nvSpPr>
                <p:cNvPr id="25" name="Line 2">
                  <a:extLst>
                    <a:ext uri="{FF2B5EF4-FFF2-40B4-BE49-F238E27FC236}">
                      <a16:creationId xmlns:a16="http://schemas.microsoft.com/office/drawing/2014/main" id="{DEC03BF4-73B0-4D7D-AAF1-69E8496083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H="1">
                  <a:off x="4049312" y="5169600"/>
                  <a:ext cx="6912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/>
                  </a:endParaRPr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77B0535-A412-4FF2-A932-3C16B6CFB3BA}"/>
                    </a:ext>
                  </a:extLst>
                </p:cNvPr>
                <p:cNvSpPr/>
                <p:nvPr/>
              </p:nvSpPr>
              <p:spPr>
                <a:xfrm>
                  <a:off x="1630465" y="4703365"/>
                  <a:ext cx="1836528" cy="425002"/>
                </a:xfrm>
                <a:custGeom>
                  <a:avLst/>
                  <a:gdLst>
                    <a:gd name="connsiteX0" fmla="*/ 0 w 1836528"/>
                    <a:gd name="connsiteY0" fmla="*/ 425002 h 425002"/>
                    <a:gd name="connsiteX1" fmla="*/ 141668 w 1836528"/>
                    <a:gd name="connsiteY1" fmla="*/ 425002 h 425002"/>
                    <a:gd name="connsiteX2" fmla="*/ 141668 w 1836528"/>
                    <a:gd name="connsiteY2" fmla="*/ 406972 h 425002"/>
                    <a:gd name="connsiteX3" fmla="*/ 221517 w 1836528"/>
                    <a:gd name="connsiteY3" fmla="*/ 406972 h 425002"/>
                    <a:gd name="connsiteX4" fmla="*/ 221517 w 1836528"/>
                    <a:gd name="connsiteY4" fmla="*/ 388941 h 425002"/>
                    <a:gd name="connsiteX5" fmla="*/ 244699 w 1836528"/>
                    <a:gd name="connsiteY5" fmla="*/ 388941 h 425002"/>
                    <a:gd name="connsiteX6" fmla="*/ 244699 w 1836528"/>
                    <a:gd name="connsiteY6" fmla="*/ 370911 h 425002"/>
                    <a:gd name="connsiteX7" fmla="*/ 458488 w 1836528"/>
                    <a:gd name="connsiteY7" fmla="*/ 370911 h 425002"/>
                    <a:gd name="connsiteX8" fmla="*/ 458488 w 1836528"/>
                    <a:gd name="connsiteY8" fmla="*/ 347729 h 425002"/>
                    <a:gd name="connsiteX9" fmla="*/ 504852 w 1836528"/>
                    <a:gd name="connsiteY9" fmla="*/ 347729 h 425002"/>
                    <a:gd name="connsiteX10" fmla="*/ 504852 w 1836528"/>
                    <a:gd name="connsiteY10" fmla="*/ 329699 h 425002"/>
                    <a:gd name="connsiteX11" fmla="*/ 535761 w 1836528"/>
                    <a:gd name="connsiteY11" fmla="*/ 329699 h 425002"/>
                    <a:gd name="connsiteX12" fmla="*/ 535761 w 1836528"/>
                    <a:gd name="connsiteY12" fmla="*/ 306517 h 425002"/>
                    <a:gd name="connsiteX13" fmla="*/ 672278 w 1836528"/>
                    <a:gd name="connsiteY13" fmla="*/ 306517 h 425002"/>
                    <a:gd name="connsiteX14" fmla="*/ 672278 w 1836528"/>
                    <a:gd name="connsiteY14" fmla="*/ 283335 h 425002"/>
                    <a:gd name="connsiteX15" fmla="*/ 718641 w 1836528"/>
                    <a:gd name="connsiteY15" fmla="*/ 283335 h 425002"/>
                    <a:gd name="connsiteX16" fmla="*/ 718641 w 1836528"/>
                    <a:gd name="connsiteY16" fmla="*/ 252425 h 425002"/>
                    <a:gd name="connsiteX17" fmla="*/ 875764 w 1836528"/>
                    <a:gd name="connsiteY17" fmla="*/ 252425 h 425002"/>
                    <a:gd name="connsiteX18" fmla="*/ 875764 w 1836528"/>
                    <a:gd name="connsiteY18" fmla="*/ 231819 h 425002"/>
                    <a:gd name="connsiteX19" fmla="*/ 927279 w 1836528"/>
                    <a:gd name="connsiteY19" fmla="*/ 231819 h 425002"/>
                    <a:gd name="connsiteX20" fmla="*/ 927279 w 1836528"/>
                    <a:gd name="connsiteY20" fmla="*/ 167425 h 425002"/>
                    <a:gd name="connsiteX21" fmla="*/ 1238948 w 1836528"/>
                    <a:gd name="connsiteY21" fmla="*/ 167425 h 425002"/>
                    <a:gd name="connsiteX22" fmla="*/ 1238948 w 1836528"/>
                    <a:gd name="connsiteY22" fmla="*/ 136516 h 425002"/>
                    <a:gd name="connsiteX23" fmla="*/ 1290463 w 1836528"/>
                    <a:gd name="connsiteY23" fmla="*/ 136516 h 425002"/>
                    <a:gd name="connsiteX24" fmla="*/ 1290463 w 1836528"/>
                    <a:gd name="connsiteY24" fmla="*/ 105606 h 425002"/>
                    <a:gd name="connsiteX25" fmla="*/ 1398646 w 1836528"/>
                    <a:gd name="connsiteY25" fmla="*/ 105606 h 425002"/>
                    <a:gd name="connsiteX26" fmla="*/ 1398646 w 1836528"/>
                    <a:gd name="connsiteY26" fmla="*/ 64394 h 425002"/>
                    <a:gd name="connsiteX27" fmla="*/ 1676830 w 1836528"/>
                    <a:gd name="connsiteY27" fmla="*/ 64394 h 425002"/>
                    <a:gd name="connsiteX28" fmla="*/ 1676830 w 1836528"/>
                    <a:gd name="connsiteY28" fmla="*/ 0 h 425002"/>
                    <a:gd name="connsiteX29" fmla="*/ 1836528 w 1836528"/>
                    <a:gd name="connsiteY29" fmla="*/ 0 h 42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836528" h="425002">
                      <a:moveTo>
                        <a:pt x="0" y="425002"/>
                      </a:moveTo>
                      <a:lnTo>
                        <a:pt x="141668" y="425002"/>
                      </a:lnTo>
                      <a:lnTo>
                        <a:pt x="141668" y="406972"/>
                      </a:lnTo>
                      <a:lnTo>
                        <a:pt x="221517" y="406972"/>
                      </a:lnTo>
                      <a:lnTo>
                        <a:pt x="221517" y="388941"/>
                      </a:lnTo>
                      <a:lnTo>
                        <a:pt x="244699" y="388941"/>
                      </a:lnTo>
                      <a:lnTo>
                        <a:pt x="244699" y="370911"/>
                      </a:lnTo>
                      <a:lnTo>
                        <a:pt x="458488" y="370911"/>
                      </a:lnTo>
                      <a:lnTo>
                        <a:pt x="458488" y="347729"/>
                      </a:lnTo>
                      <a:lnTo>
                        <a:pt x="504852" y="347729"/>
                      </a:lnTo>
                      <a:lnTo>
                        <a:pt x="504852" y="329699"/>
                      </a:lnTo>
                      <a:lnTo>
                        <a:pt x="535761" y="329699"/>
                      </a:lnTo>
                      <a:lnTo>
                        <a:pt x="535761" y="306517"/>
                      </a:lnTo>
                      <a:lnTo>
                        <a:pt x="672278" y="306517"/>
                      </a:lnTo>
                      <a:lnTo>
                        <a:pt x="672278" y="283335"/>
                      </a:lnTo>
                      <a:lnTo>
                        <a:pt x="718641" y="283335"/>
                      </a:lnTo>
                      <a:lnTo>
                        <a:pt x="718641" y="252425"/>
                      </a:lnTo>
                      <a:lnTo>
                        <a:pt x="875764" y="252425"/>
                      </a:lnTo>
                      <a:lnTo>
                        <a:pt x="875764" y="231819"/>
                      </a:lnTo>
                      <a:lnTo>
                        <a:pt x="927279" y="231819"/>
                      </a:lnTo>
                      <a:lnTo>
                        <a:pt x="927279" y="167425"/>
                      </a:lnTo>
                      <a:lnTo>
                        <a:pt x="1238948" y="167425"/>
                      </a:lnTo>
                      <a:lnTo>
                        <a:pt x="1238948" y="136516"/>
                      </a:lnTo>
                      <a:lnTo>
                        <a:pt x="1290463" y="136516"/>
                      </a:lnTo>
                      <a:lnTo>
                        <a:pt x="1290463" y="105606"/>
                      </a:lnTo>
                      <a:lnTo>
                        <a:pt x="1398646" y="105606"/>
                      </a:lnTo>
                      <a:lnTo>
                        <a:pt x="1398646" y="64394"/>
                      </a:lnTo>
                      <a:lnTo>
                        <a:pt x="1676830" y="64394"/>
                      </a:lnTo>
                      <a:lnTo>
                        <a:pt x="1676830" y="0"/>
                      </a:lnTo>
                      <a:lnTo>
                        <a:pt x="1836528" y="0"/>
                      </a:ln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E2A25F9-7037-4315-8E1D-68F26BBB9E64}"/>
                  </a:ext>
                </a:extLst>
              </p:cNvPr>
              <p:cNvSpPr txBox="1"/>
              <p:nvPr/>
            </p:nvSpPr>
            <p:spPr>
              <a:xfrm>
                <a:off x="2750056" y="3391212"/>
                <a:ext cx="1584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Advanced fibrosis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C29DC96-E706-4116-A1E7-2B64413C65A4}"/>
                  </a:ext>
                </a:extLst>
              </p:cNvPr>
              <p:cNvSpPr txBox="1"/>
              <p:nvPr/>
            </p:nvSpPr>
            <p:spPr>
              <a:xfrm>
                <a:off x="2974419" y="4731744"/>
                <a:ext cx="12960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 advanced </a:t>
                </a:r>
                <a:b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</a:br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fibrosis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0AECC8C-93FC-42DD-8860-4B1A20FD4AC0}"/>
                  </a:ext>
                </a:extLst>
              </p:cNvPr>
              <p:cNvSpPr txBox="1"/>
              <p:nvPr/>
            </p:nvSpPr>
            <p:spPr>
              <a:xfrm>
                <a:off x="1624879" y="3413997"/>
                <a:ext cx="864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p=0.004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462F783-742F-4F16-92EB-63EF5587E5F6}"/>
                </a:ext>
              </a:extLst>
            </p:cNvPr>
            <p:cNvGrpSpPr/>
            <p:nvPr/>
          </p:nvGrpSpPr>
          <p:grpSpPr>
            <a:xfrm>
              <a:off x="586374" y="5594778"/>
              <a:ext cx="3160672" cy="553998"/>
              <a:chOff x="2875465" y="1260296"/>
              <a:chExt cx="3160672" cy="55399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46E985-AC2F-4F48-BA33-FA5B912024A3}"/>
                  </a:ext>
                </a:extLst>
              </p:cNvPr>
              <p:cNvSpPr txBox="1"/>
              <p:nvPr/>
            </p:nvSpPr>
            <p:spPr>
              <a:xfrm>
                <a:off x="2875465" y="1260296"/>
                <a:ext cx="1332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No. at risk:</a:t>
                </a:r>
              </a:p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Advanced fibrosis</a:t>
                </a:r>
              </a:p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 adv. fibrosis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03D044-5682-4403-92CC-E740033E458F}"/>
                  </a:ext>
                </a:extLst>
              </p:cNvPr>
              <p:cNvSpPr txBox="1"/>
              <p:nvPr/>
            </p:nvSpPr>
            <p:spPr>
              <a:xfrm>
                <a:off x="4259964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43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185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1E29F07-87D8-4638-ABFE-9F6F71B81607}"/>
                  </a:ext>
                </a:extLst>
              </p:cNvPr>
              <p:cNvSpPr txBox="1"/>
              <p:nvPr/>
            </p:nvSpPr>
            <p:spPr>
              <a:xfrm>
                <a:off x="4746496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32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FD93D6B-12FB-4764-A483-CFD0036BAFC7}"/>
                  </a:ext>
                </a:extLst>
              </p:cNvPr>
              <p:cNvSpPr txBox="1"/>
              <p:nvPr/>
            </p:nvSpPr>
            <p:spPr>
              <a:xfrm>
                <a:off x="5247239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15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88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6AA9FD-72D8-43E2-8B30-36D12D74765C}"/>
                  </a:ext>
                </a:extLst>
              </p:cNvPr>
              <p:cNvSpPr txBox="1"/>
              <p:nvPr/>
            </p:nvSpPr>
            <p:spPr>
              <a:xfrm>
                <a:off x="5712137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390F7F-86DB-472B-8B0C-B242B089BA19}"/>
              </a:ext>
            </a:extLst>
          </p:cNvPr>
          <p:cNvGrpSpPr/>
          <p:nvPr/>
        </p:nvGrpSpPr>
        <p:grpSpPr>
          <a:xfrm>
            <a:off x="4590852" y="3166597"/>
            <a:ext cx="3412671" cy="2785300"/>
            <a:chOff x="4365274" y="3368624"/>
            <a:chExt cx="3412671" cy="27853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396DB82-EA30-4367-A6B2-4EBB207FC46B}"/>
                </a:ext>
              </a:extLst>
            </p:cNvPr>
            <p:cNvSpPr/>
            <p:nvPr/>
          </p:nvSpPr>
          <p:spPr>
            <a:xfrm>
              <a:off x="6901406" y="3743296"/>
              <a:ext cx="45719" cy="4571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BA8D4EB-6308-4F3D-8D94-5E3BA6DD1765}"/>
                </a:ext>
              </a:extLst>
            </p:cNvPr>
            <p:cNvGrpSpPr/>
            <p:nvPr/>
          </p:nvGrpSpPr>
          <p:grpSpPr>
            <a:xfrm>
              <a:off x="4365274" y="3368624"/>
              <a:ext cx="3412671" cy="2785300"/>
              <a:chOff x="4365274" y="3368624"/>
              <a:chExt cx="3412671" cy="2785300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8BBB3E8-5040-4947-93C7-0116CC0256F6}"/>
                  </a:ext>
                </a:extLst>
              </p:cNvPr>
              <p:cNvGrpSpPr/>
              <p:nvPr/>
            </p:nvGrpSpPr>
            <p:grpSpPr>
              <a:xfrm>
                <a:off x="4365274" y="3368624"/>
                <a:ext cx="3412671" cy="2208048"/>
                <a:chOff x="4365274" y="3368624"/>
                <a:chExt cx="3412671" cy="2208048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70D79501-C4D1-4488-B617-408DF9C1CB26}"/>
                    </a:ext>
                  </a:extLst>
                </p:cNvPr>
                <p:cNvGrpSpPr/>
                <p:nvPr/>
              </p:nvGrpSpPr>
              <p:grpSpPr>
                <a:xfrm>
                  <a:off x="4365274" y="3417869"/>
                  <a:ext cx="3312691" cy="2158803"/>
                  <a:chOff x="4365274" y="3417869"/>
                  <a:chExt cx="3312691" cy="2158803"/>
                </a:xfrm>
              </p:grpSpPr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096E1B00-F3E0-4D55-9AD9-209FB5E3B2AE}"/>
                      </a:ext>
                    </a:extLst>
                  </p:cNvPr>
                  <p:cNvGrpSpPr/>
                  <p:nvPr/>
                </p:nvGrpSpPr>
                <p:grpSpPr>
                  <a:xfrm>
                    <a:off x="4365274" y="3417869"/>
                    <a:ext cx="3312691" cy="2158803"/>
                    <a:chOff x="4365274" y="3417869"/>
                    <a:chExt cx="3312691" cy="2158803"/>
                  </a:xfrm>
                </p:grpSpPr>
                <p:grpSp>
                  <p:nvGrpSpPr>
                    <p:cNvPr id="75" name="Group 74">
                      <a:extLst>
                        <a:ext uri="{FF2B5EF4-FFF2-40B4-BE49-F238E27FC236}">
                          <a16:creationId xmlns:a16="http://schemas.microsoft.com/office/drawing/2014/main" id="{C4B7C321-8E14-4978-AEC7-788BD687B8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65274" y="3417869"/>
                      <a:ext cx="3312691" cy="2158803"/>
                      <a:chOff x="869404" y="3417869"/>
                      <a:chExt cx="3312691" cy="2158803"/>
                    </a:xfrm>
                  </p:grpSpPr>
                  <p:grpSp>
                    <p:nvGrpSpPr>
                      <p:cNvPr id="78" name="Group 77">
                        <a:extLst>
                          <a:ext uri="{FF2B5EF4-FFF2-40B4-BE49-F238E27FC236}">
                            <a16:creationId xmlns:a16="http://schemas.microsoft.com/office/drawing/2014/main" id="{F220A754-5EF1-4893-B36D-06D17F7F274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69404" y="3417869"/>
                        <a:ext cx="3238777" cy="2158803"/>
                        <a:chOff x="1204983" y="4322663"/>
                        <a:chExt cx="3238777" cy="2158803"/>
                      </a:xfrm>
                    </p:grpSpPr>
                    <p:grpSp>
                      <p:nvGrpSpPr>
                        <p:cNvPr id="81" name="Group 80">
                          <a:extLst>
                            <a:ext uri="{FF2B5EF4-FFF2-40B4-BE49-F238E27FC236}">
                              <a16:creationId xmlns:a16="http://schemas.microsoft.com/office/drawing/2014/main" id="{EB5D8F34-6C34-42D8-A88C-BE5F320F447F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>
                        <a:xfrm>
                          <a:off x="1204983" y="4322663"/>
                          <a:ext cx="3216855" cy="1992588"/>
                          <a:chOff x="-1385603" y="670976"/>
                          <a:chExt cx="11833662" cy="7329986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DCC01F01-E747-4053-A908-DBF551FF2392}"/>
                              </a:ext>
                            </a:extLst>
                          </p:cNvPr>
                          <p:cNvGrpSpPr>
                            <a:grpSpLocks noChangeAspect="1"/>
                          </p:cNvGrpSpPr>
                          <p:nvPr/>
                        </p:nvGrpSpPr>
                        <p:grpSpPr>
                          <a:xfrm>
                            <a:off x="-1385603" y="670976"/>
                            <a:ext cx="11833662" cy="7329986"/>
                            <a:chOff x="482185" y="4062729"/>
                            <a:chExt cx="5854052" cy="3626109"/>
                          </a:xfrm>
                        </p:grpSpPr>
                        <p:grpSp>
                          <p:nvGrpSpPr>
                            <p:cNvPr id="85" name="Group 84">
                              <a:extLst>
                                <a:ext uri="{FF2B5EF4-FFF2-40B4-BE49-F238E27FC236}">
                                  <a16:creationId xmlns:a16="http://schemas.microsoft.com/office/drawing/2014/main" id="{5627C520-6412-4F98-BAE6-45F18264874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321822" y="4062729"/>
                              <a:ext cx="355899" cy="3264116"/>
                              <a:chOff x="720545" y="4297543"/>
                              <a:chExt cx="203713" cy="1868357"/>
                            </a:xfrm>
                          </p:grpSpPr>
                          <p:sp>
                            <p:nvSpPr>
                              <p:cNvPr id="107" name="Rectangle 21">
                                <a:extLst>
                                  <a:ext uri="{FF2B5EF4-FFF2-40B4-BE49-F238E27FC236}">
                                    <a16:creationId xmlns:a16="http://schemas.microsoft.com/office/drawing/2014/main" id="{16EEE325-8307-4809-8DEE-0E2EC7F6DD84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822399" y="5992781"/>
                                <a:ext cx="101856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 anchor="ctr" anchorCtr="0">
                                <a:spAutoFit/>
                              </a:bodyPr>
                              <a:lstStyle/>
                              <a:p>
                                <a:pPr algn="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0</a:t>
                                </a:r>
                              </a:p>
                            </p:txBody>
                          </p:sp>
                          <p:sp>
                            <p:nvSpPr>
                              <p:cNvPr id="108" name="Rectangle 23">
                                <a:extLst>
                                  <a:ext uri="{FF2B5EF4-FFF2-40B4-BE49-F238E27FC236}">
                                    <a16:creationId xmlns:a16="http://schemas.microsoft.com/office/drawing/2014/main" id="{8F114973-C6F1-4CBB-A52D-0E08D92690C3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720546" y="5317280"/>
                                <a:ext cx="203710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 anchor="ctr" anchorCtr="0">
                                <a:spAutoFit/>
                              </a:bodyPr>
                              <a:lstStyle/>
                              <a:p>
                                <a:pPr algn="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20</a:t>
                                </a:r>
                              </a:p>
                            </p:txBody>
                          </p:sp>
                          <p:sp>
                            <p:nvSpPr>
                              <p:cNvPr id="109" name="Rectangle 24">
                                <a:extLst>
                                  <a:ext uri="{FF2B5EF4-FFF2-40B4-BE49-F238E27FC236}">
                                    <a16:creationId xmlns:a16="http://schemas.microsoft.com/office/drawing/2014/main" id="{F8B2854C-1B38-417C-9A43-21A2A82BA3BE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720546" y="4971562"/>
                                <a:ext cx="203710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 anchor="ctr" anchorCtr="0">
                                <a:spAutoFit/>
                              </a:bodyPr>
                              <a:lstStyle/>
                              <a:p>
                                <a:pPr algn="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30</a:t>
                                </a:r>
                              </a:p>
                            </p:txBody>
                          </p:sp>
                          <p:sp>
                            <p:nvSpPr>
                              <p:cNvPr id="110" name="Rectangle 25">
                                <a:extLst>
                                  <a:ext uri="{FF2B5EF4-FFF2-40B4-BE49-F238E27FC236}">
                                    <a16:creationId xmlns:a16="http://schemas.microsoft.com/office/drawing/2014/main" id="{51A5FC3B-5362-4CE6-BB13-7959EF113658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720548" y="4636521"/>
                                <a:ext cx="203710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 anchor="ctr" anchorCtr="0">
                                <a:spAutoFit/>
                              </a:bodyPr>
                              <a:lstStyle/>
                              <a:p>
                                <a:pPr algn="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40</a:t>
                                </a:r>
                              </a:p>
                            </p:txBody>
                          </p:sp>
                          <p:sp>
                            <p:nvSpPr>
                              <p:cNvPr id="111" name="Rectangle 26">
                                <a:extLst>
                                  <a:ext uri="{FF2B5EF4-FFF2-40B4-BE49-F238E27FC236}">
                                    <a16:creationId xmlns:a16="http://schemas.microsoft.com/office/drawing/2014/main" id="{9A0BD2CE-901C-425F-B3DB-B7A08033049C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720545" y="4297543"/>
                                <a:ext cx="203711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 anchor="ctr" anchorCtr="0">
                                <a:spAutoFit/>
                              </a:bodyPr>
                              <a:lstStyle/>
                              <a:p>
                                <a:pPr algn="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50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86" name="Rectangle 32">
                              <a:extLst>
                                <a:ext uri="{FF2B5EF4-FFF2-40B4-BE49-F238E27FC236}">
                                  <a16:creationId xmlns:a16="http://schemas.microsoft.com/office/drawing/2014/main" id="{D5EB63DA-2E58-4FFA-AD3A-306CEA265270}"/>
                                </a:ext>
                              </a:extLst>
                            </p:cNvPr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 rot="16200000">
                              <a:off x="-710992" y="5389554"/>
                              <a:ext cx="2991256" cy="60490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wrap="square" lIns="0" tIns="0" rIns="0" bIns="0">
                              <a:spAutoFit/>
                            </a:bodyPr>
                            <a:lstStyle/>
                            <a:p>
                              <a:pPr algn="ctr" eaLnBrk="1" hangingPunct="1">
                                <a:lnSpc>
                                  <a:spcPct val="90000"/>
                                </a:lnSpc>
                                <a:spcBef>
                                  <a:spcPct val="35000"/>
                                </a:spcBef>
                                <a:spcAft>
                                  <a:spcPct val="25000"/>
                                </a:spcAft>
                                <a:buClr>
                                  <a:schemeClr val="folHlink"/>
                                </a:buClr>
                                <a:buFont typeface="Arial" charset="0"/>
                                <a:buNone/>
                              </a:pPr>
                              <a:r>
                                <a: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rPr>
                                <a:t>Cumulative incidence of CVD (%)</a:t>
                              </a:r>
                            </a:p>
                          </p:txBody>
                        </p:sp>
                        <p:grpSp>
                          <p:nvGrpSpPr>
                            <p:cNvPr id="87" name="Group 86">
                              <a:extLst>
                                <a:ext uri="{FF2B5EF4-FFF2-40B4-BE49-F238E27FC236}">
                                  <a16:creationId xmlns:a16="http://schemas.microsoft.com/office/drawing/2014/main" id="{765B24A6-E969-42C4-98E0-8B20F28DBDD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738165" y="4196379"/>
                              <a:ext cx="125788" cy="2977795"/>
                              <a:chOff x="952500" y="4374046"/>
                              <a:chExt cx="71999" cy="1704470"/>
                            </a:xfrm>
                          </p:grpSpPr>
                          <p:sp>
                            <p:nvSpPr>
                              <p:cNvPr id="102" name="Line 53">
                                <a:extLst>
                                  <a:ext uri="{FF2B5EF4-FFF2-40B4-BE49-F238E27FC236}">
                                    <a16:creationId xmlns:a16="http://schemas.microsoft.com/office/drawing/2014/main" id="{AD94C47B-0224-4D81-BBAE-8FCB78D2A38B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952500" y="6078516"/>
                                <a:ext cx="71999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3" name="Line 54">
                                <a:extLst>
                                  <a:ext uri="{FF2B5EF4-FFF2-40B4-BE49-F238E27FC236}">
                                    <a16:creationId xmlns:a16="http://schemas.microsoft.com/office/drawing/2014/main" id="{BC978CC5-5CE1-414C-9D69-9643FC93606A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952500" y="5396099"/>
                                <a:ext cx="71999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4" name="Line 55">
                                <a:extLst>
                                  <a:ext uri="{FF2B5EF4-FFF2-40B4-BE49-F238E27FC236}">
                                    <a16:creationId xmlns:a16="http://schemas.microsoft.com/office/drawing/2014/main" id="{3623C1A6-23E1-4D7C-99D6-8E36B168858A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952500" y="5055620"/>
                                <a:ext cx="71999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5" name="Line 56">
                                <a:extLst>
                                  <a:ext uri="{FF2B5EF4-FFF2-40B4-BE49-F238E27FC236}">
                                    <a16:creationId xmlns:a16="http://schemas.microsoft.com/office/drawing/2014/main" id="{F2D51B0B-56F1-4715-A184-0EF95398E6F2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952500" y="4720895"/>
                                <a:ext cx="71999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106" name="Line 57">
                                <a:extLst>
                                  <a:ext uri="{FF2B5EF4-FFF2-40B4-BE49-F238E27FC236}">
                                    <a16:creationId xmlns:a16="http://schemas.microsoft.com/office/drawing/2014/main" id="{66CC8BD5-054E-4C02-88E2-9FD2399DC9B7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H="1">
                                <a:off x="952500" y="4374046"/>
                                <a:ext cx="71355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88" name="Line 5">
                              <a:extLst>
                                <a:ext uri="{FF2B5EF4-FFF2-40B4-BE49-F238E27FC236}">
                                  <a16:creationId xmlns:a16="http://schemas.microsoft.com/office/drawing/2014/main" id="{0B250A04-D9F8-401F-B708-59E62DA26587}"/>
                                </a:ext>
                              </a:extLst>
                            </p:cNvPr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1815843" y="7176963"/>
                              <a:ext cx="4520394" cy="0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endParaRPr>
                            </a:p>
                          </p:txBody>
                        </p:sp>
                        <p:grpSp>
                          <p:nvGrpSpPr>
                            <p:cNvPr id="89" name="Group 88">
                              <a:extLst>
                                <a:ext uri="{FF2B5EF4-FFF2-40B4-BE49-F238E27FC236}">
                                  <a16:creationId xmlns:a16="http://schemas.microsoft.com/office/drawing/2014/main" id="{8610037C-FDF9-4E26-8982-FDEF0F14262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779156" y="7370747"/>
                              <a:ext cx="3746432" cy="318091"/>
                              <a:chOff x="982326" y="6191159"/>
                              <a:chExt cx="2144427" cy="182077"/>
                            </a:xfrm>
                          </p:grpSpPr>
                          <p:sp>
                            <p:nvSpPr>
                              <p:cNvPr id="97" name="Rectangle 27">
                                <a:extLst>
                                  <a:ext uri="{FF2B5EF4-FFF2-40B4-BE49-F238E27FC236}">
                                    <a16:creationId xmlns:a16="http://schemas.microsoft.com/office/drawing/2014/main" id="{106728AB-AF20-4A4D-98A7-235B9862E636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982326" y="6191159"/>
                                <a:ext cx="101855" cy="173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algn="ct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0</a:t>
                                </a:r>
                              </a:p>
                            </p:txBody>
                          </p:sp>
                          <p:sp>
                            <p:nvSpPr>
                              <p:cNvPr id="98" name="Rectangle 28">
                                <a:extLst>
                                  <a:ext uri="{FF2B5EF4-FFF2-40B4-BE49-F238E27FC236}">
                                    <a16:creationId xmlns:a16="http://schemas.microsoft.com/office/drawing/2014/main" id="{6ABC8AB3-587D-4CE8-A10D-9D7F0CDB17D4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915855" y="6200117"/>
                                <a:ext cx="288000" cy="173119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lIns="0" tIns="0" rIns="0" bIns="0">
                                <a:spAutoFit/>
                              </a:bodyPr>
                              <a:lstStyle/>
                              <a:p>
                                <a:pPr algn="ct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4</a:t>
                                </a:r>
                              </a:p>
                            </p:txBody>
                          </p:sp>
                          <p:sp>
                            <p:nvSpPr>
                              <p:cNvPr id="99" name="Rectangle 98">
                                <a:extLst>
                                  <a:ext uri="{FF2B5EF4-FFF2-40B4-BE49-F238E27FC236}">
                                    <a16:creationId xmlns:a16="http://schemas.microsoft.com/office/drawing/2014/main" id="{D1D10577-0397-44FB-AC3A-FD20CCAC5935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2512938" y="6200088"/>
                                <a:ext cx="101855" cy="17312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algn="ct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6</a:t>
                                </a:r>
                              </a:p>
                            </p:txBody>
                          </p:sp>
                          <p:sp>
                            <p:nvSpPr>
                              <p:cNvPr id="100" name="Rectangle 28">
                                <a:extLst>
                                  <a:ext uri="{FF2B5EF4-FFF2-40B4-BE49-F238E27FC236}">
                                    <a16:creationId xmlns:a16="http://schemas.microsoft.com/office/drawing/2014/main" id="{1F1C6380-4BCF-4085-958A-0D7BEA90AD9D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96919" y="6191201"/>
                                <a:ext cx="101855" cy="17312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algn="ct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2</a:t>
                                </a:r>
                              </a:p>
                            </p:txBody>
                          </p:sp>
                          <p:sp>
                            <p:nvSpPr>
                              <p:cNvPr id="101" name="Rectangle 30">
                                <a:extLst>
                                  <a:ext uri="{FF2B5EF4-FFF2-40B4-BE49-F238E27FC236}">
                                    <a16:creationId xmlns:a16="http://schemas.microsoft.com/office/drawing/2014/main" id="{141634E7-6ACF-4FBB-8FBC-344EFF3E8F90}"/>
                                  </a:ext>
                                </a:extLst>
                              </p:cNvPr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024898" y="6200003"/>
                                <a:ext cx="101855" cy="17312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xmlns="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/>
                              <a:p>
                                <a:pPr algn="ctr" eaLnBrk="1" hangingPunct="1">
                                  <a:lnSpc>
                                    <a:spcPct val="90000"/>
                                  </a:lnSpc>
                                  <a:spcBef>
                                    <a:spcPct val="35000"/>
                                  </a:spcBef>
                                  <a:spcAft>
                                    <a:spcPct val="25000"/>
                                  </a:spcAft>
                                  <a:buClr>
                                    <a:schemeClr val="folHlink"/>
                                  </a:buClr>
                                  <a:buFont typeface="Arial" charset="0"/>
                                  <a:buNone/>
                                </a:pPr>
                                <a:r>
                                  <a:rPr lang="en-US" sz="1200" dirty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Verdana" panose="020B0604030504040204" pitchFamily="34" charset="0"/>
                                    <a:ea typeface="Verdana" panose="020B0604030504040204" pitchFamily="34" charset="0"/>
                                    <a:cs typeface="Verdana"/>
                                  </a:rPr>
                                  <a:t>8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90" name="Group 89">
                              <a:extLst>
                                <a:ext uri="{FF2B5EF4-FFF2-40B4-BE49-F238E27FC236}">
                                  <a16:creationId xmlns:a16="http://schemas.microsoft.com/office/drawing/2014/main" id="{1629D79E-DED8-4C8E-B2A8-546CC69AD02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871284" y="7184890"/>
                              <a:ext cx="3569218" cy="126148"/>
                              <a:chOff x="1035059" y="6084805"/>
                              <a:chExt cx="2042992" cy="72208"/>
                            </a:xfrm>
                          </p:grpSpPr>
                          <p:sp>
                            <p:nvSpPr>
                              <p:cNvPr id="92" name="Line 2">
                                <a:extLst>
                                  <a:ext uri="{FF2B5EF4-FFF2-40B4-BE49-F238E27FC236}">
                                    <a16:creationId xmlns:a16="http://schemas.microsoft.com/office/drawing/2014/main" id="{4D06B242-D6DC-4743-8478-25E617EB3FB3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rot="5400000" flipH="1">
                                <a:off x="999059" y="6120870"/>
                                <a:ext cx="72000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93" name="Line 2">
                                <a:extLst>
                                  <a:ext uri="{FF2B5EF4-FFF2-40B4-BE49-F238E27FC236}">
                                    <a16:creationId xmlns:a16="http://schemas.microsoft.com/office/drawing/2014/main" id="{94C89D8F-BDB5-41B3-A187-AB27643994E3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rot="5400000" flipH="1">
                                <a:off x="1508436" y="6120806"/>
                                <a:ext cx="72001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94" name="Line 2">
                                <a:extLst>
                                  <a:ext uri="{FF2B5EF4-FFF2-40B4-BE49-F238E27FC236}">
                                    <a16:creationId xmlns:a16="http://schemas.microsoft.com/office/drawing/2014/main" id="{DD572990-137A-4B4B-A492-3E81E271EC81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rot="5400000" flipH="1">
                                <a:off x="2020549" y="6120813"/>
                                <a:ext cx="72000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95" name="Line 2">
                                <a:extLst>
                                  <a:ext uri="{FF2B5EF4-FFF2-40B4-BE49-F238E27FC236}">
                                    <a16:creationId xmlns:a16="http://schemas.microsoft.com/office/drawing/2014/main" id="{6A9A4D3D-1591-4B5F-8741-12C7EA388284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rot="5400000" flipH="1">
                                <a:off x="2532614" y="6121013"/>
                                <a:ext cx="72000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  <p:sp>
                            <p:nvSpPr>
                              <p:cNvPr id="96" name="Line 2">
                                <a:extLst>
                                  <a:ext uri="{FF2B5EF4-FFF2-40B4-BE49-F238E27FC236}">
                                    <a16:creationId xmlns:a16="http://schemas.microsoft.com/office/drawing/2014/main" id="{4FAE58CB-9A83-42AF-AB6A-3279A991E436}"/>
                                  </a:ext>
                                </a:extLst>
                              </p:cNvPr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rot="5400000" flipH="1">
                                <a:off x="3042051" y="6120990"/>
                                <a:ext cx="72000" cy="0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 xmlns="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/>
                              <a:lstStyle/>
                              <a:p>
                                <a:endParaRPr lang="en-US" sz="1200" dirty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  <a:cs typeface="Verdana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91" name="Line 4">
                              <a:extLst>
                                <a:ext uri="{FF2B5EF4-FFF2-40B4-BE49-F238E27FC236}">
                                  <a16:creationId xmlns:a16="http://schemas.microsoft.com/office/drawing/2014/main" id="{5EE3BF2C-C008-4865-B292-A1202ECFB975}"/>
                                </a:ext>
                              </a:extLst>
                            </p:cNvPr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1871271" y="4199729"/>
                              <a:ext cx="0" cy="3013598"/>
                            </a:xfrm>
                            <a:prstGeom prst="line">
                              <a:avLst/>
                            </a:prstGeom>
                            <a:noFill/>
                            <a:ln w="1270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noFill/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84" name="Rectangle 83">
                            <a:extLst>
                              <a:ext uri="{FF2B5EF4-FFF2-40B4-BE49-F238E27FC236}">
                                <a16:creationId xmlns:a16="http://schemas.microsoft.com/office/drawing/2014/main" id="{D16364A3-BC37-40F0-8E51-DFEE9AE082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73506" y="1223587"/>
                            <a:ext cx="209267" cy="98069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28575">
                            <a:solidFill>
                              <a:schemeClr val="bg1"/>
                            </a:solidFill>
                          </a:ln>
                          <a:effectLst/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2" name="Rectangle 32">
                          <a:extLst>
                            <a:ext uri="{FF2B5EF4-FFF2-40B4-BE49-F238E27FC236}">
                              <a16:creationId xmlns:a16="http://schemas.microsoft.com/office/drawing/2014/main" id="{06D52ED6-9021-4FCA-A15D-FE623C6BAF09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61505" y="6315267"/>
                          <a:ext cx="2482255" cy="1661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square" lIns="0" tIns="0" rIns="0" bIns="0">
                          <a:spAutoFit/>
                        </a:bodyPr>
                        <a:lstStyle>
                          <a:lvl1pPr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Wingdings" panose="05000000000000000000" pitchFamily="2" charset="2"/>
                            <a:buChar char="§"/>
                            <a:defRPr sz="2600"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 sz="2400"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 sz="2200"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 sz="2000"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ts val="700"/>
                            </a:spcAft>
                            <a:buClr>
                              <a:srgbClr val="FEFDDE"/>
                            </a:buClr>
                            <a:buFont typeface="Arial" panose="020B0604020202020204" pitchFamily="34" charset="0"/>
                            <a:buChar char="–"/>
                            <a:defRPr>
                              <a:solidFill>
                                <a:srgbClr val="FEFDDE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algn="ctr" eaLnBrk="1" hangingPunct="1"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panose="020B0604020202020204" pitchFamily="34" charset="0"/>
                            <a:buNone/>
                            <a:defRPr/>
                          </a:pPr>
                          <a:r>
                            <a:rPr lang="en-US" alt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Time (years)</a:t>
                          </a:r>
                        </a:p>
                      </p:txBody>
                    </p:sp>
                  </p:grpSp>
                  <p:sp>
                    <p:nvSpPr>
                      <p:cNvPr id="79" name="Rectangle 30">
                        <a:extLst>
                          <a:ext uri="{FF2B5EF4-FFF2-40B4-BE49-F238E27FC236}">
                            <a16:creationId xmlns:a16="http://schemas.microsoft.com/office/drawing/2014/main" id="{065C9964-38F9-4D55-BD28-DB7874555BA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6529" y="5245200"/>
                        <a:ext cx="195566" cy="166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lIns="0" tIns="0" rIns="0" bIns="0">
                        <a:spAutoFit/>
                      </a:bodyPr>
                      <a:lstStyle/>
                      <a:p>
                        <a:pPr algn="ctr" eaLnBrk="1" hangingPunct="1">
                          <a:lnSpc>
                            <a:spcPct val="90000"/>
                          </a:lnSpc>
                          <a:spcBef>
                            <a:spcPct val="35000"/>
                          </a:spcBef>
                          <a:spcAft>
                            <a:spcPct val="25000"/>
                          </a:spcAft>
                          <a:buClr>
                            <a:schemeClr val="folHlink"/>
                          </a:buClr>
                          <a:buFont typeface="Arial" charset="0"/>
                          <a:buNone/>
                        </a:pPr>
                        <a:r>
                          <a: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rPr>
                          <a:t>10</a:t>
                        </a:r>
                      </a:p>
                    </p:txBody>
                  </p:sp>
                  <p:sp>
                    <p:nvSpPr>
                      <p:cNvPr id="80" name="Line 2">
                        <a:extLst>
                          <a:ext uri="{FF2B5EF4-FFF2-40B4-BE49-F238E27FC236}">
                            <a16:creationId xmlns:a16="http://schemas.microsoft.com/office/drawing/2014/main" id="{76735036-D9AD-456D-9FCB-14560D8B928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H="1">
                        <a:off x="4049312" y="5169600"/>
                        <a:ext cx="69120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endParaRPr>
                      </a:p>
                    </p:txBody>
                  </p:sp>
                </p:grpSp>
                <p:sp>
                  <p:nvSpPr>
                    <p:cNvPr id="76" name="Rectangle 23">
                      <a:extLst>
                        <a:ext uri="{FF2B5EF4-FFF2-40B4-BE49-F238E27FC236}">
                          <a16:creationId xmlns:a16="http://schemas.microsoft.com/office/drawing/2014/main" id="{4E6C7BB4-BFEE-43F7-BF82-4E464FC8A2E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27600" y="4731543"/>
                      <a:ext cx="195567" cy="1661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 anchor="ctr" anchorCtr="0">
                      <a:spAutoFit/>
                    </a:bodyPr>
                    <a:lstStyle/>
                    <a:p>
                      <a:pPr algn="r" eaLnBrk="1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charset="0"/>
                        <a:buNone/>
                      </a:pPr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10</a:t>
                      </a:r>
                    </a:p>
                  </p:txBody>
                </p:sp>
                <p:sp>
                  <p:nvSpPr>
                    <p:cNvPr id="77" name="Line 54">
                      <a:extLst>
                        <a:ext uri="{FF2B5EF4-FFF2-40B4-BE49-F238E27FC236}">
                          <a16:creationId xmlns:a16="http://schemas.microsoft.com/office/drawing/2014/main" id="{5FEC0BC9-9BB2-48B7-9B40-6D9C901BB0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054400" y="4807207"/>
                      <a:ext cx="69122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endParaRPr>
                    </a:p>
                  </p:txBody>
                </p:sp>
              </p:grp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650B5A4C-11F7-4849-AEBD-4FC4A80C491E}"/>
                      </a:ext>
                    </a:extLst>
                  </p:cNvPr>
                  <p:cNvSpPr/>
                  <p:nvPr/>
                </p:nvSpPr>
                <p:spPr>
                  <a:xfrm>
                    <a:off x="5121797" y="3770453"/>
                    <a:ext cx="1770927" cy="1357132"/>
                  </a:xfrm>
                  <a:custGeom>
                    <a:avLst/>
                    <a:gdLst>
                      <a:gd name="connsiteX0" fmla="*/ 0 w 1770927"/>
                      <a:gd name="connsiteY0" fmla="*/ 1357132 h 1357132"/>
                      <a:gd name="connsiteX1" fmla="*/ 124428 w 1770927"/>
                      <a:gd name="connsiteY1" fmla="*/ 1357132 h 1357132"/>
                      <a:gd name="connsiteX2" fmla="*/ 124428 w 1770927"/>
                      <a:gd name="connsiteY2" fmla="*/ 1258747 h 1357132"/>
                      <a:gd name="connsiteX3" fmla="*/ 541117 w 1770927"/>
                      <a:gd name="connsiteY3" fmla="*/ 1258747 h 1357132"/>
                      <a:gd name="connsiteX4" fmla="*/ 541117 w 1770927"/>
                      <a:gd name="connsiteY4" fmla="*/ 1134319 h 1357132"/>
                      <a:gd name="connsiteX5" fmla="*/ 1012785 w 1770927"/>
                      <a:gd name="connsiteY5" fmla="*/ 1134319 h 1357132"/>
                      <a:gd name="connsiteX6" fmla="*/ 1012785 w 1770927"/>
                      <a:gd name="connsiteY6" fmla="*/ 966486 h 1357132"/>
                      <a:gd name="connsiteX7" fmla="*/ 1050403 w 1770927"/>
                      <a:gd name="connsiteY7" fmla="*/ 966486 h 1357132"/>
                      <a:gd name="connsiteX8" fmla="*/ 1050403 w 1770927"/>
                      <a:gd name="connsiteY8" fmla="*/ 798653 h 1357132"/>
                      <a:gd name="connsiteX9" fmla="*/ 1067765 w 1770927"/>
                      <a:gd name="connsiteY9" fmla="*/ 798653 h 1357132"/>
                      <a:gd name="connsiteX10" fmla="*/ 1067765 w 1770927"/>
                      <a:gd name="connsiteY10" fmla="*/ 610565 h 1357132"/>
                      <a:gd name="connsiteX11" fmla="*/ 1449730 w 1770927"/>
                      <a:gd name="connsiteY11" fmla="*/ 610565 h 1357132"/>
                      <a:gd name="connsiteX12" fmla="*/ 1449730 w 1770927"/>
                      <a:gd name="connsiteY12" fmla="*/ 379071 h 1357132"/>
                      <a:gd name="connsiteX13" fmla="*/ 1678330 w 1770927"/>
                      <a:gd name="connsiteY13" fmla="*/ 379071 h 1357132"/>
                      <a:gd name="connsiteX14" fmla="*/ 1678330 w 1770927"/>
                      <a:gd name="connsiteY14" fmla="*/ 0 h 1357132"/>
                      <a:gd name="connsiteX15" fmla="*/ 1770927 w 1770927"/>
                      <a:gd name="connsiteY15" fmla="*/ 0 h 1357132"/>
                      <a:gd name="connsiteX16" fmla="*/ 1768033 w 1770927"/>
                      <a:gd name="connsiteY16" fmla="*/ 2894 h 1357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770927" h="1357132">
                        <a:moveTo>
                          <a:pt x="0" y="1357132"/>
                        </a:moveTo>
                        <a:lnTo>
                          <a:pt x="124428" y="1357132"/>
                        </a:lnTo>
                        <a:lnTo>
                          <a:pt x="124428" y="1258747"/>
                        </a:lnTo>
                        <a:lnTo>
                          <a:pt x="541117" y="1258747"/>
                        </a:lnTo>
                        <a:lnTo>
                          <a:pt x="541117" y="1134319"/>
                        </a:lnTo>
                        <a:lnTo>
                          <a:pt x="1012785" y="1134319"/>
                        </a:lnTo>
                        <a:lnTo>
                          <a:pt x="1012785" y="966486"/>
                        </a:lnTo>
                        <a:lnTo>
                          <a:pt x="1050403" y="966486"/>
                        </a:lnTo>
                        <a:lnTo>
                          <a:pt x="1050403" y="798653"/>
                        </a:lnTo>
                        <a:lnTo>
                          <a:pt x="1067765" y="798653"/>
                        </a:lnTo>
                        <a:lnTo>
                          <a:pt x="1067765" y="610565"/>
                        </a:lnTo>
                        <a:lnTo>
                          <a:pt x="1449730" y="610565"/>
                        </a:lnTo>
                        <a:lnTo>
                          <a:pt x="1449730" y="379071"/>
                        </a:lnTo>
                        <a:lnTo>
                          <a:pt x="1678330" y="379071"/>
                        </a:lnTo>
                        <a:lnTo>
                          <a:pt x="1678330" y="0"/>
                        </a:lnTo>
                        <a:lnTo>
                          <a:pt x="1770927" y="0"/>
                        </a:lnTo>
                        <a:lnTo>
                          <a:pt x="1768033" y="2894"/>
                        </a:lnTo>
                      </a:path>
                    </a:pathLst>
                  </a:custGeom>
                  <a:noFill/>
                  <a:ln w="19050"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CA750EE1-2CC4-48CC-BF04-6665367E6E3C}"/>
                      </a:ext>
                    </a:extLst>
                  </p:cNvPr>
                  <p:cNvSpPr/>
                  <p:nvPr/>
                </p:nvSpPr>
                <p:spPr>
                  <a:xfrm>
                    <a:off x="5110223" y="4736939"/>
                    <a:ext cx="2158678" cy="390646"/>
                  </a:xfrm>
                  <a:custGeom>
                    <a:avLst/>
                    <a:gdLst>
                      <a:gd name="connsiteX0" fmla="*/ 2158678 w 2158678"/>
                      <a:gd name="connsiteY0" fmla="*/ 0 h 390646"/>
                      <a:gd name="connsiteX1" fmla="*/ 1695691 w 2158678"/>
                      <a:gd name="connsiteY1" fmla="*/ 0 h 390646"/>
                      <a:gd name="connsiteX2" fmla="*/ 1695691 w 2158678"/>
                      <a:gd name="connsiteY2" fmla="*/ 52086 h 390646"/>
                      <a:gd name="connsiteX3" fmla="*/ 1417899 w 2158678"/>
                      <a:gd name="connsiteY3" fmla="*/ 52086 h 390646"/>
                      <a:gd name="connsiteX4" fmla="*/ 1417899 w 2158678"/>
                      <a:gd name="connsiteY4" fmla="*/ 109960 h 390646"/>
                      <a:gd name="connsiteX5" fmla="*/ 1310833 w 2158678"/>
                      <a:gd name="connsiteY5" fmla="*/ 109960 h 390646"/>
                      <a:gd name="connsiteX6" fmla="*/ 1310833 w 2158678"/>
                      <a:gd name="connsiteY6" fmla="*/ 136003 h 390646"/>
                      <a:gd name="connsiteX7" fmla="*/ 1252959 w 2158678"/>
                      <a:gd name="connsiteY7" fmla="*/ 136003 h 390646"/>
                      <a:gd name="connsiteX8" fmla="*/ 1252959 w 2158678"/>
                      <a:gd name="connsiteY8" fmla="*/ 164939 h 390646"/>
                      <a:gd name="connsiteX9" fmla="*/ 998316 w 2158678"/>
                      <a:gd name="connsiteY9" fmla="*/ 164939 h 390646"/>
                      <a:gd name="connsiteX10" fmla="*/ 998316 w 2158678"/>
                      <a:gd name="connsiteY10" fmla="*/ 182302 h 390646"/>
                      <a:gd name="connsiteX11" fmla="*/ 940443 w 2158678"/>
                      <a:gd name="connsiteY11" fmla="*/ 182302 h 390646"/>
                      <a:gd name="connsiteX12" fmla="*/ 940443 w 2158678"/>
                      <a:gd name="connsiteY12" fmla="*/ 243069 h 390646"/>
                      <a:gd name="connsiteX13" fmla="*/ 891250 w 2158678"/>
                      <a:gd name="connsiteY13" fmla="*/ 243069 h 390646"/>
                      <a:gd name="connsiteX14" fmla="*/ 891250 w 2158678"/>
                      <a:gd name="connsiteY14" fmla="*/ 243069 h 390646"/>
                      <a:gd name="connsiteX15" fmla="*/ 891250 w 2158678"/>
                      <a:gd name="connsiteY15" fmla="*/ 266218 h 390646"/>
                      <a:gd name="connsiteX16" fmla="*/ 732099 w 2158678"/>
                      <a:gd name="connsiteY16" fmla="*/ 266218 h 390646"/>
                      <a:gd name="connsiteX17" fmla="*/ 726311 w 2158678"/>
                      <a:gd name="connsiteY17" fmla="*/ 272006 h 390646"/>
                      <a:gd name="connsiteX18" fmla="*/ 694481 w 2158678"/>
                      <a:gd name="connsiteY18" fmla="*/ 272006 h 390646"/>
                      <a:gd name="connsiteX19" fmla="*/ 682906 w 2158678"/>
                      <a:gd name="connsiteY19" fmla="*/ 283581 h 390646"/>
                      <a:gd name="connsiteX20" fmla="*/ 523754 w 2158678"/>
                      <a:gd name="connsiteY20" fmla="*/ 283581 h 390646"/>
                      <a:gd name="connsiteX21" fmla="*/ 523754 w 2158678"/>
                      <a:gd name="connsiteY21" fmla="*/ 315410 h 390646"/>
                      <a:gd name="connsiteX22" fmla="*/ 477455 w 2158678"/>
                      <a:gd name="connsiteY22" fmla="*/ 315410 h 390646"/>
                      <a:gd name="connsiteX23" fmla="*/ 477455 w 2158678"/>
                      <a:gd name="connsiteY23" fmla="*/ 315410 h 390646"/>
                      <a:gd name="connsiteX24" fmla="*/ 399326 w 2158678"/>
                      <a:gd name="connsiteY24" fmla="*/ 315410 h 390646"/>
                      <a:gd name="connsiteX25" fmla="*/ 399326 w 2158678"/>
                      <a:gd name="connsiteY25" fmla="*/ 344347 h 390646"/>
                      <a:gd name="connsiteX26" fmla="*/ 257536 w 2158678"/>
                      <a:gd name="connsiteY26" fmla="*/ 344347 h 390646"/>
                      <a:gd name="connsiteX27" fmla="*/ 257536 w 2158678"/>
                      <a:gd name="connsiteY27" fmla="*/ 358815 h 390646"/>
                      <a:gd name="connsiteX28" fmla="*/ 231493 w 2158678"/>
                      <a:gd name="connsiteY28" fmla="*/ 358815 h 390646"/>
                      <a:gd name="connsiteX29" fmla="*/ 231493 w 2158678"/>
                      <a:gd name="connsiteY29" fmla="*/ 358815 h 390646"/>
                      <a:gd name="connsiteX30" fmla="*/ 141790 w 2158678"/>
                      <a:gd name="connsiteY30" fmla="*/ 358815 h 390646"/>
                      <a:gd name="connsiteX31" fmla="*/ 141790 w 2158678"/>
                      <a:gd name="connsiteY31" fmla="*/ 390646 h 390646"/>
                      <a:gd name="connsiteX32" fmla="*/ 0 w 2158678"/>
                      <a:gd name="connsiteY32" fmla="*/ 390646 h 390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2158678" h="390646">
                        <a:moveTo>
                          <a:pt x="2158678" y="0"/>
                        </a:moveTo>
                        <a:lnTo>
                          <a:pt x="1695691" y="0"/>
                        </a:lnTo>
                        <a:lnTo>
                          <a:pt x="1695691" y="52086"/>
                        </a:lnTo>
                        <a:lnTo>
                          <a:pt x="1417899" y="52086"/>
                        </a:lnTo>
                        <a:lnTo>
                          <a:pt x="1417899" y="109960"/>
                        </a:lnTo>
                        <a:lnTo>
                          <a:pt x="1310833" y="109960"/>
                        </a:lnTo>
                        <a:lnTo>
                          <a:pt x="1310833" y="136003"/>
                        </a:lnTo>
                        <a:lnTo>
                          <a:pt x="1252959" y="136003"/>
                        </a:lnTo>
                        <a:lnTo>
                          <a:pt x="1252959" y="164939"/>
                        </a:lnTo>
                        <a:lnTo>
                          <a:pt x="998316" y="164939"/>
                        </a:lnTo>
                        <a:lnTo>
                          <a:pt x="998316" y="182302"/>
                        </a:lnTo>
                        <a:lnTo>
                          <a:pt x="940443" y="182302"/>
                        </a:lnTo>
                        <a:lnTo>
                          <a:pt x="940443" y="243069"/>
                        </a:lnTo>
                        <a:lnTo>
                          <a:pt x="891250" y="243069"/>
                        </a:lnTo>
                        <a:lnTo>
                          <a:pt x="891250" y="243069"/>
                        </a:lnTo>
                        <a:lnTo>
                          <a:pt x="891250" y="266218"/>
                        </a:lnTo>
                        <a:lnTo>
                          <a:pt x="732099" y="266218"/>
                        </a:lnTo>
                        <a:lnTo>
                          <a:pt x="726311" y="272006"/>
                        </a:lnTo>
                        <a:lnTo>
                          <a:pt x="694481" y="272006"/>
                        </a:lnTo>
                        <a:lnTo>
                          <a:pt x="682906" y="283581"/>
                        </a:lnTo>
                        <a:lnTo>
                          <a:pt x="523754" y="283581"/>
                        </a:lnTo>
                        <a:lnTo>
                          <a:pt x="523754" y="315410"/>
                        </a:lnTo>
                        <a:lnTo>
                          <a:pt x="477455" y="315410"/>
                        </a:lnTo>
                        <a:lnTo>
                          <a:pt x="477455" y="315410"/>
                        </a:lnTo>
                        <a:lnTo>
                          <a:pt x="399326" y="315410"/>
                        </a:lnTo>
                        <a:lnTo>
                          <a:pt x="399326" y="344347"/>
                        </a:lnTo>
                        <a:lnTo>
                          <a:pt x="257536" y="344347"/>
                        </a:lnTo>
                        <a:lnTo>
                          <a:pt x="257536" y="358815"/>
                        </a:lnTo>
                        <a:lnTo>
                          <a:pt x="231493" y="358815"/>
                        </a:lnTo>
                        <a:lnTo>
                          <a:pt x="231493" y="358815"/>
                        </a:lnTo>
                        <a:lnTo>
                          <a:pt x="141790" y="358815"/>
                        </a:lnTo>
                        <a:lnTo>
                          <a:pt x="141790" y="390646"/>
                        </a:lnTo>
                        <a:lnTo>
                          <a:pt x="0" y="390646"/>
                        </a:lnTo>
                      </a:path>
                    </a:pathLst>
                  </a:custGeom>
                  <a:noFill/>
                  <a:ln w="28575">
                    <a:solidFill>
                      <a:schemeClr val="accent2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385B1A1A-1A4D-4EEB-A886-E44248C15A60}"/>
                    </a:ext>
                  </a:extLst>
                </p:cNvPr>
                <p:cNvSpPr txBox="1"/>
                <p:nvPr/>
              </p:nvSpPr>
              <p:spPr>
                <a:xfrm>
                  <a:off x="5098132" y="3385832"/>
                  <a:ext cx="864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p=0.02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3E7D672F-3B71-4503-A8C5-B17FD550EC9E}"/>
                    </a:ext>
                  </a:extLst>
                </p:cNvPr>
                <p:cNvSpPr txBox="1"/>
                <p:nvPr/>
              </p:nvSpPr>
              <p:spPr>
                <a:xfrm>
                  <a:off x="5974180" y="3368624"/>
                  <a:ext cx="180376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NFS &gt;0.676 (high-risk for advanced fibrosis) 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06C94095-66EB-4222-B242-776249537314}"/>
                    </a:ext>
                  </a:extLst>
                </p:cNvPr>
                <p:cNvSpPr txBox="1"/>
                <p:nvPr/>
              </p:nvSpPr>
              <p:spPr>
                <a:xfrm>
                  <a:off x="6406851" y="4827202"/>
                  <a:ext cx="11160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NFS ≤0.676</a:t>
                  </a: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DD449E90-AB23-48B7-A4A5-EDB5AA655AC0}"/>
                  </a:ext>
                </a:extLst>
              </p:cNvPr>
              <p:cNvGrpSpPr/>
              <p:nvPr/>
            </p:nvGrpSpPr>
            <p:grpSpPr>
              <a:xfrm>
                <a:off x="4451178" y="5599926"/>
                <a:ext cx="2802705" cy="553998"/>
                <a:chOff x="3361024" y="1260296"/>
                <a:chExt cx="2802705" cy="553998"/>
              </a:xfrm>
            </p:grpSpPr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9B4D045D-9BD5-45DF-A598-CC31A7E0211B}"/>
                    </a:ext>
                  </a:extLst>
                </p:cNvPr>
                <p:cNvSpPr txBox="1"/>
                <p:nvPr/>
              </p:nvSpPr>
              <p:spPr>
                <a:xfrm>
                  <a:off x="3361024" y="1260296"/>
                  <a:ext cx="133200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No. at risk:</a:t>
                  </a:r>
                </a:p>
                <a:p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NFS &gt;0.676</a:t>
                  </a:r>
                </a:p>
                <a:p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NFS ≤0.676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22F658D0-88F9-4A8B-86D1-E496BBD2084D}"/>
                    </a:ext>
                  </a:extLst>
                </p:cNvPr>
                <p:cNvSpPr txBox="1"/>
                <p:nvPr/>
              </p:nvSpPr>
              <p:spPr>
                <a:xfrm>
                  <a:off x="4373356" y="1260296"/>
                  <a:ext cx="324000" cy="553998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algn="ctr"/>
                  <a:endPara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26</a:t>
                  </a: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202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20BB618-28F0-4C4D-B446-58A880DBE8E8}"/>
                    </a:ext>
                  </a:extLst>
                </p:cNvPr>
                <p:cNvSpPr txBox="1"/>
                <p:nvPr/>
              </p:nvSpPr>
              <p:spPr>
                <a:xfrm>
                  <a:off x="4874090" y="1260296"/>
                  <a:ext cx="324000" cy="553998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algn="ctr"/>
                  <a:endPara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18</a:t>
                  </a: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145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1D75F369-9448-4430-A8E3-FF02FB0A6225}"/>
                    </a:ext>
                  </a:extLst>
                </p:cNvPr>
                <p:cNvSpPr txBox="1"/>
                <p:nvPr/>
              </p:nvSpPr>
              <p:spPr>
                <a:xfrm>
                  <a:off x="5353558" y="1260296"/>
                  <a:ext cx="324000" cy="553998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algn="ctr"/>
                  <a:endPara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</a:t>
                  </a: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94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0CD8CC0C-B140-41E3-9069-8C31D93DFD14}"/>
                    </a:ext>
                  </a:extLst>
                </p:cNvPr>
                <p:cNvSpPr txBox="1"/>
                <p:nvPr/>
              </p:nvSpPr>
              <p:spPr>
                <a:xfrm>
                  <a:off x="5839729" y="1260296"/>
                  <a:ext cx="324000" cy="553998"/>
                </a:xfrm>
                <a:prstGeom prst="rect">
                  <a:avLst/>
                </a:prstGeom>
                <a:noFill/>
              </p:spPr>
              <p:txBody>
                <a:bodyPr wrap="square" lIns="36000" rIns="36000" rtlCol="0">
                  <a:spAutoFit/>
                </a:bodyPr>
                <a:lstStyle/>
                <a:p>
                  <a:pPr algn="ctr"/>
                  <a:endPara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1</a:t>
                  </a:r>
                </a:p>
                <a:p>
                  <a:pPr algn="ctr"/>
                  <a:r>
                    <a:rPr lang="en-GB" sz="1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0</a:t>
                  </a:r>
                </a:p>
              </p:txBody>
            </p:sp>
          </p:grpSp>
        </p:grp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CE7BB25-C8F9-487E-BFF6-83353197E566}"/>
              </a:ext>
            </a:extLst>
          </p:cNvPr>
          <p:cNvGrpSpPr/>
          <p:nvPr/>
        </p:nvGrpSpPr>
        <p:grpSpPr>
          <a:xfrm>
            <a:off x="8351730" y="3191088"/>
            <a:ext cx="3713396" cy="2722440"/>
            <a:chOff x="7841360" y="3393115"/>
            <a:chExt cx="3713396" cy="2722440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C18F043-0B62-4A3B-B780-F52412F2F719}"/>
                </a:ext>
              </a:extLst>
            </p:cNvPr>
            <p:cNvGrpSpPr/>
            <p:nvPr/>
          </p:nvGrpSpPr>
          <p:grpSpPr>
            <a:xfrm>
              <a:off x="7859558" y="3393115"/>
              <a:ext cx="3695198" cy="2188232"/>
              <a:chOff x="7859558" y="3393115"/>
              <a:chExt cx="3695198" cy="2188232"/>
            </a:xfrm>
          </p:grpSpPr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5569483E-EBFD-4D4E-A514-84A917F50059}"/>
                  </a:ext>
                </a:extLst>
              </p:cNvPr>
              <p:cNvGrpSpPr/>
              <p:nvPr/>
            </p:nvGrpSpPr>
            <p:grpSpPr>
              <a:xfrm>
                <a:off x="7859558" y="3422544"/>
                <a:ext cx="3291429" cy="2158803"/>
                <a:chOff x="7859558" y="3422544"/>
                <a:chExt cx="3291429" cy="2158803"/>
              </a:xfrm>
            </p:grpSpPr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04483813-D4A5-4692-8B80-FEFC631801D8}"/>
                    </a:ext>
                  </a:extLst>
                </p:cNvPr>
                <p:cNvGrpSpPr/>
                <p:nvPr/>
              </p:nvGrpSpPr>
              <p:grpSpPr>
                <a:xfrm>
                  <a:off x="7859558" y="3422544"/>
                  <a:ext cx="3291429" cy="2158803"/>
                  <a:chOff x="890666" y="3417869"/>
                  <a:chExt cx="3291429" cy="2158803"/>
                </a:xfrm>
              </p:grpSpPr>
              <p:grpSp>
                <p:nvGrpSpPr>
                  <p:cNvPr id="127" name="Group 126">
                    <a:extLst>
                      <a:ext uri="{FF2B5EF4-FFF2-40B4-BE49-F238E27FC236}">
                        <a16:creationId xmlns:a16="http://schemas.microsoft.com/office/drawing/2014/main" id="{09391163-D73E-4F95-9C0E-C966D82DBF1F}"/>
                      </a:ext>
                    </a:extLst>
                  </p:cNvPr>
                  <p:cNvGrpSpPr/>
                  <p:nvPr/>
                </p:nvGrpSpPr>
                <p:grpSpPr>
                  <a:xfrm>
                    <a:off x="890666" y="3417869"/>
                    <a:ext cx="3195594" cy="2158803"/>
                    <a:chOff x="1226245" y="4322663"/>
                    <a:chExt cx="3195594" cy="2158803"/>
                  </a:xfrm>
                </p:grpSpPr>
                <p:grpSp>
                  <p:nvGrpSpPr>
                    <p:cNvPr id="130" name="Group 129">
                      <a:extLst>
                        <a:ext uri="{FF2B5EF4-FFF2-40B4-BE49-F238E27FC236}">
                          <a16:creationId xmlns:a16="http://schemas.microsoft.com/office/drawing/2014/main" id="{DCFD9E9F-BB90-4010-B1FE-3119716564CD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1226245" y="4322663"/>
                      <a:ext cx="3195594" cy="1992588"/>
                      <a:chOff x="-1307380" y="670976"/>
                      <a:chExt cx="11755441" cy="7329986"/>
                    </a:xfrm>
                  </p:grpSpPr>
                  <p:grpSp>
                    <p:nvGrpSpPr>
                      <p:cNvPr id="132" name="Group 131">
                        <a:extLst>
                          <a:ext uri="{FF2B5EF4-FFF2-40B4-BE49-F238E27FC236}">
                            <a16:creationId xmlns:a16="http://schemas.microsoft.com/office/drawing/2014/main" id="{29968488-1E8B-44E7-9CC0-78CDF0872204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-1307380" y="670976"/>
                        <a:ext cx="11755441" cy="7329986"/>
                        <a:chOff x="520881" y="4062729"/>
                        <a:chExt cx="5815356" cy="3626109"/>
                      </a:xfrm>
                    </p:grpSpPr>
                    <p:grpSp>
                      <p:nvGrpSpPr>
                        <p:cNvPr id="134" name="Group 133">
                          <a:extLst>
                            <a:ext uri="{FF2B5EF4-FFF2-40B4-BE49-F238E27FC236}">
                              <a16:creationId xmlns:a16="http://schemas.microsoft.com/office/drawing/2014/main" id="{B8B2E644-88FC-438D-9AEF-A3B604BEA51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321821" y="4062729"/>
                          <a:ext cx="355893" cy="3264116"/>
                          <a:chOff x="720546" y="4297543"/>
                          <a:chExt cx="203710" cy="1868357"/>
                        </a:xfrm>
                      </p:grpSpPr>
                      <p:sp>
                        <p:nvSpPr>
                          <p:cNvPr id="156" name="Rectangle 21">
                            <a:extLst>
                              <a:ext uri="{FF2B5EF4-FFF2-40B4-BE49-F238E27FC236}">
                                <a16:creationId xmlns:a16="http://schemas.microsoft.com/office/drawing/2014/main" id="{40FEC543-A7A6-4DE8-AB0D-F4F1E638CB53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22399" y="5992781"/>
                            <a:ext cx="101856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 anchor="ctr" anchorCtr="0">
                            <a:spAutoFit/>
                          </a:bodyPr>
                          <a:lstStyle/>
                          <a:p>
                            <a:pPr algn="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0</a:t>
                            </a:r>
                          </a:p>
                        </p:txBody>
                      </p:sp>
                      <p:sp>
                        <p:nvSpPr>
                          <p:cNvPr id="157" name="Rectangle 23">
                            <a:extLst>
                              <a:ext uri="{FF2B5EF4-FFF2-40B4-BE49-F238E27FC236}">
                                <a16:creationId xmlns:a16="http://schemas.microsoft.com/office/drawing/2014/main" id="{4EA1568A-859A-4287-A618-E98AD8EF78D0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0546" y="5576500"/>
                            <a:ext cx="203710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 anchor="ctr" anchorCtr="0">
                            <a:spAutoFit/>
                          </a:bodyPr>
                          <a:lstStyle/>
                          <a:p>
                            <a:pPr algn="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10</a:t>
                            </a:r>
                          </a:p>
                        </p:txBody>
                      </p:sp>
                      <p:sp>
                        <p:nvSpPr>
                          <p:cNvPr id="158" name="Rectangle 24">
                            <a:extLst>
                              <a:ext uri="{FF2B5EF4-FFF2-40B4-BE49-F238E27FC236}">
                                <a16:creationId xmlns:a16="http://schemas.microsoft.com/office/drawing/2014/main" id="{1CDC1F9F-FE88-4EB4-90EF-68E29C21CBB7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0546" y="5140355"/>
                            <a:ext cx="203710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 anchor="ctr" anchorCtr="0">
                            <a:spAutoFit/>
                          </a:bodyPr>
                          <a:lstStyle/>
                          <a:p>
                            <a:pPr algn="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20</a:t>
                            </a:r>
                          </a:p>
                        </p:txBody>
                      </p:sp>
                      <p:sp>
                        <p:nvSpPr>
                          <p:cNvPr id="159" name="Rectangle 25">
                            <a:extLst>
                              <a:ext uri="{FF2B5EF4-FFF2-40B4-BE49-F238E27FC236}">
                                <a16:creationId xmlns:a16="http://schemas.microsoft.com/office/drawing/2014/main" id="{7356AE8F-AD22-4D81-B4E4-55B726125913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0546" y="4714893"/>
                            <a:ext cx="203710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 anchor="ctr" anchorCtr="0">
                            <a:spAutoFit/>
                          </a:bodyPr>
                          <a:lstStyle/>
                          <a:p>
                            <a:pPr algn="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30</a:t>
                            </a:r>
                          </a:p>
                        </p:txBody>
                      </p:sp>
                      <p:sp>
                        <p:nvSpPr>
                          <p:cNvPr id="160" name="Rectangle 26">
                            <a:extLst>
                              <a:ext uri="{FF2B5EF4-FFF2-40B4-BE49-F238E27FC236}">
                                <a16:creationId xmlns:a16="http://schemas.microsoft.com/office/drawing/2014/main" id="{CCE4BA44-00DD-4BA5-8A9F-693BE718F46C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0546" y="4297543"/>
                            <a:ext cx="203710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 anchor="ctr" anchorCtr="0">
                            <a:spAutoFit/>
                          </a:bodyPr>
                          <a:lstStyle/>
                          <a:p>
                            <a:pPr algn="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40</a:t>
                            </a:r>
                          </a:p>
                        </p:txBody>
                      </p:sp>
                    </p:grpSp>
                    <p:sp>
                      <p:nvSpPr>
                        <p:cNvPr id="135" name="Rectangle 32">
                          <a:extLst>
                            <a:ext uri="{FF2B5EF4-FFF2-40B4-BE49-F238E27FC236}">
                              <a16:creationId xmlns:a16="http://schemas.microsoft.com/office/drawing/2014/main" id="{F2AB1FFF-BEC8-446D-90C7-217D637FACE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6200000">
                          <a:off x="-693103" y="5343410"/>
                          <a:ext cx="3032869" cy="6049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squar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lnSpc>
                              <a:spcPct val="90000"/>
                            </a:lnSpc>
                            <a:spcBef>
                              <a:spcPct val="35000"/>
                            </a:spcBef>
                            <a:spcAft>
                              <a:spcPct val="25000"/>
                            </a:spcAft>
                            <a:buClr>
                              <a:schemeClr val="folHlink"/>
                            </a:buClr>
                            <a:buFont typeface="Arial" charset="0"/>
                            <a:buNone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rPr>
                            <a:t>Cumulative incidence of CVD (%)</a:t>
                          </a:r>
                        </a:p>
                      </p:txBody>
                    </p:sp>
                    <p:grpSp>
                      <p:nvGrpSpPr>
                        <p:cNvPr id="136" name="Group 135">
                          <a:extLst>
                            <a:ext uri="{FF2B5EF4-FFF2-40B4-BE49-F238E27FC236}">
                              <a16:creationId xmlns:a16="http://schemas.microsoft.com/office/drawing/2014/main" id="{76DEF1AC-ED20-42E9-BEDD-30E64A00E9C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738165" y="4196379"/>
                          <a:ext cx="125788" cy="2977795"/>
                          <a:chOff x="952500" y="4374046"/>
                          <a:chExt cx="71999" cy="1704470"/>
                        </a:xfrm>
                      </p:grpSpPr>
                      <p:sp>
                        <p:nvSpPr>
                          <p:cNvPr id="151" name="Line 53">
                            <a:extLst>
                              <a:ext uri="{FF2B5EF4-FFF2-40B4-BE49-F238E27FC236}">
                                <a16:creationId xmlns:a16="http://schemas.microsoft.com/office/drawing/2014/main" id="{C143328C-6EEE-4288-ACC9-659569087A57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952500" y="6078516"/>
                            <a:ext cx="71999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52" name="Line 54">
                            <a:extLst>
                              <a:ext uri="{FF2B5EF4-FFF2-40B4-BE49-F238E27FC236}">
                                <a16:creationId xmlns:a16="http://schemas.microsoft.com/office/drawing/2014/main" id="{3531D96C-EDA4-4DBC-86F3-6F614F29EE75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952500" y="5655318"/>
                            <a:ext cx="71999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53" name="Line 55">
                            <a:extLst>
                              <a:ext uri="{FF2B5EF4-FFF2-40B4-BE49-F238E27FC236}">
                                <a16:creationId xmlns:a16="http://schemas.microsoft.com/office/drawing/2014/main" id="{97FBC30F-8B0E-457E-978A-3D6B81A7D856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952500" y="5224412"/>
                            <a:ext cx="71999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54" name="Line 56">
                            <a:extLst>
                              <a:ext uri="{FF2B5EF4-FFF2-40B4-BE49-F238E27FC236}">
                                <a16:creationId xmlns:a16="http://schemas.microsoft.com/office/drawing/2014/main" id="{B0026EA7-F4D5-424D-85B5-C096BB7F6E7E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952500" y="4799267"/>
                            <a:ext cx="71999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55" name="Line 57">
                            <a:extLst>
                              <a:ext uri="{FF2B5EF4-FFF2-40B4-BE49-F238E27FC236}">
                                <a16:creationId xmlns:a16="http://schemas.microsoft.com/office/drawing/2014/main" id="{9ABAFFD9-3AFF-45F0-BF63-61B5AD8D08DC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952500" y="4374046"/>
                            <a:ext cx="71355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</p:grpSp>
                    <p:sp>
                      <p:nvSpPr>
                        <p:cNvPr id="137" name="Line 5">
                          <a:extLst>
                            <a:ext uri="{FF2B5EF4-FFF2-40B4-BE49-F238E27FC236}">
                              <a16:creationId xmlns:a16="http://schemas.microsoft.com/office/drawing/2014/main" id="{AC13F3CE-E9CC-48DE-AFAA-0F3D816586D0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15843" y="7176963"/>
                          <a:ext cx="4520394" cy="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  <p:grpSp>
                      <p:nvGrpSpPr>
                        <p:cNvPr id="138" name="Group 137">
                          <a:extLst>
                            <a:ext uri="{FF2B5EF4-FFF2-40B4-BE49-F238E27FC236}">
                              <a16:creationId xmlns:a16="http://schemas.microsoft.com/office/drawing/2014/main" id="{866D25C0-5FDD-4877-990E-87A0BADD4DD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779156" y="7370747"/>
                          <a:ext cx="3746432" cy="318091"/>
                          <a:chOff x="982326" y="6191159"/>
                          <a:chExt cx="2144427" cy="182077"/>
                        </a:xfrm>
                      </p:grpSpPr>
                      <p:sp>
                        <p:nvSpPr>
                          <p:cNvPr id="146" name="Rectangle 27">
                            <a:extLst>
                              <a:ext uri="{FF2B5EF4-FFF2-40B4-BE49-F238E27FC236}">
                                <a16:creationId xmlns:a16="http://schemas.microsoft.com/office/drawing/2014/main" id="{803E68DD-87FB-4271-9994-EA2430003954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982326" y="6191159"/>
                            <a:ext cx="101855" cy="173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/>
                          <a:p>
                            <a:pPr algn="ct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0</a:t>
                            </a:r>
                          </a:p>
                        </p:txBody>
                      </p:sp>
                      <p:sp>
                        <p:nvSpPr>
                          <p:cNvPr id="147" name="Rectangle 28">
                            <a:extLst>
                              <a:ext uri="{FF2B5EF4-FFF2-40B4-BE49-F238E27FC236}">
                                <a16:creationId xmlns:a16="http://schemas.microsoft.com/office/drawing/2014/main" id="{16349087-7829-4425-AF05-CC4C77BDB40E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15855" y="6200117"/>
                            <a:ext cx="288000" cy="1731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lIns="0" tIns="0" rIns="0" bIns="0">
                            <a:spAutoFit/>
                          </a:bodyPr>
                          <a:lstStyle/>
                          <a:p>
                            <a:pPr algn="ct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4</a:t>
                            </a:r>
                          </a:p>
                        </p:txBody>
                      </p:sp>
                      <p:sp>
                        <p:nvSpPr>
                          <p:cNvPr id="148" name="Rectangle 147">
                            <a:extLst>
                              <a:ext uri="{FF2B5EF4-FFF2-40B4-BE49-F238E27FC236}">
                                <a16:creationId xmlns:a16="http://schemas.microsoft.com/office/drawing/2014/main" id="{81DAF626-5DAE-408B-8BD1-D1C49A5C84BF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12938" y="6200088"/>
                            <a:ext cx="101855" cy="173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/>
                          <a:p>
                            <a:pPr algn="ct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6</a:t>
                            </a:r>
                          </a:p>
                        </p:txBody>
                      </p:sp>
                      <p:sp>
                        <p:nvSpPr>
                          <p:cNvPr id="149" name="Rectangle 28">
                            <a:extLst>
                              <a:ext uri="{FF2B5EF4-FFF2-40B4-BE49-F238E27FC236}">
                                <a16:creationId xmlns:a16="http://schemas.microsoft.com/office/drawing/2014/main" id="{21D6E2FB-FD57-4FC5-A0C3-3CEB14EFFA27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96919" y="6191201"/>
                            <a:ext cx="101855" cy="173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/>
                          <a:p>
                            <a:pPr algn="ct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2</a:t>
                            </a:r>
                          </a:p>
                        </p:txBody>
                      </p:sp>
                      <p:sp>
                        <p:nvSpPr>
                          <p:cNvPr id="150" name="Rectangle 30">
                            <a:extLst>
                              <a:ext uri="{FF2B5EF4-FFF2-40B4-BE49-F238E27FC236}">
                                <a16:creationId xmlns:a16="http://schemas.microsoft.com/office/drawing/2014/main" id="{4354BB86-8E97-4966-9E7C-6330E812DE83}"/>
                              </a:ext>
                            </a:extLst>
                          </p:cNvPr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898" y="6200003"/>
                            <a:ext cx="101855" cy="173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/>
                          <a:p>
                            <a:pPr algn="ctr" eaLnBrk="1" hangingPunct="1">
                              <a:lnSpc>
                                <a:spcPct val="90000"/>
                              </a:lnSpc>
                              <a:spcBef>
                                <a:spcPct val="35000"/>
                              </a:spcBef>
                              <a:spcAft>
                                <a:spcPct val="25000"/>
                              </a:spcAft>
                              <a:buClr>
                                <a:schemeClr val="folHlink"/>
                              </a:buClr>
                              <a:buFont typeface="Arial" charset="0"/>
                              <a:buNone/>
                            </a:pPr>
                            <a:r>
                              <a:rPr lang="en-US" sz="1200" dirty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  <a:cs typeface="Verdana"/>
                              </a:rPr>
                              <a:t>8</a:t>
                            </a:r>
                          </a:p>
                        </p:txBody>
                      </p:sp>
                    </p:grpSp>
                    <p:grpSp>
                      <p:nvGrpSpPr>
                        <p:cNvPr id="139" name="Group 138">
                          <a:extLst>
                            <a:ext uri="{FF2B5EF4-FFF2-40B4-BE49-F238E27FC236}">
                              <a16:creationId xmlns:a16="http://schemas.microsoft.com/office/drawing/2014/main" id="{3B818F41-44B3-4631-B5CF-8AC8B8F90F0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871284" y="7184890"/>
                          <a:ext cx="3569218" cy="126148"/>
                          <a:chOff x="1035059" y="6084805"/>
                          <a:chExt cx="2042992" cy="72208"/>
                        </a:xfrm>
                      </p:grpSpPr>
                      <p:sp>
                        <p:nvSpPr>
                          <p:cNvPr id="141" name="Line 2">
                            <a:extLst>
                              <a:ext uri="{FF2B5EF4-FFF2-40B4-BE49-F238E27FC236}">
                                <a16:creationId xmlns:a16="http://schemas.microsoft.com/office/drawing/2014/main" id="{9F80FA3B-9A93-442B-AF25-73CEB52F3814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H="1">
                            <a:off x="999059" y="6120870"/>
                            <a:ext cx="72000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42" name="Line 2">
                            <a:extLst>
                              <a:ext uri="{FF2B5EF4-FFF2-40B4-BE49-F238E27FC236}">
                                <a16:creationId xmlns:a16="http://schemas.microsoft.com/office/drawing/2014/main" id="{B0557D48-F3EA-489C-A6CB-A2BD2BB6B115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H="1">
                            <a:off x="1508436" y="6120806"/>
                            <a:ext cx="72001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43" name="Line 2">
                            <a:extLst>
                              <a:ext uri="{FF2B5EF4-FFF2-40B4-BE49-F238E27FC236}">
                                <a16:creationId xmlns:a16="http://schemas.microsoft.com/office/drawing/2014/main" id="{77B1683C-6BCD-4A9A-BE1A-41DFC2F226B6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H="1">
                            <a:off x="2020549" y="6120813"/>
                            <a:ext cx="72000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44" name="Line 2">
                            <a:extLst>
                              <a:ext uri="{FF2B5EF4-FFF2-40B4-BE49-F238E27FC236}">
                                <a16:creationId xmlns:a16="http://schemas.microsoft.com/office/drawing/2014/main" id="{31F3F291-E05A-471E-9209-502047837D67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H="1">
                            <a:off x="2532614" y="6121013"/>
                            <a:ext cx="72000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  <p:sp>
                        <p:nvSpPr>
                          <p:cNvPr id="145" name="Line 2">
                            <a:extLst>
                              <a:ext uri="{FF2B5EF4-FFF2-40B4-BE49-F238E27FC236}">
                                <a16:creationId xmlns:a16="http://schemas.microsoft.com/office/drawing/2014/main" id="{F3D2D4A6-A024-44C6-AEC4-74E1AA590960}"/>
                              </a:ext>
                            </a:extLst>
                          </p:cNvPr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H="1">
                            <a:off x="3042051" y="6120990"/>
                            <a:ext cx="72000" cy="0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 xmlns="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US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/>
                            </a:endParaRPr>
                          </a:p>
                        </p:txBody>
                      </p:sp>
                    </p:grpSp>
                    <p:sp>
                      <p:nvSpPr>
                        <p:cNvPr id="140" name="Line 4">
                          <a:extLst>
                            <a:ext uri="{FF2B5EF4-FFF2-40B4-BE49-F238E27FC236}">
                              <a16:creationId xmlns:a16="http://schemas.microsoft.com/office/drawing/2014/main" id="{EB59109A-6104-4162-A0A4-A9E2944CE01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871271" y="4199729"/>
                          <a:ext cx="0" cy="301359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/>
                          </a:endParaRPr>
                        </a:p>
                      </p:txBody>
                    </p:sp>
                  </p:grpSp>
                  <p:sp>
                    <p:nvSpPr>
                      <p:cNvPr id="133" name="Rectangle 132">
                        <a:extLst>
                          <a:ext uri="{FF2B5EF4-FFF2-40B4-BE49-F238E27FC236}">
                            <a16:creationId xmlns:a16="http://schemas.microsoft.com/office/drawing/2014/main" id="{54D277D4-AFA1-41BB-A505-0CB6E5CAEF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73506" y="1223587"/>
                        <a:ext cx="209267" cy="980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chemeClr val="bg1"/>
                        </a:solidFill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sp>
                  <p:nvSpPr>
                    <p:cNvPr id="131" name="Rectangle 32">
                      <a:extLst>
                        <a:ext uri="{FF2B5EF4-FFF2-40B4-BE49-F238E27FC236}">
                          <a16:creationId xmlns:a16="http://schemas.microsoft.com/office/drawing/2014/main" id="{B6D9AE74-9D2D-46B5-8BA7-E0833CA78C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5853" y="6315267"/>
                      <a:ext cx="2433597" cy="16619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0" tIns="0" rIns="0" bIns="0">
                      <a:spAutoFit/>
                    </a:bodyPr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Wingdings" panose="05000000000000000000" pitchFamily="2" charset="2"/>
                        <a:buChar char="§"/>
                        <a:defRPr sz="26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 sz="24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 sz="22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700"/>
                        </a:spcAft>
                        <a:buClr>
                          <a:srgbClr val="FEFDDE"/>
                        </a:buClr>
                        <a:buFont typeface="Arial" panose="020B0604020202020204" pitchFamily="34" charset="0"/>
                        <a:buChar char="–"/>
                        <a:defRPr>
                          <a:solidFill>
                            <a:srgbClr val="FEFDDE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folHlink"/>
                        </a:buClr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US" alt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/>
                        </a:rPr>
                        <a:t>Time (years)</a:t>
                      </a:r>
                    </a:p>
                  </p:txBody>
                </p:sp>
              </p:grpSp>
              <p:sp>
                <p:nvSpPr>
                  <p:cNvPr id="128" name="Rectangle 30">
                    <a:extLst>
                      <a:ext uri="{FF2B5EF4-FFF2-40B4-BE49-F238E27FC236}">
                        <a16:creationId xmlns:a16="http://schemas.microsoft.com/office/drawing/2014/main" id="{6282466D-0034-4012-A5B3-D59F51A5F0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86529" y="5245200"/>
                    <a:ext cx="195566" cy="1661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>
                      <a:lnSpc>
                        <a:spcPct val="90000"/>
                      </a:lnSpc>
                      <a:spcBef>
                        <a:spcPct val="35000"/>
                      </a:spcBef>
                      <a:spcAft>
                        <a:spcPct val="25000"/>
                      </a:spcAft>
                      <a:buClr>
                        <a:schemeClr val="folHlink"/>
                      </a:buClr>
                      <a:buFont typeface="Arial" charset="0"/>
                      <a:buNone/>
                    </a:pPr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/>
                      </a:rPr>
                      <a:t>10</a:t>
                    </a:r>
                  </a:p>
                </p:txBody>
              </p:sp>
              <p:sp>
                <p:nvSpPr>
                  <p:cNvPr id="129" name="Line 2">
                    <a:extLst>
                      <a:ext uri="{FF2B5EF4-FFF2-40B4-BE49-F238E27FC236}">
                        <a16:creationId xmlns:a16="http://schemas.microsoft.com/office/drawing/2014/main" id="{97C7D376-5432-4914-85CE-F13235EBCA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5400000" flipH="1">
                    <a:off x="4049312" y="5169600"/>
                    <a:ext cx="6912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/>
                    </a:endParaRPr>
                  </a:p>
                </p:txBody>
              </p:sp>
            </p:grp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96F0CFE3-0EE5-40EB-B0B8-1E984ED1D340}"/>
                    </a:ext>
                  </a:extLst>
                </p:cNvPr>
                <p:cNvSpPr/>
                <p:nvPr/>
              </p:nvSpPr>
              <p:spPr>
                <a:xfrm>
                  <a:off x="8603087" y="4883669"/>
                  <a:ext cx="1839103" cy="249850"/>
                </a:xfrm>
                <a:custGeom>
                  <a:avLst/>
                  <a:gdLst>
                    <a:gd name="connsiteX0" fmla="*/ 0 w 1839103"/>
                    <a:gd name="connsiteY0" fmla="*/ 249850 h 249850"/>
                    <a:gd name="connsiteX1" fmla="*/ 234396 w 1839103"/>
                    <a:gd name="connsiteY1" fmla="*/ 249850 h 249850"/>
                    <a:gd name="connsiteX2" fmla="*/ 234396 w 1839103"/>
                    <a:gd name="connsiteY2" fmla="*/ 218941 h 249850"/>
                    <a:gd name="connsiteX3" fmla="*/ 461064 w 1839103"/>
                    <a:gd name="connsiteY3" fmla="*/ 218941 h 249850"/>
                    <a:gd name="connsiteX4" fmla="*/ 461064 w 1839103"/>
                    <a:gd name="connsiteY4" fmla="*/ 188031 h 249850"/>
                    <a:gd name="connsiteX5" fmla="*/ 914400 w 1839103"/>
                    <a:gd name="connsiteY5" fmla="*/ 188031 h 249850"/>
                    <a:gd name="connsiteX6" fmla="*/ 914400 w 1839103"/>
                    <a:gd name="connsiteY6" fmla="*/ 146819 h 249850"/>
                    <a:gd name="connsiteX7" fmla="*/ 922127 w 1839103"/>
                    <a:gd name="connsiteY7" fmla="*/ 139092 h 249850"/>
                    <a:gd name="connsiteX8" fmla="*/ 922127 w 1839103"/>
                    <a:gd name="connsiteY8" fmla="*/ 97879 h 249850"/>
                    <a:gd name="connsiteX9" fmla="*/ 1226069 w 1839103"/>
                    <a:gd name="connsiteY9" fmla="*/ 97879 h 249850"/>
                    <a:gd name="connsiteX10" fmla="*/ 1226069 w 1839103"/>
                    <a:gd name="connsiteY10" fmla="*/ 46364 h 249850"/>
                    <a:gd name="connsiteX11" fmla="*/ 1290463 w 1839103"/>
                    <a:gd name="connsiteY11" fmla="*/ 46364 h 249850"/>
                    <a:gd name="connsiteX12" fmla="*/ 1290463 w 1839103"/>
                    <a:gd name="connsiteY12" fmla="*/ 0 h 249850"/>
                    <a:gd name="connsiteX13" fmla="*/ 1839103 w 1839103"/>
                    <a:gd name="connsiteY13" fmla="*/ 0 h 24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39103" h="249850">
                      <a:moveTo>
                        <a:pt x="0" y="249850"/>
                      </a:moveTo>
                      <a:lnTo>
                        <a:pt x="234396" y="249850"/>
                      </a:lnTo>
                      <a:lnTo>
                        <a:pt x="234396" y="218941"/>
                      </a:lnTo>
                      <a:lnTo>
                        <a:pt x="461064" y="218941"/>
                      </a:lnTo>
                      <a:lnTo>
                        <a:pt x="461064" y="188031"/>
                      </a:lnTo>
                      <a:lnTo>
                        <a:pt x="914400" y="188031"/>
                      </a:lnTo>
                      <a:lnTo>
                        <a:pt x="914400" y="146819"/>
                      </a:lnTo>
                      <a:lnTo>
                        <a:pt x="922127" y="139092"/>
                      </a:lnTo>
                      <a:lnTo>
                        <a:pt x="922127" y="97879"/>
                      </a:lnTo>
                      <a:lnTo>
                        <a:pt x="1226069" y="97879"/>
                      </a:lnTo>
                      <a:lnTo>
                        <a:pt x="1226069" y="46364"/>
                      </a:lnTo>
                      <a:lnTo>
                        <a:pt x="1290463" y="46364"/>
                      </a:lnTo>
                      <a:lnTo>
                        <a:pt x="1290463" y="0"/>
                      </a:lnTo>
                      <a:lnTo>
                        <a:pt x="1839103" y="0"/>
                      </a:lnTo>
                    </a:path>
                  </a:pathLst>
                </a:custGeom>
                <a:noFill/>
                <a:ln w="28575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09F70E6D-D0E6-4C1A-92FE-7A9BE4D8AD1B}"/>
                    </a:ext>
                  </a:extLst>
                </p:cNvPr>
                <p:cNvSpPr/>
                <p:nvPr/>
              </p:nvSpPr>
              <p:spPr>
                <a:xfrm>
                  <a:off x="8600512" y="4098057"/>
                  <a:ext cx="2132741" cy="1038038"/>
                </a:xfrm>
                <a:custGeom>
                  <a:avLst/>
                  <a:gdLst>
                    <a:gd name="connsiteX0" fmla="*/ 0 w 2132741"/>
                    <a:gd name="connsiteY0" fmla="*/ 1038038 h 1038038"/>
                    <a:gd name="connsiteX1" fmla="*/ 110758 w 2132741"/>
                    <a:gd name="connsiteY1" fmla="*/ 1038038 h 1038038"/>
                    <a:gd name="connsiteX2" fmla="*/ 110758 w 2132741"/>
                    <a:gd name="connsiteY2" fmla="*/ 1004553 h 1038038"/>
                    <a:gd name="connsiteX3" fmla="*/ 126213 w 2132741"/>
                    <a:gd name="connsiteY3" fmla="*/ 1004553 h 1038038"/>
                    <a:gd name="connsiteX4" fmla="*/ 126213 w 2132741"/>
                    <a:gd name="connsiteY4" fmla="*/ 973643 h 1038038"/>
                    <a:gd name="connsiteX5" fmla="*/ 139091 w 2132741"/>
                    <a:gd name="connsiteY5" fmla="*/ 973643 h 1038038"/>
                    <a:gd name="connsiteX6" fmla="*/ 139091 w 2132741"/>
                    <a:gd name="connsiteY6" fmla="*/ 947886 h 1038038"/>
                    <a:gd name="connsiteX7" fmla="*/ 218940 w 2132741"/>
                    <a:gd name="connsiteY7" fmla="*/ 947886 h 1038038"/>
                    <a:gd name="connsiteX8" fmla="*/ 218940 w 2132741"/>
                    <a:gd name="connsiteY8" fmla="*/ 911825 h 1038038"/>
                    <a:gd name="connsiteX9" fmla="*/ 378638 w 2132741"/>
                    <a:gd name="connsiteY9" fmla="*/ 911825 h 1038038"/>
                    <a:gd name="connsiteX10" fmla="*/ 378638 w 2132741"/>
                    <a:gd name="connsiteY10" fmla="*/ 875764 h 1038038"/>
                    <a:gd name="connsiteX11" fmla="*/ 515154 w 2132741"/>
                    <a:gd name="connsiteY11" fmla="*/ 875764 h 1038038"/>
                    <a:gd name="connsiteX12" fmla="*/ 515154 w 2132741"/>
                    <a:gd name="connsiteY12" fmla="*/ 839703 h 1038038"/>
                    <a:gd name="connsiteX13" fmla="*/ 540912 w 2132741"/>
                    <a:gd name="connsiteY13" fmla="*/ 839703 h 1038038"/>
                    <a:gd name="connsiteX14" fmla="*/ 540912 w 2132741"/>
                    <a:gd name="connsiteY14" fmla="*/ 803642 h 1038038"/>
                    <a:gd name="connsiteX15" fmla="*/ 672277 w 2132741"/>
                    <a:gd name="connsiteY15" fmla="*/ 803642 h 1038038"/>
                    <a:gd name="connsiteX16" fmla="*/ 672277 w 2132741"/>
                    <a:gd name="connsiteY16" fmla="*/ 767581 h 1038038"/>
                    <a:gd name="connsiteX17" fmla="*/ 708338 w 2132741"/>
                    <a:gd name="connsiteY17" fmla="*/ 767581 h 1038038"/>
                    <a:gd name="connsiteX18" fmla="*/ 708338 w 2132741"/>
                    <a:gd name="connsiteY18" fmla="*/ 723793 h 1038038"/>
                    <a:gd name="connsiteX19" fmla="*/ 873187 w 2132741"/>
                    <a:gd name="connsiteY19" fmla="*/ 723793 h 1038038"/>
                    <a:gd name="connsiteX20" fmla="*/ 873187 w 2132741"/>
                    <a:gd name="connsiteY20" fmla="*/ 682581 h 1038038"/>
                    <a:gd name="connsiteX21" fmla="*/ 929854 w 2132741"/>
                    <a:gd name="connsiteY21" fmla="*/ 682581 h 1038038"/>
                    <a:gd name="connsiteX22" fmla="*/ 929854 w 2132741"/>
                    <a:gd name="connsiteY22" fmla="*/ 631065 h 1038038"/>
                    <a:gd name="connsiteX23" fmla="*/ 976218 w 2132741"/>
                    <a:gd name="connsiteY23" fmla="*/ 631065 h 1038038"/>
                    <a:gd name="connsiteX24" fmla="*/ 976218 w 2132741"/>
                    <a:gd name="connsiteY24" fmla="*/ 579550 h 1038038"/>
                    <a:gd name="connsiteX25" fmla="*/ 1004552 w 2132741"/>
                    <a:gd name="connsiteY25" fmla="*/ 579550 h 1038038"/>
                    <a:gd name="connsiteX26" fmla="*/ 1004552 w 2132741"/>
                    <a:gd name="connsiteY26" fmla="*/ 530610 h 1038038"/>
                    <a:gd name="connsiteX27" fmla="*/ 1040613 w 2132741"/>
                    <a:gd name="connsiteY27" fmla="*/ 530610 h 1038038"/>
                    <a:gd name="connsiteX28" fmla="*/ 1040613 w 2132741"/>
                    <a:gd name="connsiteY28" fmla="*/ 479095 h 1038038"/>
                    <a:gd name="connsiteX29" fmla="*/ 1063794 w 2132741"/>
                    <a:gd name="connsiteY29" fmla="*/ 479095 h 1038038"/>
                    <a:gd name="connsiteX30" fmla="*/ 1063794 w 2132741"/>
                    <a:gd name="connsiteY30" fmla="*/ 430155 h 1038038"/>
                    <a:gd name="connsiteX31" fmla="*/ 1388342 w 2132741"/>
                    <a:gd name="connsiteY31" fmla="*/ 430155 h 1038038"/>
                    <a:gd name="connsiteX32" fmla="*/ 1388342 w 2132741"/>
                    <a:gd name="connsiteY32" fmla="*/ 360609 h 1038038"/>
                    <a:gd name="connsiteX33" fmla="*/ 1393494 w 2132741"/>
                    <a:gd name="connsiteY33" fmla="*/ 355457 h 1038038"/>
                    <a:gd name="connsiteX34" fmla="*/ 1393494 w 2132741"/>
                    <a:gd name="connsiteY34" fmla="*/ 298790 h 1038038"/>
                    <a:gd name="connsiteX35" fmla="*/ 1447585 w 2132741"/>
                    <a:gd name="connsiteY35" fmla="*/ 298790 h 1038038"/>
                    <a:gd name="connsiteX36" fmla="*/ 1447585 w 2132741"/>
                    <a:gd name="connsiteY36" fmla="*/ 216366 h 1038038"/>
                    <a:gd name="connsiteX37" fmla="*/ 1658798 w 2132741"/>
                    <a:gd name="connsiteY37" fmla="*/ 216366 h 1038038"/>
                    <a:gd name="connsiteX38" fmla="*/ 1658798 w 2132741"/>
                    <a:gd name="connsiteY38" fmla="*/ 113335 h 1038038"/>
                    <a:gd name="connsiteX39" fmla="*/ 1681980 w 2132741"/>
                    <a:gd name="connsiteY39" fmla="*/ 113335 h 1038038"/>
                    <a:gd name="connsiteX40" fmla="*/ 1681980 w 2132741"/>
                    <a:gd name="connsiteY40" fmla="*/ 0 h 1038038"/>
                    <a:gd name="connsiteX41" fmla="*/ 2132741 w 2132741"/>
                    <a:gd name="connsiteY41" fmla="*/ 0 h 1038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32741" h="1038038">
                      <a:moveTo>
                        <a:pt x="0" y="1038038"/>
                      </a:moveTo>
                      <a:lnTo>
                        <a:pt x="110758" y="1038038"/>
                      </a:lnTo>
                      <a:lnTo>
                        <a:pt x="110758" y="1004553"/>
                      </a:lnTo>
                      <a:lnTo>
                        <a:pt x="126213" y="1004553"/>
                      </a:lnTo>
                      <a:lnTo>
                        <a:pt x="126213" y="973643"/>
                      </a:lnTo>
                      <a:lnTo>
                        <a:pt x="139091" y="973643"/>
                      </a:lnTo>
                      <a:lnTo>
                        <a:pt x="139091" y="947886"/>
                      </a:lnTo>
                      <a:lnTo>
                        <a:pt x="218940" y="947886"/>
                      </a:lnTo>
                      <a:lnTo>
                        <a:pt x="218940" y="911825"/>
                      </a:lnTo>
                      <a:lnTo>
                        <a:pt x="378638" y="911825"/>
                      </a:lnTo>
                      <a:lnTo>
                        <a:pt x="378638" y="875764"/>
                      </a:lnTo>
                      <a:lnTo>
                        <a:pt x="515154" y="875764"/>
                      </a:lnTo>
                      <a:lnTo>
                        <a:pt x="515154" y="839703"/>
                      </a:lnTo>
                      <a:lnTo>
                        <a:pt x="540912" y="839703"/>
                      </a:lnTo>
                      <a:lnTo>
                        <a:pt x="540912" y="803642"/>
                      </a:lnTo>
                      <a:lnTo>
                        <a:pt x="672277" y="803642"/>
                      </a:lnTo>
                      <a:lnTo>
                        <a:pt x="672277" y="767581"/>
                      </a:lnTo>
                      <a:lnTo>
                        <a:pt x="708338" y="767581"/>
                      </a:lnTo>
                      <a:lnTo>
                        <a:pt x="708338" y="723793"/>
                      </a:lnTo>
                      <a:lnTo>
                        <a:pt x="873187" y="723793"/>
                      </a:lnTo>
                      <a:lnTo>
                        <a:pt x="873187" y="682581"/>
                      </a:lnTo>
                      <a:lnTo>
                        <a:pt x="929854" y="682581"/>
                      </a:lnTo>
                      <a:lnTo>
                        <a:pt x="929854" y="631065"/>
                      </a:lnTo>
                      <a:lnTo>
                        <a:pt x="976218" y="631065"/>
                      </a:lnTo>
                      <a:lnTo>
                        <a:pt x="976218" y="579550"/>
                      </a:lnTo>
                      <a:lnTo>
                        <a:pt x="1004552" y="579550"/>
                      </a:lnTo>
                      <a:lnTo>
                        <a:pt x="1004552" y="530610"/>
                      </a:lnTo>
                      <a:lnTo>
                        <a:pt x="1040613" y="530610"/>
                      </a:lnTo>
                      <a:lnTo>
                        <a:pt x="1040613" y="479095"/>
                      </a:lnTo>
                      <a:lnTo>
                        <a:pt x="1063794" y="479095"/>
                      </a:lnTo>
                      <a:lnTo>
                        <a:pt x="1063794" y="430155"/>
                      </a:lnTo>
                      <a:lnTo>
                        <a:pt x="1388342" y="430155"/>
                      </a:lnTo>
                      <a:lnTo>
                        <a:pt x="1388342" y="360609"/>
                      </a:lnTo>
                      <a:lnTo>
                        <a:pt x="1393494" y="355457"/>
                      </a:lnTo>
                      <a:lnTo>
                        <a:pt x="1393494" y="298790"/>
                      </a:lnTo>
                      <a:lnTo>
                        <a:pt x="1447585" y="298790"/>
                      </a:lnTo>
                      <a:lnTo>
                        <a:pt x="1447585" y="216366"/>
                      </a:lnTo>
                      <a:lnTo>
                        <a:pt x="1658798" y="216366"/>
                      </a:lnTo>
                      <a:lnTo>
                        <a:pt x="1658798" y="113335"/>
                      </a:lnTo>
                      <a:lnTo>
                        <a:pt x="1681980" y="113335"/>
                      </a:lnTo>
                      <a:lnTo>
                        <a:pt x="1681980" y="0"/>
                      </a:lnTo>
                      <a:lnTo>
                        <a:pt x="2132741" y="0"/>
                      </a:lnTo>
                    </a:path>
                  </a:pathLst>
                </a:custGeom>
                <a:noFill/>
                <a:ln w="28575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127A453E-EF55-410B-A611-704F9B8DA34C}"/>
                  </a:ext>
                </a:extLst>
              </p:cNvPr>
              <p:cNvSpPr txBox="1"/>
              <p:nvPr/>
            </p:nvSpPr>
            <p:spPr>
              <a:xfrm>
                <a:off x="8591586" y="3393115"/>
                <a:ext cx="864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p=0.002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1FC0B312-1D86-4B54-8248-F4F66948AE14}"/>
                  </a:ext>
                </a:extLst>
              </p:cNvPr>
              <p:cNvSpPr txBox="1"/>
              <p:nvPr/>
            </p:nvSpPr>
            <p:spPr>
              <a:xfrm>
                <a:off x="10040944" y="3816772"/>
                <a:ext cx="142843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NFS ≥‒1.455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C5BC7C3C-5CF8-49B0-B134-95B8DF83D95E}"/>
                  </a:ext>
                </a:extLst>
              </p:cNvPr>
              <p:cNvSpPr txBox="1"/>
              <p:nvPr/>
            </p:nvSpPr>
            <p:spPr>
              <a:xfrm>
                <a:off x="10020415" y="4321814"/>
                <a:ext cx="1534341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NFS &lt;‒1.455 (low-risk for advanced fibrosis) </a:t>
                </a: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B0E80A58-7399-41E0-8B9C-76DE2E35BDF4}"/>
                </a:ext>
              </a:extLst>
            </p:cNvPr>
            <p:cNvGrpSpPr/>
            <p:nvPr/>
          </p:nvGrpSpPr>
          <p:grpSpPr>
            <a:xfrm>
              <a:off x="7841360" y="5561557"/>
              <a:ext cx="2887766" cy="553998"/>
              <a:chOff x="3286593" y="1260296"/>
              <a:chExt cx="2887766" cy="553998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D1BF46DF-BE62-4437-B1B8-B996417CF69E}"/>
                  </a:ext>
                </a:extLst>
              </p:cNvPr>
              <p:cNvSpPr txBox="1"/>
              <p:nvPr/>
            </p:nvSpPr>
            <p:spPr>
              <a:xfrm>
                <a:off x="3286593" y="1260296"/>
                <a:ext cx="13320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No. at risk:</a:t>
                </a:r>
              </a:p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NFS ≥‒1.455</a:t>
                </a:r>
              </a:p>
              <a:p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NFS &lt;‒1.455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5CC5B4C-4B5E-4D82-B2BD-35672ABBF4C1}"/>
                  </a:ext>
                </a:extLst>
              </p:cNvPr>
              <p:cNvSpPr txBox="1"/>
              <p:nvPr/>
            </p:nvSpPr>
            <p:spPr>
              <a:xfrm>
                <a:off x="4383989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108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120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764C5F88-2C7C-4D20-9F11-F826ED150701}"/>
                  </a:ext>
                </a:extLst>
              </p:cNvPr>
              <p:cNvSpPr txBox="1"/>
              <p:nvPr/>
            </p:nvSpPr>
            <p:spPr>
              <a:xfrm>
                <a:off x="4863457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75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88</a:t>
                </a: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B863F58D-005C-4CEA-B573-B637C2A80A63}"/>
                  </a:ext>
                </a:extLst>
              </p:cNvPr>
              <p:cNvSpPr txBox="1"/>
              <p:nvPr/>
            </p:nvSpPr>
            <p:spPr>
              <a:xfrm>
                <a:off x="5353560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46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57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942FB579-4385-4A8A-909C-6DD49CA8789F}"/>
                  </a:ext>
                </a:extLst>
              </p:cNvPr>
              <p:cNvSpPr txBox="1"/>
              <p:nvPr/>
            </p:nvSpPr>
            <p:spPr>
              <a:xfrm>
                <a:off x="5850359" y="1260296"/>
                <a:ext cx="324000" cy="553998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endParaRPr lang="en-GB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</a:p>
              <a:p>
                <a:pPr algn="ctr"/>
                <a:r>
                  <a:rPr lang="en-GB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01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Can CVD or T2DM be predicted in MAFLD patients?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FBE80D5-ECD1-BB3F-0936-0AC21B2B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84022"/>
            <a:ext cx="11362660" cy="840230"/>
          </a:xfrm>
        </p:spPr>
        <p:txBody>
          <a:bodyPr/>
          <a:lstStyle/>
          <a:p>
            <a:r>
              <a:rPr lang="en-GB" sz="1800" b="1" dirty="0"/>
              <a:t>Score2</a:t>
            </a:r>
            <a:r>
              <a:rPr lang="en-GB" sz="1800" dirty="0"/>
              <a:t> is a prediction model to estimate 10-year fatal and non-fatal CVD risk in individuals without previous CVD or diabetes (aged 40–69) in Europe:</a:t>
            </a:r>
            <a:br>
              <a:rPr lang="en-GB" sz="1800" dirty="0"/>
            </a:br>
            <a:r>
              <a:rPr lang="en-GB" sz="1800" dirty="0">
                <a:solidFill>
                  <a:schemeClr val="accent2"/>
                </a:solidFill>
              </a:rPr>
              <a:t>https://u-prevent.com/calculators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567562E-E118-1206-D8D6-B35E462CF3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z="800" dirty="0">
                <a:latin typeface="Verdana"/>
              </a:rPr>
              <a:t>CVD, cardiovascular disease; HDL, high-density lipoprotein; LDL, low-density lipoprotein; MAFLD, metabolic-associated fatty liver disease; NASH, non-alcoholic </a:t>
            </a:r>
            <a:r>
              <a:rPr lang="en-GB" sz="800" dirty="0"/>
              <a:t>steatohepatitis</a:t>
            </a:r>
            <a:r>
              <a:rPr lang="en-GB" sz="800" dirty="0">
                <a:latin typeface="Verdana"/>
              </a:rPr>
              <a:t>; T2DM, type 2 diabetes mellitus</a:t>
            </a:r>
            <a:br>
              <a:rPr lang="en-GB" sz="800" dirty="0">
                <a:latin typeface="Verdana"/>
              </a:rPr>
            </a:br>
            <a:r>
              <a:rPr lang="en-GB" sz="800" dirty="0">
                <a:latin typeface="Verdana"/>
              </a:rPr>
              <a:t>SCORE2 working group and ESC Cardiovascular risk collaboration. Eur Heart J 2021;42(25):2439–54</a:t>
            </a:r>
            <a:endParaRPr lang="fr-FR" sz="800" dirty="0">
              <a:latin typeface="Verdana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328531" y="2756566"/>
            <a:ext cx="7804298" cy="2187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540000" rIns="360000" bIns="540000" numCol="2" rtlCol="0" anchor="ctr">
            <a:noAutofit/>
          </a:bodyPr>
          <a:lstStyle/>
          <a:p>
            <a:pPr marL="429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Geographical region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Gender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Smoking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Systolic arterial pressure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Total cholesterol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HDL-cholesterol</a:t>
            </a:r>
          </a:p>
          <a:p>
            <a:pPr marL="468000" indent="-324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LDL-cholesterol</a:t>
            </a:r>
            <a:endParaRPr lang="pl-PL" sz="18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PoleTekstowe 2"/>
          <p:cNvSpPr txBox="1"/>
          <p:nvPr/>
        </p:nvSpPr>
        <p:spPr>
          <a:xfrm>
            <a:off x="0" y="5362574"/>
            <a:ext cx="12192000" cy="7077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There is a need for scores including MAFLD and NASH in prediction of cardiovascular events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36F8A8-867C-4585-B591-FA20200A3C0B}"/>
              </a:ext>
            </a:extLst>
          </p:cNvPr>
          <p:cNvSpPr txBox="1"/>
          <p:nvPr/>
        </p:nvSpPr>
        <p:spPr>
          <a:xfrm>
            <a:off x="2136260" y="2350874"/>
            <a:ext cx="8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Patient risk factors used in adjusted risk models 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74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oleTekstowe 20"/>
          <p:cNvSpPr txBox="1"/>
          <p:nvPr/>
        </p:nvSpPr>
        <p:spPr>
          <a:xfrm>
            <a:off x="8346992" y="1596789"/>
            <a:ext cx="337303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Treat T2DM and </a:t>
            </a:r>
            <a:b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</a:b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cardiovascular risk factors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Hyperglycemia </a:t>
            </a:r>
          </a:p>
          <a:p>
            <a:pPr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  (GLP-1RA and/or SGLT2i)  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Dyslipidaemia (statin)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Hypertension (ACEi/sartans)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Smoking cessation 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Antiplatelet drugs</a:t>
            </a:r>
          </a:p>
        </p:txBody>
      </p:sp>
      <p:sp>
        <p:nvSpPr>
          <p:cNvPr id="18" name="PoleTekstowe 17"/>
          <p:cNvSpPr txBox="1"/>
          <p:nvPr/>
        </p:nvSpPr>
        <p:spPr>
          <a:xfrm>
            <a:off x="478800" y="1596830"/>
            <a:ext cx="2871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Weight loss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Lifestyle (diet,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physical activity)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GLP-1RA and/or SGLT2i</a:t>
            </a:r>
          </a:p>
          <a:p>
            <a:pPr marL="241294" indent="-241294">
              <a:buFont typeface="Arial"/>
              <a:buChar char="•"/>
              <a:tabLst>
                <a:tab pos="116414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Bariatric surgery</a:t>
            </a:r>
          </a:p>
        </p:txBody>
      </p:sp>
      <p:sp>
        <p:nvSpPr>
          <p:cNvPr id="19" name="PoleTekstowe 18"/>
          <p:cNvSpPr txBox="1"/>
          <p:nvPr/>
        </p:nvSpPr>
        <p:spPr>
          <a:xfrm>
            <a:off x="477978" y="4406562"/>
            <a:ext cx="33931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Other approaches</a:t>
            </a:r>
          </a:p>
          <a:p>
            <a:pPr marL="228594" indent="-228594"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Statin (reducing </a:t>
            </a: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  portal hypertension)</a:t>
            </a:r>
          </a:p>
          <a:p>
            <a:pPr marL="228594" indent="-228594"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Metformin (decrease of </a:t>
            </a: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  HCC risk)</a:t>
            </a:r>
          </a:p>
        </p:txBody>
      </p:sp>
      <p:sp>
        <p:nvSpPr>
          <p:cNvPr id="20" name="PoleTekstowe 19"/>
          <p:cNvSpPr txBox="1"/>
          <p:nvPr/>
        </p:nvSpPr>
        <p:spPr>
          <a:xfrm>
            <a:off x="8346992" y="4602991"/>
            <a:ext cx="30989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Liver-directed treatment </a:t>
            </a:r>
          </a:p>
          <a:p>
            <a:pPr marL="228594" indent="-228594"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Vitamin E</a:t>
            </a:r>
          </a:p>
          <a:p>
            <a:pPr marL="228594" indent="-228594"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Pioglitazone</a:t>
            </a:r>
          </a:p>
          <a:p>
            <a:pPr marL="228594" indent="-228594">
              <a:buFont typeface="Arial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Semaglutide </a:t>
            </a:r>
          </a:p>
        </p:txBody>
      </p:sp>
      <p:sp>
        <p:nvSpPr>
          <p:cNvPr id="23" name="Objaśnienie liniowe 1 22"/>
          <p:cNvSpPr/>
          <p:nvPr/>
        </p:nvSpPr>
        <p:spPr>
          <a:xfrm>
            <a:off x="8323382" y="4610791"/>
            <a:ext cx="3420000" cy="1127953"/>
          </a:xfrm>
          <a:prstGeom prst="borderCallout1">
            <a:avLst>
              <a:gd name="adj1" fmla="val 50433"/>
              <a:gd name="adj2" fmla="val -74"/>
              <a:gd name="adj3" fmla="val 3130"/>
              <a:gd name="adj4" fmla="val -9625"/>
            </a:avLst>
          </a:prstGeom>
          <a:noFill/>
          <a:ln w="28575" cmpd="sng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/>
          </a:p>
        </p:txBody>
      </p:sp>
      <p:sp>
        <p:nvSpPr>
          <p:cNvPr id="25" name="Objaśnienie liniowe 1 24"/>
          <p:cNvSpPr/>
          <p:nvPr/>
        </p:nvSpPr>
        <p:spPr>
          <a:xfrm rot="10800000">
            <a:off x="448617" y="4384527"/>
            <a:ext cx="3420000" cy="1354217"/>
          </a:xfrm>
          <a:prstGeom prst="borderCallout1">
            <a:avLst>
              <a:gd name="adj1" fmla="val 50768"/>
              <a:gd name="adj2" fmla="val 46"/>
              <a:gd name="adj3" fmla="val 90092"/>
              <a:gd name="adj4" fmla="val -15997"/>
            </a:avLst>
          </a:prstGeom>
          <a:noFill/>
          <a:ln w="28575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E0F75-FDB9-3AB9-4491-A075C713C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152349" cy="824841"/>
          </a:xfrm>
        </p:spPr>
        <p:txBody>
          <a:bodyPr/>
          <a:lstStyle/>
          <a:p>
            <a:r>
              <a:rPr lang="en-US" sz="2800" dirty="0">
                <a:latin typeface="Verdana"/>
                <a:cs typeface="Verdana"/>
              </a:rPr>
              <a:t>There exist several therapeutic approaches for managing MAFLD and associated comorbidities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DE8AFE-5B15-24EA-F337-1B8E7D4AB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8583" y="6356350"/>
            <a:ext cx="9767334" cy="365125"/>
          </a:xfrm>
        </p:spPr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ACEi, angiotensin-converting enzyme inhibitors; CVD, cardiovascular disease; GLP-1RA, glucagon-like peptide-1 receptor agonist; HCC, hepatocellular carcinoma; 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en-GB" sz="800" dirty="0">
                <a:latin typeface="Verdana"/>
              </a:rPr>
              <a:t>MAFLD, metabolic-associated fatty liver disease;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NASH, non-alcoholic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steatohepatitis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; SGLT2i, sodium/glucose cotransporter-2 inhibitor; T2DM, type 2 diabetes mellitus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Data provided by speaker</a:t>
            </a:r>
            <a:endParaRPr lang="fr-FR" sz="8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  <p:sp>
        <p:nvSpPr>
          <p:cNvPr id="22" name="Objaśnienie liniowe 1 21"/>
          <p:cNvSpPr/>
          <p:nvPr/>
        </p:nvSpPr>
        <p:spPr>
          <a:xfrm>
            <a:off x="8323382" y="1573811"/>
            <a:ext cx="3420000" cy="2088000"/>
          </a:xfrm>
          <a:prstGeom prst="borderCallout1">
            <a:avLst>
              <a:gd name="adj1" fmla="val 50433"/>
              <a:gd name="adj2" fmla="val -74"/>
              <a:gd name="adj3" fmla="val 88955"/>
              <a:gd name="adj4" fmla="val -9172"/>
            </a:avLst>
          </a:prstGeom>
          <a:noFill/>
          <a:ln w="28575" cmpd="sng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/>
          </a:p>
        </p:txBody>
      </p:sp>
      <p:sp>
        <p:nvSpPr>
          <p:cNvPr id="24" name="Objaśnienie liniowe 1 23"/>
          <p:cNvSpPr/>
          <p:nvPr/>
        </p:nvSpPr>
        <p:spPr>
          <a:xfrm rot="10800000">
            <a:off x="448618" y="1573811"/>
            <a:ext cx="3420000" cy="1354217"/>
          </a:xfrm>
          <a:prstGeom prst="borderCallout1">
            <a:avLst>
              <a:gd name="adj1" fmla="val 50433"/>
              <a:gd name="adj2" fmla="val -74"/>
              <a:gd name="adj3" fmla="val 3687"/>
              <a:gd name="adj4" fmla="val -9737"/>
            </a:avLst>
          </a:prstGeom>
          <a:noFill/>
          <a:ln w="28575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018A4C-87E4-9CB5-64A3-346C9329E8CC}"/>
              </a:ext>
            </a:extLst>
          </p:cNvPr>
          <p:cNvGrpSpPr/>
          <p:nvPr/>
        </p:nvGrpSpPr>
        <p:grpSpPr>
          <a:xfrm>
            <a:off x="4033491" y="2188323"/>
            <a:ext cx="4125017" cy="2935909"/>
            <a:chOff x="3756889" y="2497037"/>
            <a:chExt cx="4125017" cy="2935909"/>
          </a:xfrm>
        </p:grpSpPr>
        <p:sp>
          <p:nvSpPr>
            <p:cNvPr id="9" name="Ramka 8"/>
            <p:cNvSpPr/>
            <p:nvPr/>
          </p:nvSpPr>
          <p:spPr>
            <a:xfrm>
              <a:off x="3756889" y="2497037"/>
              <a:ext cx="2016000" cy="1404000"/>
            </a:xfrm>
            <a:prstGeom prst="rect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Control </a:t>
              </a:r>
            </a:p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obesity</a:t>
              </a:r>
            </a:p>
          </p:txBody>
        </p:sp>
        <p:sp>
          <p:nvSpPr>
            <p:cNvPr id="10" name="Ramka 9"/>
            <p:cNvSpPr/>
            <p:nvPr/>
          </p:nvSpPr>
          <p:spPr>
            <a:xfrm>
              <a:off x="5865906" y="2497037"/>
              <a:ext cx="2016000" cy="1404000"/>
            </a:xfrm>
            <a:prstGeom prst="rect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Reduce </a:t>
              </a:r>
            </a:p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CVD risk</a:t>
              </a:r>
            </a:p>
          </p:txBody>
        </p:sp>
        <p:sp>
          <p:nvSpPr>
            <p:cNvPr id="11" name="Ramka 10"/>
            <p:cNvSpPr/>
            <p:nvPr/>
          </p:nvSpPr>
          <p:spPr>
            <a:xfrm>
              <a:off x="3756889" y="4028946"/>
              <a:ext cx="2016000" cy="1404000"/>
            </a:xfrm>
            <a:prstGeom prst="rect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Reduce</a:t>
              </a:r>
            </a:p>
            <a:p>
              <a:pPr algn="ctr">
                <a:lnSpc>
                  <a:spcPct val="8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end-stage </a:t>
              </a:r>
            </a:p>
            <a:p>
              <a:pPr algn="ctr">
                <a:lnSpc>
                  <a:spcPct val="8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complications</a:t>
              </a:r>
            </a:p>
          </p:txBody>
        </p:sp>
        <p:sp>
          <p:nvSpPr>
            <p:cNvPr id="12" name="Ramka 11"/>
            <p:cNvSpPr/>
            <p:nvPr/>
          </p:nvSpPr>
          <p:spPr>
            <a:xfrm>
              <a:off x="5865906" y="4028946"/>
              <a:ext cx="2016000" cy="1404000"/>
            </a:xfrm>
            <a:prstGeom prst="rect">
              <a:avLst/>
            </a:prstGeom>
            <a:solidFill>
              <a:schemeClr val="accent6"/>
            </a:solidFill>
            <a:ln w="571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Target </a:t>
              </a:r>
            </a:p>
            <a:p>
              <a:pPr algn="ctr">
                <a:lnSpc>
                  <a:spcPct val="90000"/>
                </a:lnSpc>
              </a:pPr>
              <a:r>
                <a:rPr lang="en-US" sz="1800" b="1" dirty="0">
                  <a:solidFill>
                    <a:schemeClr val="bg1"/>
                  </a:solidFill>
                  <a:latin typeface="Verdana"/>
                  <a:cs typeface="Verdana"/>
                </a:rPr>
                <a:t>NASH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377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403264"/>
              </p:ext>
            </p:extLst>
          </p:nvPr>
        </p:nvGraphicFramePr>
        <p:xfrm>
          <a:off x="487076" y="1566137"/>
          <a:ext cx="1130125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0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l-PL" sz="1600" noProof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Drug</a:t>
                      </a:r>
                    </a:p>
                  </a:txBody>
                  <a:tcPr marT="110400" marB="11040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pl-PL" sz="1600" noProof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Action</a:t>
                      </a:r>
                      <a:r>
                        <a:rPr lang="pl-PL" sz="1600" baseline="0" noProof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m</a:t>
                      </a:r>
                      <a:r>
                        <a:rPr lang="pl-PL" sz="1600" noProof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echanism</a:t>
                      </a:r>
                    </a:p>
                  </a:txBody>
                  <a:tcPr marT="110400" marB="11040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600" noProof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Biological effects</a:t>
                      </a:r>
                    </a:p>
                  </a:txBody>
                  <a:tcPr marT="110400" marB="11040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Metformin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Insulin resistance ↓ 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 significant influence on MAFLD histology </a:t>
                      </a:r>
                    </a:p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BMI ↓</a:t>
                      </a:r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improvement of metabolic profile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Pioglitazon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PPAR-ϒ agonist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Insulin resistance ↓↓ </a:t>
                      </a:r>
                    </a:p>
                    <a:p>
                      <a:endParaRPr lang="en-US" sz="1600" noProof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Steatosis regression</a:t>
                      </a:r>
                      <a:r>
                        <a:rPr lang="en-US" sz="1600" b="1" baseline="0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improvement of NASH, fibrosis?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Increased capacity</a:t>
                      </a:r>
                      <a:r>
                        <a:rPr lang="en-US" sz="1600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to store fat in physiological locations, supression of inflammation in adipose tissue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BMI</a:t>
                      </a:r>
                      <a:r>
                        <a:rPr lang="en-US" sz="1600" baseline="0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600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↑, osteoporosis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Incretin mimetics</a:t>
                      </a:r>
                      <a:r>
                        <a:rPr lang="en-US" sz="1600" b="1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en-US" sz="1600" i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(liraglutide,</a:t>
                      </a:r>
                      <a:r>
                        <a:rPr lang="en-US" sz="1600" i="1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600" i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semaglutide)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GLP-1RA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NASH regression</a:t>
                      </a:r>
                    </a:p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BMI ↓</a:t>
                      </a:r>
                      <a:r>
                        <a:rPr lang="en-US" sz="1600" b="1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600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(gastric emptying inhibition)</a:t>
                      </a:r>
                    </a:p>
                    <a:p>
                      <a:r>
                        <a:rPr lang="en-US" sz="1600" baseline="0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Subcutaneous injection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Flozins </a:t>
                      </a:r>
                      <a:r>
                        <a:rPr lang="en-US" sz="1600" i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</a:t>
                      </a:r>
                      <a:r>
                        <a:rPr lang="en-US" sz="1600" i="1" kern="12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empagliflozin, </a:t>
                      </a:r>
                      <a:r>
                        <a:rPr lang="en-GB" sz="1600" i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canagliflozin)</a:t>
                      </a:r>
                      <a:endParaRPr lang="en-US" sz="1600" i="1" kern="1200" noProof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SGLT2i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ALT ↓,</a:t>
                      </a:r>
                      <a:r>
                        <a:rPr lang="en-US" sz="1600" b="1" baseline="0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steatosis </a:t>
                      </a:r>
                      <a:r>
                        <a:rPr lang="en-US" sz="1600" b="1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↓,</a:t>
                      </a:r>
                      <a:r>
                        <a:rPr lang="en-US" sz="1600" b="1" baseline="0" noProof="1">
                          <a:solidFill>
                            <a:srgbClr val="008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NASH improvement </a:t>
                      </a:r>
                      <a:endParaRPr lang="en-US" sz="1600" b="1" noProof="1">
                        <a:solidFill>
                          <a:srgbClr val="008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BMI</a:t>
                      </a:r>
                      <a:r>
                        <a:rPr lang="en-US" sz="1600" b="1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600" b="1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↓</a:t>
                      </a:r>
                      <a:r>
                        <a:rPr lang="en-US" sz="1600" b="1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en-US" sz="1600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(energy balance reduced by 250–350 kcal/day)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Cardioprotective and nephroprotective properties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noProof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Impaired absorption of carbohydrates (diarrhoea) </a:t>
                      </a:r>
                    </a:p>
                  </a:txBody>
                  <a:tcPr marT="124800" marB="12480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3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E2F3F6C-480D-CC21-1627-6B3F02566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392531"/>
            <a:ext cx="10152349" cy="458587"/>
          </a:xfrm>
        </p:spPr>
        <p:txBody>
          <a:bodyPr/>
          <a:lstStyle/>
          <a:p>
            <a:r>
              <a:rPr lang="en-GB" dirty="0"/>
              <a:t>A variety of antidiabetic drugs are used in MAFLD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66371-9B2D-2CCC-EB86-DFDC65ED9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8583" y="6356350"/>
            <a:ext cx="9627592" cy="365125"/>
          </a:xfrm>
        </p:spPr>
        <p:txBody>
          <a:bodyPr/>
          <a:lstStyle/>
          <a:p>
            <a:r>
              <a:rPr lang="en-GB" sz="800" dirty="0">
                <a:latin typeface="Verdana"/>
              </a:rPr>
              <a:t>ALT, alanine transferase; BMI, body mass index;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GLP-1RA, glucagon-like peptide-1 receptor agonist; </a:t>
            </a:r>
            <a:r>
              <a:rPr lang="en-GB" sz="800" dirty="0">
                <a:latin typeface="Verdana"/>
              </a:rPr>
              <a:t>MAFLD, metabolic-associated fatty liver disease; </a:t>
            </a:r>
            <a:br>
              <a:rPr lang="en-GB" sz="800" dirty="0">
                <a:latin typeface="Verdana"/>
              </a:rPr>
            </a:br>
            <a:r>
              <a:rPr lang="en-GB" sz="800" dirty="0">
                <a:latin typeface="Verdana"/>
              </a:rPr>
              <a:t>NASH, non-alcoholic </a:t>
            </a:r>
            <a:r>
              <a:rPr lang="en-GB" sz="800" dirty="0"/>
              <a:t>steatohepatitis</a:t>
            </a:r>
            <a:r>
              <a:rPr lang="en-GB" sz="800" dirty="0">
                <a:latin typeface="Verdana"/>
              </a:rPr>
              <a:t>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SGLT2i, sodium/glucose cotransporter-2 inhibitor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Data provided by speaker</a:t>
            </a:r>
            <a:endParaRPr lang="en-US" sz="800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388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le 67">
            <a:extLst>
              <a:ext uri="{FF2B5EF4-FFF2-40B4-BE49-F238E27FC236}">
                <a16:creationId xmlns:a16="http://schemas.microsoft.com/office/drawing/2014/main" id="{1997D540-4C5A-49AA-BBFB-7A16EC338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074148"/>
              </p:ext>
            </p:extLst>
          </p:nvPr>
        </p:nvGraphicFramePr>
        <p:xfrm>
          <a:off x="8202917" y="2433169"/>
          <a:ext cx="2883969" cy="22201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1323">
                  <a:extLst>
                    <a:ext uri="{9D8B030D-6E8A-4147-A177-3AD203B41FA5}">
                      <a16:colId xmlns:a16="http://schemas.microsoft.com/office/drawing/2014/main" val="3991603125"/>
                    </a:ext>
                  </a:extLst>
                </a:gridCol>
                <a:gridCol w="961323">
                  <a:extLst>
                    <a:ext uri="{9D8B030D-6E8A-4147-A177-3AD203B41FA5}">
                      <a16:colId xmlns:a16="http://schemas.microsoft.com/office/drawing/2014/main" val="260087705"/>
                    </a:ext>
                  </a:extLst>
                </a:gridCol>
                <a:gridCol w="961323">
                  <a:extLst>
                    <a:ext uri="{9D8B030D-6E8A-4147-A177-3AD203B41FA5}">
                      <a16:colId xmlns:a16="http://schemas.microsoft.com/office/drawing/2014/main" val="1083795365"/>
                    </a:ext>
                  </a:extLst>
                </a:gridCol>
              </a:tblGrid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873908"/>
                  </a:ext>
                </a:extLst>
              </a:tr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298756"/>
                  </a:ext>
                </a:extLst>
              </a:tr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522987"/>
                  </a:ext>
                </a:extLst>
              </a:tr>
            </a:tbl>
          </a:graphicData>
        </a:graphic>
      </p:graphicFrame>
      <p:sp>
        <p:nvSpPr>
          <p:cNvPr id="56" name="Flowchart: Decision 55">
            <a:extLst>
              <a:ext uri="{FF2B5EF4-FFF2-40B4-BE49-F238E27FC236}">
                <a16:creationId xmlns:a16="http://schemas.microsoft.com/office/drawing/2014/main" id="{3F20D09F-B59A-4CD8-BAD8-1787A65119AB}"/>
              </a:ext>
            </a:extLst>
          </p:cNvPr>
          <p:cNvSpPr/>
          <p:nvPr/>
        </p:nvSpPr>
        <p:spPr>
          <a:xfrm>
            <a:off x="10309807" y="4211600"/>
            <a:ext cx="180000" cy="180000"/>
          </a:xfrm>
          <a:prstGeom prst="flowChartDecision">
            <a:avLst/>
          </a:prstGeom>
          <a:solidFill>
            <a:schemeClr val="accent4"/>
          </a:solidFill>
          <a:ln>
            <a:solidFill>
              <a:srgbClr val="F7BE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71DAEB-3A16-A831-E588-2C0A245F2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35565"/>
            <a:ext cx="10331419" cy="772519"/>
          </a:xfrm>
        </p:spPr>
        <p:txBody>
          <a:bodyPr/>
          <a:lstStyle/>
          <a:p>
            <a:r>
              <a:rPr lang="en-GB" sz="2600" dirty="0"/>
              <a:t>RESTORE study results: ranking of the five most commonly recommended treatments by the top three criteria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F5BEDC-838E-4880-8659-B2AB0165A29D}"/>
              </a:ext>
            </a:extLst>
          </p:cNvPr>
          <p:cNvSpPr txBox="1"/>
          <p:nvPr/>
        </p:nvSpPr>
        <p:spPr>
          <a:xfrm>
            <a:off x="1064634" y="1746854"/>
            <a:ext cx="4285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 score, n=95 GEs, scale 1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–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8009B-90D9-46F5-B8DE-BBF8FB2B04FA}"/>
              </a:ext>
            </a:extLst>
          </p:cNvPr>
          <p:cNvSpPr txBox="1"/>
          <p:nvPr/>
        </p:nvSpPr>
        <p:spPr>
          <a:xfrm>
            <a:off x="838333" y="2439276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Efficacy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F82AB7-5C4B-4788-8C20-0D4C27352515}"/>
              </a:ext>
            </a:extLst>
          </p:cNvPr>
          <p:cNvSpPr txBox="1"/>
          <p:nvPr/>
        </p:nvSpPr>
        <p:spPr>
          <a:xfrm>
            <a:off x="838933" y="3185609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Tolerability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C9B12F-B8D7-4327-A29B-C41961D9FCE8}"/>
              </a:ext>
            </a:extLst>
          </p:cNvPr>
          <p:cNvSpPr txBox="1"/>
          <p:nvPr/>
        </p:nvSpPr>
        <p:spPr>
          <a:xfrm>
            <a:off x="838933" y="3945737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Effect on the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improvement of the QoL</a:t>
            </a:r>
          </a:p>
        </p:txBody>
      </p:sp>
      <p:graphicFrame>
        <p:nvGraphicFramePr>
          <p:cNvPr id="11" name="Table 67">
            <a:extLst>
              <a:ext uri="{FF2B5EF4-FFF2-40B4-BE49-F238E27FC236}">
                <a16:creationId xmlns:a16="http://schemas.microsoft.com/office/drawing/2014/main" id="{4BE1017F-FD78-4007-981F-1BB599C06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761463"/>
              </p:ext>
            </p:extLst>
          </p:nvPr>
        </p:nvGraphicFramePr>
        <p:xfrm>
          <a:off x="2441454" y="2447796"/>
          <a:ext cx="2883969" cy="22201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1323">
                  <a:extLst>
                    <a:ext uri="{9D8B030D-6E8A-4147-A177-3AD203B41FA5}">
                      <a16:colId xmlns:a16="http://schemas.microsoft.com/office/drawing/2014/main" val="3991603125"/>
                    </a:ext>
                  </a:extLst>
                </a:gridCol>
                <a:gridCol w="961323">
                  <a:extLst>
                    <a:ext uri="{9D8B030D-6E8A-4147-A177-3AD203B41FA5}">
                      <a16:colId xmlns:a16="http://schemas.microsoft.com/office/drawing/2014/main" val="260087705"/>
                    </a:ext>
                  </a:extLst>
                </a:gridCol>
                <a:gridCol w="961323">
                  <a:extLst>
                    <a:ext uri="{9D8B030D-6E8A-4147-A177-3AD203B41FA5}">
                      <a16:colId xmlns:a16="http://schemas.microsoft.com/office/drawing/2014/main" val="1083795365"/>
                    </a:ext>
                  </a:extLst>
                </a:gridCol>
              </a:tblGrid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873908"/>
                  </a:ext>
                </a:extLst>
              </a:tr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298756"/>
                  </a:ext>
                </a:extLst>
              </a:tr>
              <a:tr h="740037"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52298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4D71D97-6266-4AE0-95EC-E27692941C38}"/>
              </a:ext>
            </a:extLst>
          </p:cNvPr>
          <p:cNvSpPr txBox="1"/>
          <p:nvPr/>
        </p:nvSpPr>
        <p:spPr>
          <a:xfrm>
            <a:off x="2296853" y="2190215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C9CA8C-95B5-4527-A218-67AA8F5C64C1}"/>
              </a:ext>
            </a:extLst>
          </p:cNvPr>
          <p:cNvSpPr txBox="1"/>
          <p:nvPr/>
        </p:nvSpPr>
        <p:spPr>
          <a:xfrm>
            <a:off x="3252617" y="2190215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C13197-B515-4445-9D03-DD57E0E0D49F}"/>
              </a:ext>
            </a:extLst>
          </p:cNvPr>
          <p:cNvSpPr txBox="1"/>
          <p:nvPr/>
        </p:nvSpPr>
        <p:spPr>
          <a:xfrm>
            <a:off x="4224781" y="2190215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042C7F-809A-4F2E-9EED-AAC3CCF98154}"/>
              </a:ext>
            </a:extLst>
          </p:cNvPr>
          <p:cNvSpPr txBox="1"/>
          <p:nvPr/>
        </p:nvSpPr>
        <p:spPr>
          <a:xfrm>
            <a:off x="5163943" y="2190215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7E8271-F91A-4AC9-AFA1-64FB3DE32B99}"/>
              </a:ext>
            </a:extLst>
          </p:cNvPr>
          <p:cNvSpPr/>
          <p:nvPr/>
        </p:nvSpPr>
        <p:spPr>
          <a:xfrm>
            <a:off x="3323255" y="2758180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53E9337-1D6C-4107-A288-40AB172BAD2E}"/>
              </a:ext>
            </a:extLst>
          </p:cNvPr>
          <p:cNvSpPr/>
          <p:nvPr/>
        </p:nvSpPr>
        <p:spPr>
          <a:xfrm>
            <a:off x="3460293" y="2758180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9" name="Flowchart: Decision 18">
            <a:extLst>
              <a:ext uri="{FF2B5EF4-FFF2-40B4-BE49-F238E27FC236}">
                <a16:creationId xmlns:a16="http://schemas.microsoft.com/office/drawing/2014/main" id="{A6B99AE4-195E-46CB-917F-F8377B0E1C19}"/>
              </a:ext>
            </a:extLst>
          </p:cNvPr>
          <p:cNvSpPr/>
          <p:nvPr/>
        </p:nvSpPr>
        <p:spPr>
          <a:xfrm>
            <a:off x="3969533" y="2752864"/>
            <a:ext cx="144000" cy="144000"/>
          </a:xfrm>
          <a:prstGeom prst="flowChartDecisi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DDE8B12-38F2-4C20-B94B-4FFBD28D1328}"/>
              </a:ext>
            </a:extLst>
          </p:cNvPr>
          <p:cNvSpPr/>
          <p:nvPr/>
        </p:nvSpPr>
        <p:spPr>
          <a:xfrm>
            <a:off x="4241694" y="2752864"/>
            <a:ext cx="144000" cy="144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2C8825D-627A-497B-AFFE-42EEDC8EFB86}"/>
              </a:ext>
            </a:extLst>
          </p:cNvPr>
          <p:cNvSpPr/>
          <p:nvPr/>
        </p:nvSpPr>
        <p:spPr>
          <a:xfrm>
            <a:off x="4376453" y="3500609"/>
            <a:ext cx="144000" cy="144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8A82A4-4C40-4CF3-A917-E863006C8883}"/>
              </a:ext>
            </a:extLst>
          </p:cNvPr>
          <p:cNvSpPr/>
          <p:nvPr/>
        </p:nvSpPr>
        <p:spPr>
          <a:xfrm>
            <a:off x="4591983" y="3500609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EFF7FEBF-8E74-4DE4-8247-FE0BE99C96AB}"/>
              </a:ext>
            </a:extLst>
          </p:cNvPr>
          <p:cNvSpPr/>
          <p:nvPr/>
        </p:nvSpPr>
        <p:spPr>
          <a:xfrm>
            <a:off x="4666305" y="3498941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5" name="Flowchart: Decision 24">
            <a:extLst>
              <a:ext uri="{FF2B5EF4-FFF2-40B4-BE49-F238E27FC236}">
                <a16:creationId xmlns:a16="http://schemas.microsoft.com/office/drawing/2014/main" id="{1670344E-C725-493D-BC0B-5BB201648D41}"/>
              </a:ext>
            </a:extLst>
          </p:cNvPr>
          <p:cNvSpPr/>
          <p:nvPr/>
        </p:nvSpPr>
        <p:spPr>
          <a:xfrm>
            <a:off x="4796282" y="3489941"/>
            <a:ext cx="144000" cy="144000"/>
          </a:xfrm>
          <a:prstGeom prst="flowChartDecisi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33A29C-FF41-4F55-B52A-001F06A29081}"/>
              </a:ext>
            </a:extLst>
          </p:cNvPr>
          <p:cNvSpPr/>
          <p:nvPr/>
        </p:nvSpPr>
        <p:spPr>
          <a:xfrm>
            <a:off x="3486829" y="4260737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34523CC-AF9E-40DF-8BFD-0EAEFF80FF83}"/>
              </a:ext>
            </a:extLst>
          </p:cNvPr>
          <p:cNvSpPr/>
          <p:nvPr/>
        </p:nvSpPr>
        <p:spPr>
          <a:xfrm>
            <a:off x="3550293" y="4260737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9011EE34-822C-43C8-A647-CC8F0EE04940}"/>
              </a:ext>
            </a:extLst>
          </p:cNvPr>
          <p:cNvSpPr/>
          <p:nvPr/>
        </p:nvSpPr>
        <p:spPr>
          <a:xfrm>
            <a:off x="3793437" y="4260737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9" name="Flowchart: Decision 28">
            <a:extLst>
              <a:ext uri="{FF2B5EF4-FFF2-40B4-BE49-F238E27FC236}">
                <a16:creationId xmlns:a16="http://schemas.microsoft.com/office/drawing/2014/main" id="{4D656E77-E125-4F1D-B07D-17CB6E51D83F}"/>
              </a:ext>
            </a:extLst>
          </p:cNvPr>
          <p:cNvSpPr/>
          <p:nvPr/>
        </p:nvSpPr>
        <p:spPr>
          <a:xfrm>
            <a:off x="3861533" y="4251737"/>
            <a:ext cx="180000" cy="180000"/>
          </a:xfrm>
          <a:prstGeom prst="flowChartDecisi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F31F80F-0895-421A-8713-C163A0494612}"/>
              </a:ext>
            </a:extLst>
          </p:cNvPr>
          <p:cNvSpPr/>
          <p:nvPr/>
        </p:nvSpPr>
        <p:spPr>
          <a:xfrm>
            <a:off x="3910139" y="4260854"/>
            <a:ext cx="180000" cy="180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84EA3C-69C3-4334-8083-5306C1D0379D}"/>
              </a:ext>
            </a:extLst>
          </p:cNvPr>
          <p:cNvSpPr txBox="1"/>
          <p:nvPr/>
        </p:nvSpPr>
        <p:spPr>
          <a:xfrm>
            <a:off x="6540347" y="1746854"/>
            <a:ext cx="45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Average score, n=115 GPs, scale 1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–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6FA711-D1E1-4F58-99BE-C017AB0AC7A8}"/>
              </a:ext>
            </a:extLst>
          </p:cNvPr>
          <p:cNvSpPr txBox="1"/>
          <p:nvPr/>
        </p:nvSpPr>
        <p:spPr>
          <a:xfrm>
            <a:off x="6599796" y="2424649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Efficacy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C9930D-7BF8-41B5-A2DA-3A5A8B0DAC0C}"/>
              </a:ext>
            </a:extLst>
          </p:cNvPr>
          <p:cNvSpPr txBox="1"/>
          <p:nvPr/>
        </p:nvSpPr>
        <p:spPr>
          <a:xfrm>
            <a:off x="6600396" y="3170982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Tolerability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C7DBFB-1858-49FF-B953-0115EF9A82CC}"/>
              </a:ext>
            </a:extLst>
          </p:cNvPr>
          <p:cNvSpPr txBox="1"/>
          <p:nvPr/>
        </p:nvSpPr>
        <p:spPr>
          <a:xfrm>
            <a:off x="6600396" y="3931110"/>
            <a:ext cx="1476000" cy="72000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noAutofit/>
          </a:bodyPr>
          <a:lstStyle/>
          <a:p>
            <a:pPr algn="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Effect on the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improvement of the QoL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52CE02-6F0F-418D-80E9-14139277424E}"/>
              </a:ext>
            </a:extLst>
          </p:cNvPr>
          <p:cNvSpPr txBox="1"/>
          <p:nvPr/>
        </p:nvSpPr>
        <p:spPr>
          <a:xfrm>
            <a:off x="8058317" y="2175589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2BCB11-DFBD-432E-B2B6-DEEFA85F4D34}"/>
              </a:ext>
            </a:extLst>
          </p:cNvPr>
          <p:cNvSpPr txBox="1"/>
          <p:nvPr/>
        </p:nvSpPr>
        <p:spPr>
          <a:xfrm>
            <a:off x="9014080" y="2175589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3B0FBE-F6A9-4D0C-AB7D-3CB46DF48BA5}"/>
              </a:ext>
            </a:extLst>
          </p:cNvPr>
          <p:cNvSpPr txBox="1"/>
          <p:nvPr/>
        </p:nvSpPr>
        <p:spPr>
          <a:xfrm>
            <a:off x="9986245" y="2175589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6A6569A-CC9D-44E5-B7AA-D40B8C11252F}"/>
              </a:ext>
            </a:extLst>
          </p:cNvPr>
          <p:cNvSpPr txBox="1"/>
          <p:nvPr/>
        </p:nvSpPr>
        <p:spPr>
          <a:xfrm>
            <a:off x="10925407" y="2175589"/>
            <a:ext cx="288000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defTabSz="914377">
              <a:defRPr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CBB5F9E-61EB-4F08-BC41-E96B520F8C91}"/>
              </a:ext>
            </a:extLst>
          </p:cNvPr>
          <p:cNvSpPr/>
          <p:nvPr/>
        </p:nvSpPr>
        <p:spPr>
          <a:xfrm>
            <a:off x="9473611" y="2747333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3923D4C-8A24-4F21-A5DB-0F1FF92D6B9D}"/>
              </a:ext>
            </a:extLst>
          </p:cNvPr>
          <p:cNvSpPr/>
          <p:nvPr/>
        </p:nvSpPr>
        <p:spPr>
          <a:xfrm>
            <a:off x="8867609" y="2747333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D8E3D245-54F4-41F1-92EC-8299456076A6}"/>
              </a:ext>
            </a:extLst>
          </p:cNvPr>
          <p:cNvSpPr/>
          <p:nvPr/>
        </p:nvSpPr>
        <p:spPr>
          <a:xfrm>
            <a:off x="10393991" y="2747333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5" name="Flowchart: Decision 44">
            <a:extLst>
              <a:ext uri="{FF2B5EF4-FFF2-40B4-BE49-F238E27FC236}">
                <a16:creationId xmlns:a16="http://schemas.microsoft.com/office/drawing/2014/main" id="{DE08165E-5F0B-4605-9F29-02BDE259E327}"/>
              </a:ext>
            </a:extLst>
          </p:cNvPr>
          <p:cNvSpPr/>
          <p:nvPr/>
        </p:nvSpPr>
        <p:spPr>
          <a:xfrm>
            <a:off x="10262865" y="2747333"/>
            <a:ext cx="180000" cy="180000"/>
          </a:xfrm>
          <a:prstGeom prst="flowChartDecisio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D956C22-08D3-49A0-BCDE-8125AE6A62C2}"/>
              </a:ext>
            </a:extLst>
          </p:cNvPr>
          <p:cNvSpPr/>
          <p:nvPr/>
        </p:nvSpPr>
        <p:spPr>
          <a:xfrm>
            <a:off x="9734313" y="2747333"/>
            <a:ext cx="144000" cy="144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654CFE4-BA8B-491C-AF13-D5F7E1089D39}"/>
              </a:ext>
            </a:extLst>
          </p:cNvPr>
          <p:cNvSpPr/>
          <p:nvPr/>
        </p:nvSpPr>
        <p:spPr>
          <a:xfrm>
            <a:off x="9751731" y="3492732"/>
            <a:ext cx="144000" cy="144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214C1E6-3884-499A-ADE9-090AE66B431F}"/>
              </a:ext>
            </a:extLst>
          </p:cNvPr>
          <p:cNvSpPr/>
          <p:nvPr/>
        </p:nvSpPr>
        <p:spPr>
          <a:xfrm>
            <a:off x="10452717" y="3492732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766EFB1E-D8EC-4695-B7BC-06F418A3A6FC}"/>
              </a:ext>
            </a:extLst>
          </p:cNvPr>
          <p:cNvSpPr/>
          <p:nvPr/>
        </p:nvSpPr>
        <p:spPr>
          <a:xfrm>
            <a:off x="10525547" y="3492732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2F9E6EB-8718-480C-8D95-3DD22D67DB34}"/>
              </a:ext>
            </a:extLst>
          </p:cNvPr>
          <p:cNvSpPr/>
          <p:nvPr/>
        </p:nvSpPr>
        <p:spPr>
          <a:xfrm>
            <a:off x="10335293" y="3492732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2" name="Flowchart: Decision 51">
            <a:extLst>
              <a:ext uri="{FF2B5EF4-FFF2-40B4-BE49-F238E27FC236}">
                <a16:creationId xmlns:a16="http://schemas.microsoft.com/office/drawing/2014/main" id="{44837962-2C3B-4B8B-82DF-00C750FA3107}"/>
              </a:ext>
            </a:extLst>
          </p:cNvPr>
          <p:cNvSpPr/>
          <p:nvPr/>
        </p:nvSpPr>
        <p:spPr>
          <a:xfrm>
            <a:off x="10679668" y="3492732"/>
            <a:ext cx="180000" cy="180000"/>
          </a:xfrm>
          <a:prstGeom prst="flowChartDecision">
            <a:avLst/>
          </a:prstGeom>
          <a:solidFill>
            <a:srgbClr val="F7BE15"/>
          </a:solidFill>
          <a:ln>
            <a:solidFill>
              <a:srgbClr val="F7BE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8439EDF-008C-4C59-BEA6-AC700334B876}"/>
              </a:ext>
            </a:extLst>
          </p:cNvPr>
          <p:cNvSpPr/>
          <p:nvPr/>
        </p:nvSpPr>
        <p:spPr>
          <a:xfrm>
            <a:off x="9678071" y="4238017"/>
            <a:ext cx="144000" cy="14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4DD8893-3504-4FE5-B88B-8675135A5948}"/>
              </a:ext>
            </a:extLst>
          </p:cNvPr>
          <p:cNvSpPr/>
          <p:nvPr/>
        </p:nvSpPr>
        <p:spPr>
          <a:xfrm>
            <a:off x="9113081" y="4238017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20FC4E72-534E-49A6-8B9D-1B827F34B1D7}"/>
              </a:ext>
            </a:extLst>
          </p:cNvPr>
          <p:cNvSpPr/>
          <p:nvPr/>
        </p:nvSpPr>
        <p:spPr>
          <a:xfrm>
            <a:off x="10312700" y="4238132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2DC5FB8-C445-4CFA-A514-B9B834E7C204}"/>
              </a:ext>
            </a:extLst>
          </p:cNvPr>
          <p:cNvSpPr/>
          <p:nvPr/>
        </p:nvSpPr>
        <p:spPr>
          <a:xfrm>
            <a:off x="9730624" y="4229600"/>
            <a:ext cx="144000" cy="144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CF2AAAC-200C-4E33-B1DC-55825A50A427}"/>
              </a:ext>
            </a:extLst>
          </p:cNvPr>
          <p:cNvSpPr/>
          <p:nvPr/>
        </p:nvSpPr>
        <p:spPr>
          <a:xfrm>
            <a:off x="3907586" y="2758180"/>
            <a:ext cx="144000" cy="14400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BDCF207-130A-4F45-82AB-D288456C3818}"/>
              </a:ext>
            </a:extLst>
          </p:cNvPr>
          <p:cNvSpPr/>
          <p:nvPr/>
        </p:nvSpPr>
        <p:spPr>
          <a:xfrm>
            <a:off x="4717513" y="3498941"/>
            <a:ext cx="144000" cy="14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E71BA0A-6951-8156-BC72-4E9611953B54}"/>
              </a:ext>
            </a:extLst>
          </p:cNvPr>
          <p:cNvGrpSpPr/>
          <p:nvPr/>
        </p:nvGrpSpPr>
        <p:grpSpPr>
          <a:xfrm>
            <a:off x="2081673" y="4978615"/>
            <a:ext cx="8028654" cy="290970"/>
            <a:chOff x="2699525" y="5164677"/>
            <a:chExt cx="6182436" cy="29097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1535AF8-31E9-40DB-AE47-A53D61A18F3E}"/>
                </a:ext>
              </a:extLst>
            </p:cNvPr>
            <p:cNvGrpSpPr/>
            <p:nvPr/>
          </p:nvGrpSpPr>
          <p:grpSpPr>
            <a:xfrm>
              <a:off x="2699525" y="5169413"/>
              <a:ext cx="1428931" cy="286232"/>
              <a:chOff x="594874" y="2120993"/>
              <a:chExt cx="1428930" cy="286231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6F43725C-2BDB-4D72-AFF9-4606075B1C6D}"/>
                  </a:ext>
                </a:extLst>
              </p:cNvPr>
              <p:cNvSpPr txBox="1"/>
              <p:nvPr/>
            </p:nvSpPr>
            <p:spPr>
              <a:xfrm>
                <a:off x="732529" y="2120993"/>
                <a:ext cx="1291275" cy="28623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36000" rIns="36000" rtlCol="0" anchor="ctr" anchorCtr="0">
                <a:spAutoFit/>
              </a:bodyPr>
              <a:lstStyle/>
              <a:p>
                <a:pPr defTabSz="914377">
                  <a:lnSpc>
                    <a:spcPct val="90000"/>
                  </a:lnSpc>
                  <a:defRPr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Essentiale</a:t>
                </a:r>
                <a:r>
                  <a:rPr lang="en-GB" sz="14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® 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(EPL)</a:t>
                </a:r>
              </a:p>
            </p:txBody>
          </p:sp>
          <p:sp>
            <p:nvSpPr>
              <p:cNvPr id="76" name="Flowchart: Decision 75">
                <a:extLst>
                  <a:ext uri="{FF2B5EF4-FFF2-40B4-BE49-F238E27FC236}">
                    <a16:creationId xmlns:a16="http://schemas.microsoft.com/office/drawing/2014/main" id="{E6017D88-C238-4E47-A475-2FD1C2006F9E}"/>
                  </a:ext>
                </a:extLst>
              </p:cNvPr>
              <p:cNvSpPr/>
              <p:nvPr/>
            </p:nvSpPr>
            <p:spPr>
              <a:xfrm>
                <a:off x="594874" y="2187877"/>
                <a:ext cx="126000" cy="126000"/>
              </a:xfrm>
              <a:prstGeom prst="flowChartDecisio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7051F00-CF8A-4418-ABBC-B653F8FC60DA}"/>
                </a:ext>
              </a:extLst>
            </p:cNvPr>
            <p:cNvGrpSpPr/>
            <p:nvPr/>
          </p:nvGrpSpPr>
          <p:grpSpPr>
            <a:xfrm>
              <a:off x="4324900" y="5169415"/>
              <a:ext cx="1045979" cy="286232"/>
              <a:chOff x="4385375" y="2120994"/>
              <a:chExt cx="1045979" cy="286231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EE23ECB-D133-4272-B854-84A72DDCF535}"/>
                  </a:ext>
                </a:extLst>
              </p:cNvPr>
              <p:cNvSpPr txBox="1"/>
              <p:nvPr/>
            </p:nvSpPr>
            <p:spPr>
              <a:xfrm>
                <a:off x="4530626" y="2120994"/>
                <a:ext cx="900728" cy="28623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36000" rIns="36000" rtlCol="0" anchor="ctr" anchorCtr="0">
                <a:spAutoFit/>
              </a:bodyPr>
              <a:lstStyle/>
              <a:p>
                <a:pPr defTabSz="914377">
                  <a:lnSpc>
                    <a:spcPct val="90000"/>
                  </a:lnSpc>
                  <a:defRPr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Hepatil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F3D83D5-A2CD-4E35-98B9-D5B3681AB0EE}"/>
                  </a:ext>
                </a:extLst>
              </p:cNvPr>
              <p:cNvSpPr/>
              <p:nvPr/>
            </p:nvSpPr>
            <p:spPr>
              <a:xfrm>
                <a:off x="4385375" y="2187877"/>
                <a:ext cx="126000" cy="126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37EC09B-9892-4D8B-9E9B-701C28EBCD97}"/>
                </a:ext>
              </a:extLst>
            </p:cNvPr>
            <p:cNvGrpSpPr/>
            <p:nvPr/>
          </p:nvGrpSpPr>
          <p:grpSpPr>
            <a:xfrm>
              <a:off x="5349681" y="5169413"/>
              <a:ext cx="1285439" cy="286232"/>
              <a:chOff x="7761478" y="2120993"/>
              <a:chExt cx="1285438" cy="286231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44DC36C-94A7-41F3-8882-522BF6CBFE53}"/>
                  </a:ext>
                </a:extLst>
              </p:cNvPr>
              <p:cNvSpPr txBox="1"/>
              <p:nvPr/>
            </p:nvSpPr>
            <p:spPr>
              <a:xfrm>
                <a:off x="7903321" y="2120993"/>
                <a:ext cx="1143595" cy="28623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36000" rIns="36000" rtlCol="0" anchor="ctr" anchorCtr="0">
                <a:spAutoFit/>
              </a:bodyPr>
              <a:lstStyle/>
              <a:p>
                <a:pPr defTabSz="914377">
                  <a:lnSpc>
                    <a:spcPct val="90000"/>
                  </a:lnSpc>
                  <a:defRPr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Heparegen</a:t>
                </a:r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B9C222FA-20BE-4C8B-908D-2694DB5FA16E}"/>
                  </a:ext>
                </a:extLst>
              </p:cNvPr>
              <p:cNvSpPr/>
              <p:nvPr/>
            </p:nvSpPr>
            <p:spPr>
              <a:xfrm>
                <a:off x="7761478" y="2188800"/>
                <a:ext cx="126000" cy="126000"/>
              </a:xfrm>
              <a:prstGeom prst="triangl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E91C760-1A32-46F1-BE80-9BCDE188A7DC}"/>
                </a:ext>
              </a:extLst>
            </p:cNvPr>
            <p:cNvGrpSpPr/>
            <p:nvPr/>
          </p:nvGrpSpPr>
          <p:grpSpPr>
            <a:xfrm>
              <a:off x="6761989" y="5164677"/>
              <a:ext cx="965576" cy="286232"/>
              <a:chOff x="2186830" y="2397379"/>
              <a:chExt cx="965576" cy="286231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1B3D6FB-91A6-4766-BF4E-BE778A5DD3A7}"/>
                  </a:ext>
                </a:extLst>
              </p:cNvPr>
              <p:cNvSpPr txBox="1"/>
              <p:nvPr/>
            </p:nvSpPr>
            <p:spPr>
              <a:xfrm>
                <a:off x="2328621" y="2397379"/>
                <a:ext cx="823785" cy="28623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36000" rIns="36000" rtlCol="0" anchor="ctr" anchorCtr="0">
                <a:spAutoFit/>
              </a:bodyPr>
              <a:lstStyle/>
              <a:p>
                <a:pPr defTabSz="914377">
                  <a:lnSpc>
                    <a:spcPct val="90000"/>
                  </a:lnSpc>
                  <a:defRPr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Proursan</a:t>
                </a: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15A5C561-AD0B-44D5-B4EC-208B9EE427D8}"/>
                  </a:ext>
                </a:extLst>
              </p:cNvPr>
              <p:cNvSpPr/>
              <p:nvPr/>
            </p:nvSpPr>
            <p:spPr>
              <a:xfrm>
                <a:off x="2186830" y="2466331"/>
                <a:ext cx="126000" cy="1260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AA395AE-F2C1-45FB-AA86-02C1A2653061}"/>
                </a:ext>
              </a:extLst>
            </p:cNvPr>
            <p:cNvGrpSpPr/>
            <p:nvPr/>
          </p:nvGrpSpPr>
          <p:grpSpPr>
            <a:xfrm>
              <a:off x="7836738" y="5164677"/>
              <a:ext cx="1045223" cy="286232"/>
              <a:chOff x="4966930" y="2397379"/>
              <a:chExt cx="1045223" cy="286231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15B9123-0448-48C0-BD2D-391815DD0E7E}"/>
                  </a:ext>
                </a:extLst>
              </p:cNvPr>
              <p:cNvSpPr txBox="1"/>
              <p:nvPr/>
            </p:nvSpPr>
            <p:spPr>
              <a:xfrm>
                <a:off x="5110631" y="2397379"/>
                <a:ext cx="901522" cy="28623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36000" rIns="36000" rtlCol="0" anchor="ctr" anchorCtr="0">
                <a:spAutoFit/>
              </a:bodyPr>
              <a:lstStyle/>
              <a:p>
                <a:pPr defTabSz="914377">
                  <a:lnSpc>
                    <a:spcPct val="90000"/>
                  </a:lnSpc>
                  <a:defRPr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Sylimarol</a:t>
                </a: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4F16C00-35E5-4076-9B89-2F6B24258E7C}"/>
                  </a:ext>
                </a:extLst>
              </p:cNvPr>
              <p:cNvSpPr/>
              <p:nvPr/>
            </p:nvSpPr>
            <p:spPr>
              <a:xfrm>
                <a:off x="4966930" y="2466000"/>
                <a:ext cx="126000" cy="1260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>
                  <a:defRPr/>
                </a:pP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48" name="Footer Placeholder 47">
            <a:extLst>
              <a:ext uri="{FF2B5EF4-FFF2-40B4-BE49-F238E27FC236}">
                <a16:creationId xmlns:a16="http://schemas.microsoft.com/office/drawing/2014/main" id="{C1B7B9D6-F809-82F2-28F7-A23ECE75B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z="800" dirty="0"/>
              <a:t>Physicians ranked each drug against each criterion using a scale of 1 (not relevant at all) to 5 (extremely relevant). </a:t>
            </a:r>
            <a:br>
              <a:rPr lang="en-GB" sz="800" dirty="0"/>
            </a:br>
            <a:r>
              <a:rPr lang="en-GB" sz="800" dirty="0"/>
              <a:t>Essentiale</a:t>
            </a:r>
            <a:r>
              <a:rPr lang="en-GB" sz="800" baseline="30000" dirty="0"/>
              <a:t>® </a:t>
            </a:r>
            <a:r>
              <a:rPr lang="en-GB" sz="800" dirty="0"/>
              <a:t>(EPL); Hepatil</a:t>
            </a:r>
            <a:r>
              <a:rPr lang="en-GB" sz="800" baseline="30000" dirty="0"/>
              <a:t>®</a:t>
            </a:r>
            <a:r>
              <a:rPr lang="en-GB" sz="800" dirty="0"/>
              <a:t> (ornithine + choline); Heparegen</a:t>
            </a:r>
            <a:r>
              <a:rPr lang="en-GB" sz="800" baseline="30000" dirty="0"/>
              <a:t>®</a:t>
            </a:r>
            <a:r>
              <a:rPr lang="en-GB" sz="800" dirty="0"/>
              <a:t> (timonacic); Proursan</a:t>
            </a:r>
            <a:r>
              <a:rPr lang="en-GB" sz="800" baseline="30000" dirty="0"/>
              <a:t>®</a:t>
            </a:r>
            <a:r>
              <a:rPr lang="en-GB" sz="800" dirty="0"/>
              <a:t> (ursodeoxycholic acid); Sylimarol</a:t>
            </a:r>
            <a:r>
              <a:rPr lang="en-GB" sz="800" baseline="30000" dirty="0"/>
              <a:t>®</a:t>
            </a:r>
            <a:r>
              <a:rPr lang="en-GB" sz="800" dirty="0"/>
              <a:t> (silybinin/silymarin)</a:t>
            </a:r>
          </a:p>
          <a:p>
            <a:pPr>
              <a:spcBef>
                <a:spcPts val="0"/>
              </a:spcBef>
            </a:pPr>
            <a:r>
              <a:rPr lang="en-GB" sz="800" dirty="0"/>
              <a:t>EPL, essential phospholipids; GE, gastroenterologist; GP, general practitioner; QoL, quality of life</a:t>
            </a:r>
            <a:br>
              <a:rPr lang="en-GB" sz="800" dirty="0"/>
            </a:br>
            <a:r>
              <a:rPr lang="nl-NL" sz="800" dirty="0"/>
              <a:t>Hartleb M, et al. Eur J Gastroenterol Hepatol 2021;34(4):426–34</a:t>
            </a:r>
            <a:endParaRPr lang="en-GB" sz="8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AD152AB-A16F-1F7E-9251-84164385754B}"/>
              </a:ext>
            </a:extLst>
          </p:cNvPr>
          <p:cNvSpPr txBox="1"/>
          <p:nvPr/>
        </p:nvSpPr>
        <p:spPr>
          <a:xfrm>
            <a:off x="544108" y="1245573"/>
            <a:ext cx="5400000" cy="46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defTabSz="914377">
              <a:defRPr/>
            </a:pP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8DC62A-F6B8-2B59-9B58-B064DE7BC96D}"/>
              </a:ext>
            </a:extLst>
          </p:cNvPr>
          <p:cNvSpPr txBox="1"/>
          <p:nvPr/>
        </p:nvSpPr>
        <p:spPr>
          <a:xfrm>
            <a:off x="6288756" y="1245573"/>
            <a:ext cx="5400000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defTabSz="914377">
              <a:defRPr/>
            </a:pP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GPs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8ECF5E5-12DA-4B6A-A120-C383EF9ED3CF}"/>
              </a:ext>
            </a:extLst>
          </p:cNvPr>
          <p:cNvSpPr txBox="1"/>
          <p:nvPr/>
        </p:nvSpPr>
        <p:spPr>
          <a:xfrm>
            <a:off x="0" y="5378597"/>
            <a:ext cx="12192000" cy="70788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EPL was regarded as having a good efficacy and tolerability </a:t>
            </a:r>
            <a:b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comparison with other interventions</a:t>
            </a:r>
            <a:endParaRPr lang="en-US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4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61">
            <a:extLst>
              <a:ext uri="{FF2B5EF4-FFF2-40B4-BE49-F238E27FC236}">
                <a16:creationId xmlns:a16="http://schemas.microsoft.com/office/drawing/2014/main" id="{D2851A63-9404-4F69-B45B-4B2054A6D539}"/>
              </a:ext>
            </a:extLst>
          </p:cNvPr>
          <p:cNvSpPr/>
          <p:nvPr/>
        </p:nvSpPr>
        <p:spPr>
          <a:xfrm>
            <a:off x="589534" y="4651438"/>
            <a:ext cx="5040000" cy="1314000"/>
          </a:xfrm>
          <a:prstGeom prst="rect">
            <a:avLst/>
          </a:prstGeom>
          <a:solidFill>
            <a:srgbClr val="FAD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4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4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total cholesterol levels: three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2,3,5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(N=359); mean treatment duration, 2.27 months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2C0772CE-85F7-4599-AA24-9685CA860033}"/>
              </a:ext>
            </a:extLst>
          </p:cNvPr>
          <p:cNvSpPr/>
          <p:nvPr/>
        </p:nvSpPr>
        <p:spPr>
          <a:xfrm>
            <a:off x="589534" y="3278469"/>
            <a:ext cx="5040000" cy="1368000"/>
          </a:xfrm>
          <a:prstGeom prst="rect">
            <a:avLst/>
          </a:prstGeom>
          <a:solidFill>
            <a:srgbClr val="F7ED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4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4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TG levels: four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2–5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(N=445); mean treatment duration, 2.1 months 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56B4BDD4-C18B-4936-8A0B-3EC568ECCBD0}"/>
              </a:ext>
            </a:extLst>
          </p:cNvPr>
          <p:cNvSpPr/>
          <p:nvPr/>
        </p:nvSpPr>
        <p:spPr>
          <a:xfrm>
            <a:off x="589534" y="1975034"/>
            <a:ext cx="5040000" cy="1296000"/>
          </a:xfrm>
          <a:prstGeom prst="rect">
            <a:avLst/>
          </a:prstGeom>
          <a:solidFill>
            <a:srgbClr val="FFF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en-US" sz="14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4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in ALT: three studies</a:t>
            </a:r>
            <a:r>
              <a:rPr lang="en-US" sz="1400" baseline="300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2–4</a:t>
            </a:r>
            <a:r>
              <a:rPr lang="en-US" sz="1400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(N=371); mean treatment duration, 1.97 months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224CE2-D480-ECB3-8EBA-6A92697B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1362660" cy="824841"/>
          </a:xfrm>
        </p:spPr>
        <p:txBody>
          <a:bodyPr/>
          <a:lstStyle/>
          <a:p>
            <a:r>
              <a:rPr lang="en-GB" dirty="0"/>
              <a:t>EPL for NAFLD associated with metabolic syndrome: a systematic review and network meta-analysis </a:t>
            </a:r>
          </a:p>
        </p:txBody>
      </p:sp>
      <p:sp>
        <p:nvSpPr>
          <p:cNvPr id="263" name="Text Placeholder 2">
            <a:extLst>
              <a:ext uri="{FF2B5EF4-FFF2-40B4-BE49-F238E27FC236}">
                <a16:creationId xmlns:a16="http://schemas.microsoft.com/office/drawing/2014/main" id="{23F5CA1B-7EBF-41C3-B1A5-6083DB592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489074"/>
            <a:ext cx="10388567" cy="810189"/>
          </a:xfrm>
        </p:spPr>
        <p:txBody>
          <a:bodyPr>
            <a:no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sz="1600" b="1" dirty="0"/>
              <a:t>Results of a direct meta-analysis of RCTs comparing the effect of treatment with EPL + AD vs AD therapy alone1:</a:t>
            </a:r>
            <a:endParaRPr lang="en-US" sz="1600" b="1" strike="sngStrike" dirty="0">
              <a:solidFill>
                <a:srgbClr val="FF0000"/>
              </a:solidFill>
            </a:endParaRPr>
          </a:p>
        </p:txBody>
      </p:sp>
      <p:sp>
        <p:nvSpPr>
          <p:cNvPr id="132" name="Rectangle 131"/>
          <p:cNvSpPr>
            <a:spLocks/>
          </p:cNvSpPr>
          <p:nvPr/>
        </p:nvSpPr>
        <p:spPr>
          <a:xfrm>
            <a:off x="6506456" y="1484144"/>
            <a:ext cx="5169609" cy="4939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800" dirty="0">
              <a:solidFill>
                <a:srgbClr val="000000">
                  <a:lumMod val="75000"/>
                  <a:lumOff val="25000"/>
                </a:srgb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Rectangle : avec coins arrondis en diagonale 8"/>
          <p:cNvSpPr/>
          <p:nvPr/>
        </p:nvSpPr>
        <p:spPr>
          <a:xfrm>
            <a:off x="6523160" y="1226170"/>
            <a:ext cx="5143501" cy="5197799"/>
          </a:xfrm>
          <a:prstGeom prst="round2DiagRect">
            <a:avLst>
              <a:gd name="adj1" fmla="val 9699"/>
              <a:gd name="adj2" fmla="val 0"/>
            </a:avLst>
          </a:prstGeom>
          <a:noFill/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>
              <a:defRPr/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B587B059-8618-43C6-85BB-E2D28D4DAE9E}"/>
              </a:ext>
            </a:extLst>
          </p:cNvPr>
          <p:cNvSpPr/>
          <p:nvPr/>
        </p:nvSpPr>
        <p:spPr>
          <a:xfrm>
            <a:off x="6088317" y="4651438"/>
            <a:ext cx="5616001" cy="1313118"/>
          </a:xfrm>
          <a:prstGeom prst="rect">
            <a:avLst/>
          </a:prstGeom>
          <a:solidFill>
            <a:srgbClr val="FAD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DC3DBF5B-5236-45C6-BC6E-71F19CBF1D70}"/>
              </a:ext>
            </a:extLst>
          </p:cNvPr>
          <p:cNvSpPr/>
          <p:nvPr/>
        </p:nvSpPr>
        <p:spPr>
          <a:xfrm>
            <a:off x="6088318" y="3278469"/>
            <a:ext cx="5616001" cy="1368000"/>
          </a:xfrm>
          <a:prstGeom prst="rect">
            <a:avLst/>
          </a:prstGeom>
          <a:solidFill>
            <a:srgbClr val="F7ED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5E3C55-B8AA-46A8-BDD7-193EF3590AC5}"/>
              </a:ext>
            </a:extLst>
          </p:cNvPr>
          <p:cNvSpPr/>
          <p:nvPr/>
        </p:nvSpPr>
        <p:spPr>
          <a:xfrm>
            <a:off x="6088317" y="1975034"/>
            <a:ext cx="5616001" cy="1296000"/>
          </a:xfrm>
          <a:prstGeom prst="rect">
            <a:avLst/>
          </a:prstGeom>
          <a:solidFill>
            <a:srgbClr val="FFF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16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852492" y="290502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–20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8235924" y="290760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604300" y="290390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9014148" y="2907606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–5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9419434" y="2903903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798352" y="2903903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</a:p>
        </p:txBody>
      </p:sp>
      <p:cxnSp>
        <p:nvCxnSpPr>
          <p:cNvPr id="134" name="Straight Connector 133"/>
          <p:cNvCxnSpPr/>
          <p:nvPr/>
        </p:nvCxnSpPr>
        <p:spPr>
          <a:xfrm flipV="1">
            <a:off x="9553230" y="2138360"/>
            <a:ext cx="0" cy="79068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8040885" y="2905023"/>
            <a:ext cx="1879096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043988" y="2905766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8424170" y="2907611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8795903" y="2907607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9181718" y="2905760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9919553" y="2905759"/>
            <a:ext cx="0" cy="27909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9835067" y="2608539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8736753" y="2604843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9054982" y="2344544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8474844" y="2477461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8350930" y="2479308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8229835" y="2346390"/>
            <a:ext cx="0" cy="27909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H="1">
            <a:off x="8229836" y="2360053"/>
            <a:ext cx="82514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8350931" y="2491415"/>
            <a:ext cx="12391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H="1">
            <a:off x="8736754" y="2618798"/>
            <a:ext cx="1098312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615374" y="2339126"/>
            <a:ext cx="54069" cy="354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8383977" y="2471847"/>
            <a:ext cx="66648" cy="436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9261034" y="2604340"/>
            <a:ext cx="42575" cy="279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Flowchart: Decision 152"/>
          <p:cNvSpPr/>
          <p:nvPr/>
        </p:nvSpPr>
        <p:spPr>
          <a:xfrm>
            <a:off x="8227520" y="2800641"/>
            <a:ext cx="929685" cy="35444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538576" y="3051165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8738902" y="2004637"/>
            <a:ext cx="8274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ALT (U/I)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380036" y="2079094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380036" y="2279301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6380036" y="2410469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380036" y="2540747"/>
            <a:ext cx="851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 Z. (2013)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379872" y="2751341"/>
            <a:ext cx="1659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(Q=10.55, df=2, p=0.01,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=81.0%)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10187172" y="2079093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10187172" y="2279301"/>
            <a:ext cx="1418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–12.00 (–17.50, –6.50)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0187172" y="2410469"/>
            <a:ext cx="1521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–15.36 ( –16.33, –14.39)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0187172" y="2540746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–3.84 (–11.17, 3.49)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10188532" y="2731770"/>
            <a:ext cx="1418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–11.28 (–17.33, –5.23)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p&lt;0.0003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6100698" y="2012261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7818730" y="4283054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–150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8452881" y="4281934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–100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9111928" y="4285640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–50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9762112" y="4281934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8512589" y="4429422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cxnSp>
        <p:nvCxnSpPr>
          <p:cNvPr id="173" name="Straight Connector 172"/>
          <p:cNvCxnSpPr/>
          <p:nvPr/>
        </p:nvCxnSpPr>
        <p:spPr>
          <a:xfrm flipH="1" flipV="1">
            <a:off x="9878555" y="3370291"/>
            <a:ext cx="1534" cy="911643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8024474" y="4283054"/>
            <a:ext cx="1853641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8027536" y="4283798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8641889" y="4285640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9277228" y="4283793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9881674" y="4283791"/>
            <a:ext cx="0" cy="27928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9539891" y="357257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9287903" y="3574421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H="1">
            <a:off x="9287903" y="3588092"/>
            <a:ext cx="251988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9409967" y="3705294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9157979" y="370714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9157981" y="3719258"/>
            <a:ext cx="25198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9312604" y="3840788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8640636" y="3837090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H="1">
            <a:off x="8640637" y="3851054"/>
            <a:ext cx="67196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Rectangle 187"/>
          <p:cNvSpPr/>
          <p:nvPr/>
        </p:nvSpPr>
        <p:spPr>
          <a:xfrm>
            <a:off x="9384048" y="3572481"/>
            <a:ext cx="53336" cy="354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9252287" y="3703919"/>
            <a:ext cx="65745" cy="43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8949463" y="3836586"/>
            <a:ext cx="41998" cy="279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Flowchart: Decision 190"/>
          <p:cNvSpPr/>
          <p:nvPr/>
        </p:nvSpPr>
        <p:spPr>
          <a:xfrm>
            <a:off x="9072062" y="4167711"/>
            <a:ext cx="365321" cy="35468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379868" y="3310985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6379868" y="3511327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Sun C. (2008)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6379868" y="3642586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6379868" y="3772953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379869" y="4129628"/>
            <a:ext cx="1582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(Q=7.69, df=3, p=0.05,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=61.0%)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0129747" y="3310982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10129747" y="3511326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–33.63 (–46.94, –20.32)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10129747" y="3642583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–46.90 (–60.30, –33.50)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0129747" y="3772950"/>
            <a:ext cx="1550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–73.45 (–101.66, –45.24)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0131086" y="4104498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–49.29 (–66.38, –32.20)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p&lt;0.0001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6120488" y="3245946"/>
            <a:ext cx="341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8652866" y="3256323"/>
            <a:ext cx="9236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TG (mg/dl)</a:t>
            </a:r>
          </a:p>
        </p:txBody>
      </p:sp>
      <p:cxnSp>
        <p:nvCxnSpPr>
          <p:cNvPr id="208" name="Straight Connector 207"/>
          <p:cNvCxnSpPr/>
          <p:nvPr/>
        </p:nvCxnSpPr>
        <p:spPr>
          <a:xfrm>
            <a:off x="9776059" y="3973793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8096138" y="3970095"/>
            <a:ext cx="0" cy="27928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8096140" y="3984058"/>
            <a:ext cx="1679916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10126224" y="3926813"/>
            <a:ext cx="15504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–77.88 (–144.66, –11.09)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6379868" y="3908359"/>
            <a:ext cx="851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 Z. (2013)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4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8910568" y="3971440"/>
            <a:ext cx="41998" cy="279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7893101" y="5517601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–40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8220435" y="552015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–35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8529377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–30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8847986" y="5520157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–25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9462048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–15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9757015" y="551649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–10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9152008" y="5522818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–20</a:t>
            </a:r>
          </a:p>
        </p:txBody>
      </p:sp>
      <p:cxnSp>
        <p:nvCxnSpPr>
          <p:cNvPr id="213" name="Straight Connector 212"/>
          <p:cNvCxnSpPr/>
          <p:nvPr/>
        </p:nvCxnSpPr>
        <p:spPr>
          <a:xfrm flipV="1">
            <a:off x="10042634" y="4759218"/>
            <a:ext cx="0" cy="757276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8079635" y="5517601"/>
            <a:ext cx="1860594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8082713" y="5518336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8406828" y="5520160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8719094" y="5520157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9024373" y="5518331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9939809" y="5518329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8572779" y="5693582"/>
            <a:ext cx="10070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Mean difference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8363785" y="4647354"/>
            <a:ext cx="14879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9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Cholesterol (mg/dl)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6437956" y="4700593"/>
            <a:ext cx="9845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Author (year)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6437956" y="4898637"/>
            <a:ext cx="9685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Sun C. (2008)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5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437956" y="5028389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Wu Y. (2009)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437956" y="5157261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Yin D. (2000)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</a:t>
            </a:r>
            <a:endParaRPr lang="en-GB" sz="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6437956" y="5365578"/>
            <a:ext cx="154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 Model (Q=6.40, df=2, p=0.04, I</a:t>
            </a:r>
            <a:r>
              <a:rPr lang="en-GB" sz="800" baseline="300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</a:t>
            </a: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=68.8%)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204792" y="4700590"/>
            <a:ext cx="957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MD (95% CI)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10204792" y="4898637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–23.20 (–34.22, –12.19)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0204792" y="5028389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–35.58 (–39.31, –31.84)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10204792" y="5157258"/>
            <a:ext cx="1484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–26.68 (–36.49, –16.87)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10206139" y="5346217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–29.74 (–36.02, –21.45)</a:t>
            </a:r>
          </a:p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p&lt;0.0001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096397" y="4639985"/>
            <a:ext cx="333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1600" b="1" dirty="0">
                <a:solidFill>
                  <a:srgbClr val="A63D16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</a:t>
            </a:r>
          </a:p>
        </p:txBody>
      </p:sp>
      <p:cxnSp>
        <p:nvCxnSpPr>
          <p:cNvPr id="239" name="Straight Connector 238"/>
          <p:cNvCxnSpPr/>
          <p:nvPr/>
        </p:nvCxnSpPr>
        <p:spPr>
          <a:xfrm>
            <a:off x="9335372" y="5520993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9643919" y="5518703"/>
            <a:ext cx="0" cy="27607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/>
          <p:nvPr/>
        </p:nvCxnSpPr>
        <p:spPr>
          <a:xfrm>
            <a:off x="9804056" y="4963175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/>
          <p:nvPr/>
        </p:nvCxnSpPr>
        <p:spPr>
          <a:xfrm>
            <a:off x="8455080" y="4965001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H="1">
            <a:off x="8455082" y="4978516"/>
            <a:ext cx="1348973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8662599" y="5090088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8114577" y="5091915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 flipH="1">
            <a:off x="8114582" y="5103892"/>
            <a:ext cx="548017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/>
          <p:nvPr/>
        </p:nvCxnSpPr>
        <p:spPr>
          <a:xfrm>
            <a:off x="9548198" y="5224319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8325688" y="5220663"/>
            <a:ext cx="0" cy="27607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H="1">
            <a:off x="8325689" y="5234466"/>
            <a:ext cx="1222508" cy="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 253"/>
          <p:cNvSpPr/>
          <p:nvPr/>
        </p:nvSpPr>
        <p:spPr>
          <a:xfrm>
            <a:off x="9105371" y="4957816"/>
            <a:ext cx="53537" cy="350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8360058" y="5084534"/>
            <a:ext cx="65991" cy="432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914577" y="5220165"/>
            <a:ext cx="42156" cy="276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Flowchart: Decision 256"/>
          <p:cNvSpPr/>
          <p:nvPr/>
        </p:nvSpPr>
        <p:spPr>
          <a:xfrm>
            <a:off x="8264436" y="5414346"/>
            <a:ext cx="920531" cy="35061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GB" sz="2800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D21B6-4041-FD97-FA46-CDC931CD58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AD, anti-diabetic; ALT, alanine aminotransferase; CI, confidence interval; </a:t>
            </a:r>
            <a:r>
              <a:rPr lang="en-GB" dirty="0"/>
              <a:t>EPL, essential phospholipids; </a:t>
            </a:r>
            <a:r>
              <a:rPr lang="en-US" dirty="0"/>
              <a:t>MD, mean difference; </a:t>
            </a:r>
            <a:r>
              <a:rPr lang="en-GB" dirty="0"/>
              <a:t>NAFLD, non-alcoholic fatty liver disease; RCT, randomised controlled trial; RE, random effects; TG, triglycerides</a:t>
            </a:r>
            <a:br>
              <a:rPr lang="en-GB" dirty="0"/>
            </a:br>
            <a:r>
              <a:rPr lang="en-GB" dirty="0"/>
              <a:t>1. </a:t>
            </a:r>
            <a:r>
              <a:rPr lang="en-US" dirty="0"/>
              <a:t>Dajani A, et al</a:t>
            </a:r>
            <a:r>
              <a:rPr lang="en-GB" dirty="0"/>
              <a:t> World J Clin Cases 2020;8:5235-5249</a:t>
            </a:r>
            <a:r>
              <a:rPr lang="en-US" dirty="0"/>
              <a:t>; </a:t>
            </a:r>
            <a:r>
              <a:rPr lang="de-DE" dirty="0"/>
              <a:t>2. Wu Y. J TCM Univ Hunan 2009;29:41–42; 3. Yin D, Kong L. Med JQ Illu 2000;15:277–8; </a:t>
            </a:r>
            <a:br>
              <a:rPr lang="de-DE" dirty="0"/>
            </a:br>
            <a:r>
              <a:rPr lang="de-DE" dirty="0"/>
              <a:t>4. Li Z. J Tradit Chinese Med 2013;31:10–1; 5. Sun C, et al. Clin Focus 2008;23:1272–3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08A93F2-B5F8-4226-9121-35EC08334036}"/>
              </a:ext>
            </a:extLst>
          </p:cNvPr>
          <p:cNvCxnSpPr>
            <a:cxnSpLocks/>
          </p:cNvCxnSpPr>
          <p:nvPr/>
        </p:nvCxnSpPr>
        <p:spPr>
          <a:xfrm flipH="1">
            <a:off x="7007318" y="5824615"/>
            <a:ext cx="5226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>
            <a:extLst>
              <a:ext uri="{FF2B5EF4-FFF2-40B4-BE49-F238E27FC236}">
                <a16:creationId xmlns:a16="http://schemas.microsoft.com/office/drawing/2014/main" id="{984B290F-7F49-4463-9686-3FAA85A568F6}"/>
              </a:ext>
            </a:extLst>
          </p:cNvPr>
          <p:cNvSpPr txBox="1"/>
          <p:nvPr/>
        </p:nvSpPr>
        <p:spPr>
          <a:xfrm>
            <a:off x="7540484" y="5716893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Favours EPL + AD</a:t>
            </a:r>
          </a:p>
        </p:txBody>
      </p:sp>
      <p:cxnSp>
        <p:nvCxnSpPr>
          <p:cNvPr id="264" name="Straight Arrow Connector 263">
            <a:extLst>
              <a:ext uri="{FF2B5EF4-FFF2-40B4-BE49-F238E27FC236}">
                <a16:creationId xmlns:a16="http://schemas.microsoft.com/office/drawing/2014/main" id="{A2BD63BD-668A-4D5C-9B1D-C8844E8C83E6}"/>
              </a:ext>
            </a:extLst>
          </p:cNvPr>
          <p:cNvCxnSpPr>
            <a:cxnSpLocks/>
          </p:cNvCxnSpPr>
          <p:nvPr/>
        </p:nvCxnSpPr>
        <p:spPr>
          <a:xfrm>
            <a:off x="11093152" y="5824615"/>
            <a:ext cx="5226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>
            <a:extLst>
              <a:ext uri="{FF2B5EF4-FFF2-40B4-BE49-F238E27FC236}">
                <a16:creationId xmlns:a16="http://schemas.microsoft.com/office/drawing/2014/main" id="{8EA1C3F8-AF8A-4BCB-9CB6-A390C35CC498}"/>
              </a:ext>
            </a:extLst>
          </p:cNvPr>
          <p:cNvSpPr txBox="1"/>
          <p:nvPr/>
        </p:nvSpPr>
        <p:spPr>
          <a:xfrm>
            <a:off x="10065350" y="5716893"/>
            <a:ext cx="1091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en-GB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Favours AD alone</a:t>
            </a:r>
          </a:p>
        </p:txBody>
      </p:sp>
    </p:spTree>
    <p:extLst>
      <p:ext uri="{BB962C8B-B14F-4D97-AF65-F5344CB8AC3E}">
        <p14:creationId xmlns:p14="http://schemas.microsoft.com/office/powerpoint/2010/main" val="222468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6A51-BD67-406C-8E62-0BFFAD0C2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51" y="209404"/>
            <a:ext cx="10152349" cy="824841"/>
          </a:xfrm>
        </p:spPr>
        <p:txBody>
          <a:bodyPr/>
          <a:lstStyle/>
          <a:p>
            <a:r>
              <a:rPr lang="en-GB" dirty="0"/>
              <a:t>Additional data of interest from studies of EPL in patients with NAFLD and cardiometabolic diseases</a:t>
            </a:r>
            <a:r>
              <a:rPr lang="en-GB" baseline="30000" dirty="0"/>
              <a:t>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E0109-A65F-428E-B07E-F7FEB10B21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*Data not reported for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sibutramine alone.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30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†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SOC is defined as basic diet and exercise.</a:t>
            </a:r>
            <a:r>
              <a:rPr lang="en-GB" sz="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‡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Defined as overweight/obesity, hypertension, type 2 diabetes or hypercholesterolemia</a:t>
            </a:r>
            <a:r>
              <a:rPr kumimoji="0" lang="en-GB" sz="8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ALT, alanine transaminase; AST, </a:t>
            </a:r>
            <a:r>
              <a:rPr lang="en-GB" dirty="0"/>
              <a:t>alanine aspartate; </a:t>
            </a:r>
            <a:r>
              <a:rPr kumimoji="0" lang="en-GB" sz="8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EPL, essential phospholipids</a:t>
            </a:r>
            <a:r>
              <a:rPr lang="en-GB" dirty="0"/>
              <a:t>; GGT, gamma glutamyl transferase; HDL-C, high-density lipoproteins; HOMA-IR, homeostatic model assessment of insulin resistance; LDL-C, low-density lipoprotein; NAFLD, non-alcoholic fatty liver disease; </a:t>
            </a:r>
            <a:r>
              <a:rPr kumimoji="0" lang="en-GB" sz="800" b="0" i="0" u="none" strike="noStrike" kern="1200" cap="none" spc="0" normalizeH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RCT, randomised controlled trial; SOC, standard of care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</a:b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1. Dajani et al. Drugs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Ther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Perspect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2021;37:249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–64; 2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Sas E et al. Gut 2012;61:A216–7; 3. Li et al. Inner Mongol J Tradition Chin Med 2013;31:10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–1;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4. Yin D et al. Med J Q 2000;15:227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–8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; 5.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Maev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IV et al. BMJ Open Gastroenterol 2019;6:e000307; </a:t>
            </a:r>
            <a:r>
              <a:rPr lang="en-GB" dirty="0"/>
              <a:t>6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Maev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IV et al. BMJ Open Gastroenterol 2020;7:e000368; 7. 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Maev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IV et al. BMJ Open Gastroenterol. 2020;7:e000341.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04E21A0-345D-4C13-A7CB-44E954857669}"/>
              </a:ext>
            </a:extLst>
          </p:cNvPr>
          <p:cNvGrpSpPr/>
          <p:nvPr/>
        </p:nvGrpSpPr>
        <p:grpSpPr>
          <a:xfrm>
            <a:off x="1043709" y="1557338"/>
            <a:ext cx="10719666" cy="747870"/>
            <a:chOff x="822036" y="1557338"/>
            <a:chExt cx="10941339" cy="74787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650B2B9-6275-4A66-AC84-DF4998607227}"/>
                </a:ext>
              </a:extLst>
            </p:cNvPr>
            <p:cNvSpPr/>
            <p:nvPr/>
          </p:nvSpPr>
          <p:spPr>
            <a:xfrm>
              <a:off x="822036" y="1557338"/>
              <a:ext cx="10941339" cy="74787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1117800-86AF-48D9-BBFC-2007F492269E}"/>
                </a:ext>
              </a:extLst>
            </p:cNvPr>
            <p:cNvSpPr txBox="1"/>
            <p:nvPr/>
          </p:nvSpPr>
          <p:spPr>
            <a:xfrm>
              <a:off x="895927" y="1605336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RCT trial of EPL + sibutramine (n=50) vs sibutramine alone (n=30) in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obesity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treatment with EPL + sibutramine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resulted in a numerical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reduction of blood glucose from baseline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*</a:t>
              </a:r>
              <a:endParaRPr lang="en-GB" sz="12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Treatment with EPL + sibutramine also resulted in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reductions of HOMA-IR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compared with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2AE4C1-AA42-41FC-AF54-C72890EC87B6}"/>
              </a:ext>
            </a:extLst>
          </p:cNvPr>
          <p:cNvGrpSpPr/>
          <p:nvPr/>
        </p:nvGrpSpPr>
        <p:grpSpPr>
          <a:xfrm>
            <a:off x="1043709" y="2591098"/>
            <a:ext cx="10719666" cy="747870"/>
            <a:chOff x="822036" y="2540735"/>
            <a:chExt cx="10941339" cy="74787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818D640-E950-475C-A33B-968C656CCA6F}"/>
                </a:ext>
              </a:extLst>
            </p:cNvPr>
            <p:cNvSpPr/>
            <p:nvPr/>
          </p:nvSpPr>
          <p:spPr>
            <a:xfrm>
              <a:off x="822036" y="2540735"/>
              <a:ext cx="10941339" cy="74787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CE17B1-4658-4CC1-A1A7-F460F607DD9A}"/>
                </a:ext>
              </a:extLst>
            </p:cNvPr>
            <p:cNvSpPr txBox="1"/>
            <p:nvPr/>
          </p:nvSpPr>
          <p:spPr>
            <a:xfrm>
              <a:off x="895927" y="2591505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RTC of EPL + metformin (n=43) vs metformin alone (n=43) in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diabetes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, treatment with both regimens resulted in satisfactory glucose control; however, treatment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EPL + metformin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resulted in greater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improvements in ALT, triglycerides and ultrasonography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findings compared with metformin alone (p&lt;0.05)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D794C10-83CD-40DD-9502-0392A0774A14}"/>
              </a:ext>
            </a:extLst>
          </p:cNvPr>
          <p:cNvGrpSpPr/>
          <p:nvPr/>
        </p:nvGrpSpPr>
        <p:grpSpPr>
          <a:xfrm>
            <a:off x="1043709" y="3624858"/>
            <a:ext cx="10719666" cy="747870"/>
            <a:chOff x="822036" y="3591818"/>
            <a:chExt cx="10941339" cy="74787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095E960-6B19-4B41-A4F9-C917531717D2}"/>
                </a:ext>
              </a:extLst>
            </p:cNvPr>
            <p:cNvSpPr/>
            <p:nvPr/>
          </p:nvSpPr>
          <p:spPr>
            <a:xfrm>
              <a:off x="822036" y="3591818"/>
              <a:ext cx="10941339" cy="7478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AD15B-F9A6-476B-B122-C89EA701F775}"/>
                </a:ext>
              </a:extLst>
            </p:cNvPr>
            <p:cNvSpPr txBox="1"/>
            <p:nvPr/>
          </p:nvSpPr>
          <p:spPr>
            <a:xfrm>
              <a:off x="895927" y="3642588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RCT of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due to diabetes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randomised to receive EPL + SOC</a:t>
              </a:r>
              <a:r>
                <a:rPr kumimoji="0" lang="en-GB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†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(n=125) vs SOC alone (n=60), patients who received EPL had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reduced triglycerides, total cholesterol, LDL-C (p&lt;0.05 for all), and ALT (p&lt;0.01)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along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increased </a:t>
              </a:r>
              <a:b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</a:b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HDL-C (p&lt;0.05)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compared with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31FDFF-3B6D-4EBA-85D7-3BBBBC0F4E96}"/>
              </a:ext>
            </a:extLst>
          </p:cNvPr>
          <p:cNvGrpSpPr/>
          <p:nvPr/>
        </p:nvGrpSpPr>
        <p:grpSpPr>
          <a:xfrm>
            <a:off x="1043709" y="4658618"/>
            <a:ext cx="10719666" cy="747870"/>
            <a:chOff x="822036" y="4658618"/>
            <a:chExt cx="10941339" cy="74787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8C60083-0856-40AD-AD31-A0CE6B8CA751}"/>
                </a:ext>
              </a:extLst>
            </p:cNvPr>
            <p:cNvSpPr/>
            <p:nvPr/>
          </p:nvSpPr>
          <p:spPr>
            <a:xfrm>
              <a:off x="822036" y="4658618"/>
              <a:ext cx="10941339" cy="74787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B35EDDE-E620-4980-9296-1EBF59F5ABC7}"/>
                </a:ext>
              </a:extLst>
            </p:cNvPr>
            <p:cNvSpPr txBox="1"/>
            <p:nvPr/>
          </p:nvSpPr>
          <p:spPr>
            <a:xfrm>
              <a:off x="895927" y="4709388"/>
              <a:ext cx="10867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In an observational study of patients with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NAFLD and ≥1 cardiometabolic comorbidity</a:t>
              </a:r>
              <a:r>
                <a:rPr lang="en-GB" sz="1200" b="1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‡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who received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EPL in combination with SOC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* (n=2843), treatment with EPL resulted in </a:t>
              </a:r>
              <a:r>
                <a: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reduced ALT, AST, GGT (p&lt;0.001 for all), LDL-C, triglycerides and total cholesterol, increased HDL-C and improved ultrasonography </a:t>
              </a:r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findings (p&lt;0.05 for all) from baseline</a:t>
              </a:r>
              <a:r>
                <a:rPr lang="en-GB" sz="12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5–7</a:t>
              </a: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E8AF9D74-0470-4E51-9AC0-8030611C29D3}"/>
              </a:ext>
            </a:extLst>
          </p:cNvPr>
          <p:cNvSpPr/>
          <p:nvPr/>
        </p:nvSpPr>
        <p:spPr>
          <a:xfrm>
            <a:off x="276154" y="1577413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58178BC-27B1-449F-92CF-8C99B7B2DCFF}"/>
              </a:ext>
            </a:extLst>
          </p:cNvPr>
          <p:cNvSpPr/>
          <p:nvPr/>
        </p:nvSpPr>
        <p:spPr>
          <a:xfrm>
            <a:off x="276154" y="2633097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5A98BF-9E62-435A-B762-1DAB5BC84290}"/>
              </a:ext>
            </a:extLst>
          </p:cNvPr>
          <p:cNvSpPr/>
          <p:nvPr/>
        </p:nvSpPr>
        <p:spPr>
          <a:xfrm>
            <a:off x="276154" y="3675628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A91FE00-64D5-4922-AA79-C7621C7C1E94}"/>
              </a:ext>
            </a:extLst>
          </p:cNvPr>
          <p:cNvSpPr/>
          <p:nvPr/>
        </p:nvSpPr>
        <p:spPr>
          <a:xfrm>
            <a:off x="276154" y="4658618"/>
            <a:ext cx="674254" cy="6742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D970D72-F3D6-4651-A829-01B1F542A3CF}"/>
              </a:ext>
            </a:extLst>
          </p:cNvPr>
          <p:cNvGrpSpPr/>
          <p:nvPr/>
        </p:nvGrpSpPr>
        <p:grpSpPr>
          <a:xfrm>
            <a:off x="348725" y="1728140"/>
            <a:ext cx="548152" cy="381772"/>
            <a:chOff x="7310438" y="4265613"/>
            <a:chExt cx="674687" cy="469900"/>
          </a:xfrm>
          <a:solidFill>
            <a:schemeClr val="accent1"/>
          </a:solidFill>
        </p:grpSpPr>
        <p:sp>
          <p:nvSpPr>
            <p:cNvPr id="28" name="Freeform 243">
              <a:extLst>
                <a:ext uri="{FF2B5EF4-FFF2-40B4-BE49-F238E27FC236}">
                  <a16:creationId xmlns:a16="http://schemas.microsoft.com/office/drawing/2014/main" id="{5882DB6D-9FF6-4584-B005-E2BD46203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938" y="4384675"/>
              <a:ext cx="42863" cy="66675"/>
            </a:xfrm>
            <a:custGeom>
              <a:avLst/>
              <a:gdLst>
                <a:gd name="T0" fmla="*/ 20 w 21"/>
                <a:gd name="T1" fmla="*/ 19 h 33"/>
                <a:gd name="T2" fmla="*/ 18 w 21"/>
                <a:gd name="T3" fmla="*/ 12 h 33"/>
                <a:gd name="T4" fmla="*/ 13 w 21"/>
                <a:gd name="T5" fmla="*/ 6 h 33"/>
                <a:gd name="T6" fmla="*/ 11 w 21"/>
                <a:gd name="T7" fmla="*/ 1 h 33"/>
                <a:gd name="T8" fmla="*/ 11 w 21"/>
                <a:gd name="T9" fmla="*/ 0 h 33"/>
                <a:gd name="T10" fmla="*/ 10 w 21"/>
                <a:gd name="T11" fmla="*/ 1 h 33"/>
                <a:gd name="T12" fmla="*/ 10 w 21"/>
                <a:gd name="T13" fmla="*/ 3 h 33"/>
                <a:gd name="T14" fmla="*/ 7 w 21"/>
                <a:gd name="T15" fmla="*/ 7 h 33"/>
                <a:gd name="T16" fmla="*/ 3 w 21"/>
                <a:gd name="T17" fmla="*/ 14 h 33"/>
                <a:gd name="T18" fmla="*/ 1 w 21"/>
                <a:gd name="T19" fmla="*/ 23 h 33"/>
                <a:gd name="T20" fmla="*/ 11 w 21"/>
                <a:gd name="T21" fmla="*/ 33 h 33"/>
                <a:gd name="T22" fmla="*/ 17 w 21"/>
                <a:gd name="T23" fmla="*/ 31 h 33"/>
                <a:gd name="T24" fmla="*/ 20 w 2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3">
                  <a:moveTo>
                    <a:pt x="20" y="19"/>
                  </a:moveTo>
                  <a:cubicBezTo>
                    <a:pt x="20" y="16"/>
                    <a:pt x="19" y="14"/>
                    <a:pt x="18" y="12"/>
                  </a:cubicBezTo>
                  <a:cubicBezTo>
                    <a:pt x="16" y="10"/>
                    <a:pt x="15" y="8"/>
                    <a:pt x="13" y="6"/>
                  </a:cubicBezTo>
                  <a:cubicBezTo>
                    <a:pt x="12" y="4"/>
                    <a:pt x="11" y="3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9" y="4"/>
                    <a:pt x="8" y="6"/>
                    <a:pt x="7" y="7"/>
                  </a:cubicBezTo>
                  <a:cubicBezTo>
                    <a:pt x="6" y="10"/>
                    <a:pt x="4" y="12"/>
                    <a:pt x="3" y="14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1" y="29"/>
                    <a:pt x="6" y="33"/>
                    <a:pt x="11" y="33"/>
                  </a:cubicBezTo>
                  <a:cubicBezTo>
                    <a:pt x="13" y="33"/>
                    <a:pt x="15" y="32"/>
                    <a:pt x="17" y="31"/>
                  </a:cubicBezTo>
                  <a:cubicBezTo>
                    <a:pt x="20" y="28"/>
                    <a:pt x="21" y="23"/>
                    <a:pt x="2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244">
              <a:extLst>
                <a:ext uri="{FF2B5EF4-FFF2-40B4-BE49-F238E27FC236}">
                  <a16:creationId xmlns:a16="http://schemas.microsoft.com/office/drawing/2014/main" id="{E380ACA5-CAA8-4435-BFF5-E821C7080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4314825"/>
              <a:ext cx="263525" cy="66675"/>
            </a:xfrm>
            <a:custGeom>
              <a:avLst/>
              <a:gdLst>
                <a:gd name="T0" fmla="*/ 115 w 132"/>
                <a:gd name="T1" fmla="*/ 33 h 33"/>
                <a:gd name="T2" fmla="*/ 8 w 132"/>
                <a:gd name="T3" fmla="*/ 33 h 33"/>
                <a:gd name="T4" fmla="*/ 4 w 132"/>
                <a:gd name="T5" fmla="*/ 29 h 33"/>
                <a:gd name="T6" fmla="*/ 8 w 132"/>
                <a:gd name="T7" fmla="*/ 24 h 33"/>
                <a:gd name="T8" fmla="*/ 115 w 132"/>
                <a:gd name="T9" fmla="*/ 24 h 33"/>
                <a:gd name="T10" fmla="*/ 123 w 132"/>
                <a:gd name="T11" fmla="*/ 17 h 33"/>
                <a:gd name="T12" fmla="*/ 115 w 132"/>
                <a:gd name="T13" fmla="*/ 9 h 33"/>
                <a:gd name="T14" fmla="*/ 5 w 132"/>
                <a:gd name="T15" fmla="*/ 9 h 33"/>
                <a:gd name="T16" fmla="*/ 0 w 132"/>
                <a:gd name="T17" fmla="*/ 5 h 33"/>
                <a:gd name="T18" fmla="*/ 5 w 132"/>
                <a:gd name="T19" fmla="*/ 0 h 33"/>
                <a:gd name="T20" fmla="*/ 115 w 132"/>
                <a:gd name="T21" fmla="*/ 0 h 33"/>
                <a:gd name="T22" fmla="*/ 132 w 132"/>
                <a:gd name="T23" fmla="*/ 17 h 33"/>
                <a:gd name="T24" fmla="*/ 115 w 132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33">
                  <a:moveTo>
                    <a:pt x="115" y="33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6" y="33"/>
                    <a:pt x="4" y="31"/>
                    <a:pt x="4" y="29"/>
                  </a:cubicBezTo>
                  <a:cubicBezTo>
                    <a:pt x="4" y="26"/>
                    <a:pt x="6" y="24"/>
                    <a:pt x="8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9" y="24"/>
                    <a:pt x="123" y="21"/>
                    <a:pt x="123" y="17"/>
                  </a:cubicBezTo>
                  <a:cubicBezTo>
                    <a:pt x="123" y="12"/>
                    <a:pt x="119" y="9"/>
                    <a:pt x="11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4" y="0"/>
                    <a:pt x="132" y="7"/>
                    <a:pt x="132" y="17"/>
                  </a:cubicBezTo>
                  <a:cubicBezTo>
                    <a:pt x="132" y="26"/>
                    <a:pt x="124" y="33"/>
                    <a:pt x="11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45">
              <a:extLst>
                <a:ext uri="{FF2B5EF4-FFF2-40B4-BE49-F238E27FC236}">
                  <a16:creationId xmlns:a16="http://schemas.microsoft.com/office/drawing/2014/main" id="{7F878EC6-03F9-4BF6-84FF-262C7DD43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8400" y="4362450"/>
              <a:ext cx="201613" cy="66675"/>
            </a:xfrm>
            <a:custGeom>
              <a:avLst/>
              <a:gdLst>
                <a:gd name="T0" fmla="*/ 85 w 101"/>
                <a:gd name="T1" fmla="*/ 33 h 33"/>
                <a:gd name="T2" fmla="*/ 16 w 101"/>
                <a:gd name="T3" fmla="*/ 33 h 33"/>
                <a:gd name="T4" fmla="*/ 0 w 101"/>
                <a:gd name="T5" fmla="*/ 17 h 33"/>
                <a:gd name="T6" fmla="*/ 16 w 101"/>
                <a:gd name="T7" fmla="*/ 0 h 33"/>
                <a:gd name="T8" fmla="*/ 85 w 101"/>
                <a:gd name="T9" fmla="*/ 0 h 33"/>
                <a:gd name="T10" fmla="*/ 101 w 101"/>
                <a:gd name="T11" fmla="*/ 17 h 33"/>
                <a:gd name="T12" fmla="*/ 85 w 101"/>
                <a:gd name="T13" fmla="*/ 33 h 33"/>
                <a:gd name="T14" fmla="*/ 16 w 101"/>
                <a:gd name="T15" fmla="*/ 9 h 33"/>
                <a:gd name="T16" fmla="*/ 9 w 101"/>
                <a:gd name="T17" fmla="*/ 17 h 33"/>
                <a:gd name="T18" fmla="*/ 16 w 101"/>
                <a:gd name="T19" fmla="*/ 24 h 33"/>
                <a:gd name="T20" fmla="*/ 85 w 101"/>
                <a:gd name="T21" fmla="*/ 24 h 33"/>
                <a:gd name="T22" fmla="*/ 92 w 101"/>
                <a:gd name="T23" fmla="*/ 17 h 33"/>
                <a:gd name="T24" fmla="*/ 85 w 101"/>
                <a:gd name="T25" fmla="*/ 9 h 33"/>
                <a:gd name="T26" fmla="*/ 16 w 101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33">
                  <a:moveTo>
                    <a:pt x="85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6"/>
                    <a:pt x="0" y="17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4" y="0"/>
                    <a:pt x="101" y="7"/>
                    <a:pt x="101" y="17"/>
                  </a:cubicBezTo>
                  <a:cubicBezTo>
                    <a:pt x="101" y="26"/>
                    <a:pt x="94" y="33"/>
                    <a:pt x="85" y="33"/>
                  </a:cubicBezTo>
                  <a:close/>
                  <a:moveTo>
                    <a:pt x="16" y="9"/>
                  </a:moveTo>
                  <a:cubicBezTo>
                    <a:pt x="12" y="9"/>
                    <a:pt x="9" y="12"/>
                    <a:pt x="9" y="17"/>
                  </a:cubicBezTo>
                  <a:cubicBezTo>
                    <a:pt x="9" y="21"/>
                    <a:pt x="12" y="24"/>
                    <a:pt x="1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9" y="24"/>
                    <a:pt x="92" y="21"/>
                    <a:pt x="92" y="17"/>
                  </a:cubicBezTo>
                  <a:cubicBezTo>
                    <a:pt x="92" y="12"/>
                    <a:pt x="89" y="9"/>
                    <a:pt x="85" y="9"/>
                  </a:cubicBezTo>
                  <a:lnTo>
                    <a:pt x="1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246">
              <a:extLst>
                <a:ext uri="{FF2B5EF4-FFF2-40B4-BE49-F238E27FC236}">
                  <a16:creationId xmlns:a16="http://schemas.microsoft.com/office/drawing/2014/main" id="{529A8E1A-4DA0-4CF3-93EF-6BDD0A994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600" y="4265613"/>
              <a:ext cx="246063" cy="149225"/>
            </a:xfrm>
            <a:custGeom>
              <a:avLst/>
              <a:gdLst>
                <a:gd name="T0" fmla="*/ 14 w 123"/>
                <a:gd name="T1" fmla="*/ 75 h 75"/>
                <a:gd name="T2" fmla="*/ 9 w 123"/>
                <a:gd name="T3" fmla="*/ 71 h 75"/>
                <a:gd name="T4" fmla="*/ 34 w 123"/>
                <a:gd name="T5" fmla="*/ 16 h 75"/>
                <a:gd name="T6" fmla="*/ 34 w 123"/>
                <a:gd name="T7" fmla="*/ 16 h 75"/>
                <a:gd name="T8" fmla="*/ 101 w 123"/>
                <a:gd name="T9" fmla="*/ 1 h 75"/>
                <a:gd name="T10" fmla="*/ 113 w 123"/>
                <a:gd name="T11" fmla="*/ 3 h 75"/>
                <a:gd name="T12" fmla="*/ 121 w 123"/>
                <a:gd name="T13" fmla="*/ 13 h 75"/>
                <a:gd name="T14" fmla="*/ 108 w 123"/>
                <a:gd name="T15" fmla="*/ 33 h 75"/>
                <a:gd name="T16" fmla="*/ 52 w 123"/>
                <a:gd name="T17" fmla="*/ 46 h 75"/>
                <a:gd name="T18" fmla="*/ 42 w 123"/>
                <a:gd name="T19" fmla="*/ 71 h 75"/>
                <a:gd name="T20" fmla="*/ 36 w 123"/>
                <a:gd name="T21" fmla="*/ 70 h 75"/>
                <a:gd name="T22" fmla="*/ 37 w 123"/>
                <a:gd name="T23" fmla="*/ 64 h 75"/>
                <a:gd name="T24" fmla="*/ 43 w 123"/>
                <a:gd name="T25" fmla="*/ 43 h 75"/>
                <a:gd name="T26" fmla="*/ 46 w 123"/>
                <a:gd name="T27" fmla="*/ 38 h 75"/>
                <a:gd name="T28" fmla="*/ 106 w 123"/>
                <a:gd name="T29" fmla="*/ 24 h 75"/>
                <a:gd name="T30" fmla="*/ 112 w 123"/>
                <a:gd name="T31" fmla="*/ 15 h 75"/>
                <a:gd name="T32" fmla="*/ 109 w 123"/>
                <a:gd name="T33" fmla="*/ 10 h 75"/>
                <a:gd name="T34" fmla="*/ 103 w 123"/>
                <a:gd name="T35" fmla="*/ 9 h 75"/>
                <a:gd name="T36" fmla="*/ 36 w 123"/>
                <a:gd name="T37" fmla="*/ 25 h 75"/>
                <a:gd name="T38" fmla="*/ 18 w 123"/>
                <a:gd name="T39" fmla="*/ 70 h 75"/>
                <a:gd name="T40" fmla="*/ 15 w 123"/>
                <a:gd name="T41" fmla="*/ 75 h 75"/>
                <a:gd name="T42" fmla="*/ 14 w 123"/>
                <a:gd name="T4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3" h="75">
                  <a:moveTo>
                    <a:pt x="14" y="75"/>
                  </a:moveTo>
                  <a:cubicBezTo>
                    <a:pt x="12" y="75"/>
                    <a:pt x="10" y="74"/>
                    <a:pt x="9" y="71"/>
                  </a:cubicBezTo>
                  <a:cubicBezTo>
                    <a:pt x="0" y="28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5" y="0"/>
                    <a:pt x="109" y="0"/>
                    <a:pt x="113" y="3"/>
                  </a:cubicBezTo>
                  <a:cubicBezTo>
                    <a:pt x="117" y="5"/>
                    <a:pt x="120" y="9"/>
                    <a:pt x="121" y="13"/>
                  </a:cubicBezTo>
                  <a:cubicBezTo>
                    <a:pt x="123" y="22"/>
                    <a:pt x="117" y="31"/>
                    <a:pt x="108" y="33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52"/>
                    <a:pt x="51" y="64"/>
                    <a:pt x="42" y="71"/>
                  </a:cubicBezTo>
                  <a:cubicBezTo>
                    <a:pt x="40" y="73"/>
                    <a:pt x="37" y="72"/>
                    <a:pt x="36" y="70"/>
                  </a:cubicBezTo>
                  <a:cubicBezTo>
                    <a:pt x="34" y="69"/>
                    <a:pt x="35" y="66"/>
                    <a:pt x="37" y="64"/>
                  </a:cubicBezTo>
                  <a:cubicBezTo>
                    <a:pt x="45" y="57"/>
                    <a:pt x="43" y="43"/>
                    <a:pt x="43" y="43"/>
                  </a:cubicBezTo>
                  <a:cubicBezTo>
                    <a:pt x="43" y="40"/>
                    <a:pt x="44" y="38"/>
                    <a:pt x="46" y="38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10" y="23"/>
                    <a:pt x="113" y="19"/>
                    <a:pt x="112" y="15"/>
                  </a:cubicBezTo>
                  <a:cubicBezTo>
                    <a:pt x="111" y="13"/>
                    <a:pt x="110" y="11"/>
                    <a:pt x="109" y="10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4" y="26"/>
                    <a:pt x="11" y="35"/>
                    <a:pt x="18" y="70"/>
                  </a:cubicBezTo>
                  <a:cubicBezTo>
                    <a:pt x="19" y="72"/>
                    <a:pt x="17" y="74"/>
                    <a:pt x="15" y="75"/>
                  </a:cubicBezTo>
                  <a:cubicBezTo>
                    <a:pt x="14" y="75"/>
                    <a:pt x="14" y="75"/>
                    <a:pt x="1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47">
              <a:extLst>
                <a:ext uri="{FF2B5EF4-FFF2-40B4-BE49-F238E27FC236}">
                  <a16:creationId xmlns:a16="http://schemas.microsoft.com/office/drawing/2014/main" id="{E0F994DA-EC9F-4A43-BC47-5EAA61FF3B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25" y="4411663"/>
              <a:ext cx="166688" cy="69850"/>
            </a:xfrm>
            <a:custGeom>
              <a:avLst/>
              <a:gdLst>
                <a:gd name="T0" fmla="*/ 67 w 84"/>
                <a:gd name="T1" fmla="*/ 35 h 35"/>
                <a:gd name="T2" fmla="*/ 66 w 84"/>
                <a:gd name="T3" fmla="*/ 35 h 35"/>
                <a:gd name="T4" fmla="*/ 66 w 84"/>
                <a:gd name="T5" fmla="*/ 35 h 35"/>
                <a:gd name="T6" fmla="*/ 16 w 84"/>
                <a:gd name="T7" fmla="*/ 33 h 35"/>
                <a:gd name="T8" fmla="*/ 5 w 84"/>
                <a:gd name="T9" fmla="*/ 27 h 35"/>
                <a:gd name="T10" fmla="*/ 0 w 84"/>
                <a:gd name="T11" fmla="*/ 16 h 35"/>
                <a:gd name="T12" fmla="*/ 6 w 84"/>
                <a:gd name="T13" fmla="*/ 4 h 35"/>
                <a:gd name="T14" fmla="*/ 17 w 84"/>
                <a:gd name="T15" fmla="*/ 0 h 35"/>
                <a:gd name="T16" fmla="*/ 67 w 84"/>
                <a:gd name="T17" fmla="*/ 2 h 35"/>
                <a:gd name="T18" fmla="*/ 83 w 84"/>
                <a:gd name="T19" fmla="*/ 19 h 35"/>
                <a:gd name="T20" fmla="*/ 67 w 84"/>
                <a:gd name="T21" fmla="*/ 35 h 35"/>
                <a:gd name="T22" fmla="*/ 66 w 84"/>
                <a:gd name="T23" fmla="*/ 26 h 35"/>
                <a:gd name="T24" fmla="*/ 74 w 84"/>
                <a:gd name="T25" fmla="*/ 19 h 35"/>
                <a:gd name="T26" fmla="*/ 67 w 84"/>
                <a:gd name="T27" fmla="*/ 11 h 35"/>
                <a:gd name="T28" fmla="*/ 17 w 84"/>
                <a:gd name="T29" fmla="*/ 9 h 35"/>
                <a:gd name="T30" fmla="*/ 12 w 84"/>
                <a:gd name="T31" fmla="*/ 11 h 35"/>
                <a:gd name="T32" fmla="*/ 9 w 84"/>
                <a:gd name="T33" fmla="*/ 16 h 35"/>
                <a:gd name="T34" fmla="*/ 11 w 84"/>
                <a:gd name="T35" fmla="*/ 21 h 35"/>
                <a:gd name="T36" fmla="*/ 16 w 84"/>
                <a:gd name="T37" fmla="*/ 24 h 35"/>
                <a:gd name="T38" fmla="*/ 66 w 84"/>
                <a:gd name="T39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35">
                  <a:moveTo>
                    <a:pt x="67" y="35"/>
                  </a:moveTo>
                  <a:cubicBezTo>
                    <a:pt x="67" y="35"/>
                    <a:pt x="66" y="35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2" y="33"/>
                    <a:pt x="8" y="31"/>
                    <a:pt x="5" y="27"/>
                  </a:cubicBezTo>
                  <a:cubicBezTo>
                    <a:pt x="2" y="24"/>
                    <a:pt x="0" y="20"/>
                    <a:pt x="0" y="16"/>
                  </a:cubicBezTo>
                  <a:cubicBezTo>
                    <a:pt x="0" y="11"/>
                    <a:pt x="2" y="7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7" y="2"/>
                    <a:pt x="84" y="10"/>
                    <a:pt x="83" y="19"/>
                  </a:cubicBezTo>
                  <a:cubicBezTo>
                    <a:pt x="83" y="28"/>
                    <a:pt x="76" y="35"/>
                    <a:pt x="67" y="35"/>
                  </a:cubicBezTo>
                  <a:close/>
                  <a:moveTo>
                    <a:pt x="66" y="26"/>
                  </a:moveTo>
                  <a:cubicBezTo>
                    <a:pt x="71" y="26"/>
                    <a:pt x="74" y="23"/>
                    <a:pt x="74" y="19"/>
                  </a:cubicBezTo>
                  <a:cubicBezTo>
                    <a:pt x="74" y="15"/>
                    <a:pt x="71" y="11"/>
                    <a:pt x="67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9"/>
                    <a:pt x="13" y="9"/>
                    <a:pt x="12" y="11"/>
                  </a:cubicBezTo>
                  <a:cubicBezTo>
                    <a:pt x="10" y="12"/>
                    <a:pt x="9" y="14"/>
                    <a:pt x="9" y="16"/>
                  </a:cubicBezTo>
                  <a:cubicBezTo>
                    <a:pt x="9" y="18"/>
                    <a:pt x="10" y="20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lnTo>
                    <a:pt x="6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248">
              <a:extLst>
                <a:ext uri="{FF2B5EF4-FFF2-40B4-BE49-F238E27FC236}">
                  <a16:creationId xmlns:a16="http://schemas.microsoft.com/office/drawing/2014/main" id="{9884B1A8-857A-40C7-8593-50A007F5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0150" y="4459288"/>
              <a:ext cx="139700" cy="69850"/>
            </a:xfrm>
            <a:custGeom>
              <a:avLst/>
              <a:gdLst>
                <a:gd name="T0" fmla="*/ 53 w 70"/>
                <a:gd name="T1" fmla="*/ 35 h 35"/>
                <a:gd name="T2" fmla="*/ 52 w 70"/>
                <a:gd name="T3" fmla="*/ 35 h 35"/>
                <a:gd name="T4" fmla="*/ 52 w 70"/>
                <a:gd name="T5" fmla="*/ 35 h 35"/>
                <a:gd name="T6" fmla="*/ 16 w 70"/>
                <a:gd name="T7" fmla="*/ 33 h 35"/>
                <a:gd name="T8" fmla="*/ 1 w 70"/>
                <a:gd name="T9" fmla="*/ 16 h 35"/>
                <a:gd name="T10" fmla="*/ 6 w 70"/>
                <a:gd name="T11" fmla="*/ 4 h 35"/>
                <a:gd name="T12" fmla="*/ 18 w 70"/>
                <a:gd name="T13" fmla="*/ 0 h 35"/>
                <a:gd name="T14" fmla="*/ 54 w 70"/>
                <a:gd name="T15" fmla="*/ 2 h 35"/>
                <a:gd name="T16" fmla="*/ 70 w 70"/>
                <a:gd name="T17" fmla="*/ 20 h 35"/>
                <a:gd name="T18" fmla="*/ 64 w 70"/>
                <a:gd name="T19" fmla="*/ 31 h 35"/>
                <a:gd name="T20" fmla="*/ 53 w 70"/>
                <a:gd name="T21" fmla="*/ 35 h 35"/>
                <a:gd name="T22" fmla="*/ 53 w 70"/>
                <a:gd name="T23" fmla="*/ 26 h 35"/>
                <a:gd name="T24" fmla="*/ 58 w 70"/>
                <a:gd name="T25" fmla="*/ 24 h 35"/>
                <a:gd name="T26" fmla="*/ 61 w 70"/>
                <a:gd name="T27" fmla="*/ 19 h 35"/>
                <a:gd name="T28" fmla="*/ 54 w 70"/>
                <a:gd name="T29" fmla="*/ 11 h 35"/>
                <a:gd name="T30" fmla="*/ 18 w 70"/>
                <a:gd name="T31" fmla="*/ 9 h 35"/>
                <a:gd name="T32" fmla="*/ 10 w 70"/>
                <a:gd name="T33" fmla="*/ 16 h 35"/>
                <a:gd name="T34" fmla="*/ 11 w 70"/>
                <a:gd name="T35" fmla="*/ 22 h 35"/>
                <a:gd name="T36" fmla="*/ 17 w 70"/>
                <a:gd name="T37" fmla="*/ 24 h 35"/>
                <a:gd name="T38" fmla="*/ 53 w 70"/>
                <a:gd name="T39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35">
                  <a:moveTo>
                    <a:pt x="53" y="35"/>
                  </a:moveTo>
                  <a:cubicBezTo>
                    <a:pt x="53" y="35"/>
                    <a:pt x="53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1" y="16"/>
                  </a:cubicBezTo>
                  <a:cubicBezTo>
                    <a:pt x="1" y="11"/>
                    <a:pt x="3" y="7"/>
                    <a:pt x="6" y="4"/>
                  </a:cubicBezTo>
                  <a:cubicBezTo>
                    <a:pt x="9" y="2"/>
                    <a:pt x="14" y="0"/>
                    <a:pt x="18" y="0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63" y="3"/>
                    <a:pt x="70" y="11"/>
                    <a:pt x="70" y="20"/>
                  </a:cubicBezTo>
                  <a:cubicBezTo>
                    <a:pt x="69" y="24"/>
                    <a:pt x="67" y="28"/>
                    <a:pt x="64" y="31"/>
                  </a:cubicBezTo>
                  <a:cubicBezTo>
                    <a:pt x="61" y="34"/>
                    <a:pt x="57" y="35"/>
                    <a:pt x="53" y="35"/>
                  </a:cubicBezTo>
                  <a:close/>
                  <a:moveTo>
                    <a:pt x="53" y="26"/>
                  </a:moveTo>
                  <a:cubicBezTo>
                    <a:pt x="55" y="26"/>
                    <a:pt x="57" y="26"/>
                    <a:pt x="58" y="24"/>
                  </a:cubicBezTo>
                  <a:cubicBezTo>
                    <a:pt x="60" y="23"/>
                    <a:pt x="61" y="21"/>
                    <a:pt x="61" y="19"/>
                  </a:cubicBezTo>
                  <a:cubicBezTo>
                    <a:pt x="61" y="15"/>
                    <a:pt x="58" y="12"/>
                    <a:pt x="54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9"/>
                    <a:pt x="10" y="12"/>
                    <a:pt x="10" y="16"/>
                  </a:cubicBezTo>
                  <a:cubicBezTo>
                    <a:pt x="9" y="18"/>
                    <a:pt x="10" y="20"/>
                    <a:pt x="11" y="22"/>
                  </a:cubicBezTo>
                  <a:cubicBezTo>
                    <a:pt x="13" y="23"/>
                    <a:pt x="15" y="24"/>
                    <a:pt x="17" y="24"/>
                  </a:cubicBezTo>
                  <a:lnTo>
                    <a:pt x="5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49">
              <a:extLst>
                <a:ext uri="{FF2B5EF4-FFF2-40B4-BE49-F238E27FC236}">
                  <a16:creationId xmlns:a16="http://schemas.microsoft.com/office/drawing/2014/main" id="{CC08A18E-8742-4AF5-A0AA-B1BA27F0F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4351338"/>
              <a:ext cx="60325" cy="17463"/>
            </a:xfrm>
            <a:custGeom>
              <a:avLst/>
              <a:gdLst>
                <a:gd name="T0" fmla="*/ 26 w 30"/>
                <a:gd name="T1" fmla="*/ 9 h 9"/>
                <a:gd name="T2" fmla="*/ 4 w 30"/>
                <a:gd name="T3" fmla="*/ 9 h 9"/>
                <a:gd name="T4" fmla="*/ 0 w 30"/>
                <a:gd name="T5" fmla="*/ 5 h 9"/>
                <a:gd name="T6" fmla="*/ 4 w 30"/>
                <a:gd name="T7" fmla="*/ 0 h 9"/>
                <a:gd name="T8" fmla="*/ 26 w 30"/>
                <a:gd name="T9" fmla="*/ 0 h 9"/>
                <a:gd name="T10" fmla="*/ 30 w 30"/>
                <a:gd name="T11" fmla="*/ 5 h 9"/>
                <a:gd name="T12" fmla="*/ 26 w 3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">
                  <a:moveTo>
                    <a:pt x="26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0" y="7"/>
                    <a:pt x="28" y="9"/>
                    <a:pt x="2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250">
              <a:extLst>
                <a:ext uri="{FF2B5EF4-FFF2-40B4-BE49-F238E27FC236}">
                  <a16:creationId xmlns:a16="http://schemas.microsoft.com/office/drawing/2014/main" id="{D9086209-3D54-4A84-9C3C-868D75AAF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438" y="4497388"/>
              <a:ext cx="76200" cy="15875"/>
            </a:xfrm>
            <a:custGeom>
              <a:avLst/>
              <a:gdLst>
                <a:gd name="T0" fmla="*/ 33 w 38"/>
                <a:gd name="T1" fmla="*/ 8 h 8"/>
                <a:gd name="T2" fmla="*/ 4 w 38"/>
                <a:gd name="T3" fmla="*/ 8 h 8"/>
                <a:gd name="T4" fmla="*/ 0 w 38"/>
                <a:gd name="T5" fmla="*/ 4 h 8"/>
                <a:gd name="T6" fmla="*/ 4 w 38"/>
                <a:gd name="T7" fmla="*/ 0 h 8"/>
                <a:gd name="T8" fmla="*/ 33 w 38"/>
                <a:gd name="T9" fmla="*/ 0 h 8"/>
                <a:gd name="T10" fmla="*/ 38 w 38"/>
                <a:gd name="T11" fmla="*/ 4 h 8"/>
                <a:gd name="T12" fmla="*/ 33 w 3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3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6"/>
                    <a:pt x="36" y="8"/>
                    <a:pt x="3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51">
              <a:extLst>
                <a:ext uri="{FF2B5EF4-FFF2-40B4-BE49-F238E27FC236}">
                  <a16:creationId xmlns:a16="http://schemas.microsoft.com/office/drawing/2014/main" id="{3C8FD578-44C9-43DB-B842-E2B60EEA5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650" y="4475163"/>
              <a:ext cx="223838" cy="58738"/>
            </a:xfrm>
            <a:custGeom>
              <a:avLst/>
              <a:gdLst>
                <a:gd name="T0" fmla="*/ 29 w 113"/>
                <a:gd name="T1" fmla="*/ 30 h 30"/>
                <a:gd name="T2" fmla="*/ 29 w 113"/>
                <a:gd name="T3" fmla="*/ 30 h 30"/>
                <a:gd name="T4" fmla="*/ 0 w 113"/>
                <a:gd name="T5" fmla="*/ 5 h 30"/>
                <a:gd name="T6" fmla="*/ 4 w 113"/>
                <a:gd name="T7" fmla="*/ 0 h 30"/>
                <a:gd name="T8" fmla="*/ 9 w 113"/>
                <a:gd name="T9" fmla="*/ 4 h 30"/>
                <a:gd name="T10" fmla="*/ 29 w 113"/>
                <a:gd name="T11" fmla="*/ 21 h 30"/>
                <a:gd name="T12" fmla="*/ 108 w 113"/>
                <a:gd name="T13" fmla="*/ 16 h 30"/>
                <a:gd name="T14" fmla="*/ 113 w 113"/>
                <a:gd name="T15" fmla="*/ 20 h 30"/>
                <a:gd name="T16" fmla="*/ 109 w 113"/>
                <a:gd name="T17" fmla="*/ 24 h 30"/>
                <a:gd name="T18" fmla="*/ 29 w 113"/>
                <a:gd name="T19" fmla="*/ 30 h 30"/>
                <a:gd name="T20" fmla="*/ 29 w 113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30">
                  <a:moveTo>
                    <a:pt x="29" y="30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0" y="29"/>
                    <a:pt x="4" y="23"/>
                    <a:pt x="0" y="5"/>
                  </a:cubicBezTo>
                  <a:cubicBezTo>
                    <a:pt x="0" y="3"/>
                    <a:pt x="1" y="1"/>
                    <a:pt x="4" y="0"/>
                  </a:cubicBezTo>
                  <a:cubicBezTo>
                    <a:pt x="6" y="0"/>
                    <a:pt x="8" y="1"/>
                    <a:pt x="9" y="4"/>
                  </a:cubicBezTo>
                  <a:cubicBezTo>
                    <a:pt x="12" y="19"/>
                    <a:pt x="27" y="21"/>
                    <a:pt x="29" y="21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1" y="15"/>
                    <a:pt x="113" y="17"/>
                    <a:pt x="113" y="20"/>
                  </a:cubicBezTo>
                  <a:cubicBezTo>
                    <a:pt x="113" y="22"/>
                    <a:pt x="111" y="24"/>
                    <a:pt x="109" y="2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52">
              <a:extLst>
                <a:ext uri="{FF2B5EF4-FFF2-40B4-BE49-F238E27FC236}">
                  <a16:creationId xmlns:a16="http://schemas.microsoft.com/office/drawing/2014/main" id="{3D66E9F8-5E86-4EAE-8A95-425E5EBCB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432300"/>
              <a:ext cx="241300" cy="303213"/>
            </a:xfrm>
            <a:custGeom>
              <a:avLst/>
              <a:gdLst>
                <a:gd name="T0" fmla="*/ 98 w 121"/>
                <a:gd name="T1" fmla="*/ 138 h 152"/>
                <a:gd name="T2" fmla="*/ 52 w 121"/>
                <a:gd name="T3" fmla="*/ 149 h 152"/>
                <a:gd name="T4" fmla="*/ 21 w 121"/>
                <a:gd name="T5" fmla="*/ 129 h 152"/>
                <a:gd name="T6" fmla="*/ 6 w 121"/>
                <a:gd name="T7" fmla="*/ 66 h 152"/>
                <a:gd name="T8" fmla="*/ 44 w 121"/>
                <a:gd name="T9" fmla="*/ 6 h 152"/>
                <a:gd name="T10" fmla="*/ 44 w 121"/>
                <a:gd name="T11" fmla="*/ 6 h 152"/>
                <a:gd name="T12" fmla="*/ 103 w 121"/>
                <a:gd name="T13" fmla="*/ 43 h 152"/>
                <a:gd name="T14" fmla="*/ 117 w 121"/>
                <a:gd name="T15" fmla="*/ 107 h 152"/>
                <a:gd name="T16" fmla="*/ 98 w 121"/>
                <a:gd name="T17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52">
                  <a:moveTo>
                    <a:pt x="98" y="138"/>
                  </a:moveTo>
                  <a:cubicBezTo>
                    <a:pt x="52" y="149"/>
                    <a:pt x="52" y="149"/>
                    <a:pt x="52" y="149"/>
                  </a:cubicBezTo>
                  <a:cubicBezTo>
                    <a:pt x="38" y="152"/>
                    <a:pt x="24" y="143"/>
                    <a:pt x="21" y="129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0" y="39"/>
                    <a:pt x="17" y="12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70" y="0"/>
                    <a:pt x="97" y="17"/>
                    <a:pt x="103" y="43"/>
                  </a:cubicBezTo>
                  <a:cubicBezTo>
                    <a:pt x="117" y="107"/>
                    <a:pt x="117" y="107"/>
                    <a:pt x="117" y="107"/>
                  </a:cubicBezTo>
                  <a:cubicBezTo>
                    <a:pt x="121" y="121"/>
                    <a:pt x="112" y="135"/>
                    <a:pt x="98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53">
              <a:extLst>
                <a:ext uri="{FF2B5EF4-FFF2-40B4-BE49-F238E27FC236}">
                  <a16:creationId xmlns:a16="http://schemas.microsoft.com/office/drawing/2014/main" id="{F67693BD-D048-4504-8583-39AD04434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863" y="4494213"/>
              <a:ext cx="134938" cy="125413"/>
            </a:xfrm>
            <a:custGeom>
              <a:avLst/>
              <a:gdLst>
                <a:gd name="T0" fmla="*/ 54 w 68"/>
                <a:gd name="T1" fmla="*/ 54 h 63"/>
                <a:gd name="T2" fmla="*/ 25 w 68"/>
                <a:gd name="T3" fmla="*/ 61 h 63"/>
                <a:gd name="T4" fmla="*/ 6 w 68"/>
                <a:gd name="T5" fmla="*/ 49 h 63"/>
                <a:gd name="T6" fmla="*/ 1 w 68"/>
                <a:gd name="T7" fmla="*/ 28 h 63"/>
                <a:gd name="T8" fmla="*/ 13 w 68"/>
                <a:gd name="T9" fmla="*/ 9 h 63"/>
                <a:gd name="T10" fmla="*/ 42 w 68"/>
                <a:gd name="T11" fmla="*/ 2 h 63"/>
                <a:gd name="T12" fmla="*/ 61 w 68"/>
                <a:gd name="T13" fmla="*/ 14 h 63"/>
                <a:gd name="T14" fmla="*/ 66 w 68"/>
                <a:gd name="T15" fmla="*/ 35 h 63"/>
                <a:gd name="T16" fmla="*/ 54 w 68"/>
                <a:gd name="T17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3">
                  <a:moveTo>
                    <a:pt x="54" y="54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17" y="63"/>
                    <a:pt x="8" y="58"/>
                    <a:pt x="6" y="4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19"/>
                    <a:pt x="5" y="11"/>
                    <a:pt x="13" y="9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0" y="0"/>
                    <a:pt x="59" y="6"/>
                    <a:pt x="61" y="1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8" y="44"/>
                    <a:pt x="62" y="52"/>
                    <a:pt x="54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54">
              <a:extLst>
                <a:ext uri="{FF2B5EF4-FFF2-40B4-BE49-F238E27FC236}">
                  <a16:creationId xmlns:a16="http://schemas.microsoft.com/office/drawing/2014/main" id="{62A9B78A-7C62-48C0-B550-858FAFC60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225" y="4632325"/>
              <a:ext cx="44450" cy="46038"/>
            </a:xfrm>
            <a:custGeom>
              <a:avLst/>
              <a:gdLst>
                <a:gd name="T0" fmla="*/ 22 w 22"/>
                <a:gd name="T1" fmla="*/ 7 h 23"/>
                <a:gd name="T2" fmla="*/ 1 w 22"/>
                <a:gd name="T3" fmla="*/ 1 h 23"/>
                <a:gd name="T4" fmla="*/ 0 w 22"/>
                <a:gd name="T5" fmla="*/ 1 h 23"/>
                <a:gd name="T6" fmla="*/ 0 w 22"/>
                <a:gd name="T7" fmla="*/ 2 h 23"/>
                <a:gd name="T8" fmla="*/ 5 w 22"/>
                <a:gd name="T9" fmla="*/ 22 h 23"/>
                <a:gd name="T10" fmla="*/ 6 w 22"/>
                <a:gd name="T11" fmla="*/ 23 h 23"/>
                <a:gd name="T12" fmla="*/ 6 w 22"/>
                <a:gd name="T13" fmla="*/ 23 h 23"/>
                <a:gd name="T14" fmla="*/ 7 w 22"/>
                <a:gd name="T15" fmla="*/ 23 h 23"/>
                <a:gd name="T16" fmla="*/ 22 w 22"/>
                <a:gd name="T17" fmla="*/ 9 h 23"/>
                <a:gd name="T18" fmla="*/ 22 w 22"/>
                <a:gd name="T19" fmla="*/ 8 h 23"/>
                <a:gd name="T20" fmla="*/ 22 w 22"/>
                <a:gd name="T2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22" y="7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7"/>
                    <a:pt x="22" y="7"/>
                    <a:pt x="2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55">
              <a:extLst>
                <a:ext uri="{FF2B5EF4-FFF2-40B4-BE49-F238E27FC236}">
                  <a16:creationId xmlns:a16="http://schemas.microsoft.com/office/drawing/2014/main" id="{BCA81787-788A-45A3-A2AB-5BBAEE09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6375" y="4641850"/>
              <a:ext cx="44450" cy="46038"/>
            </a:xfrm>
            <a:custGeom>
              <a:avLst/>
              <a:gdLst>
                <a:gd name="T0" fmla="*/ 17 w 22"/>
                <a:gd name="T1" fmla="*/ 0 h 23"/>
                <a:gd name="T2" fmla="*/ 15 w 22"/>
                <a:gd name="T3" fmla="*/ 0 h 23"/>
                <a:gd name="T4" fmla="*/ 0 w 22"/>
                <a:gd name="T5" fmla="*/ 15 h 23"/>
                <a:gd name="T6" fmla="*/ 0 w 22"/>
                <a:gd name="T7" fmla="*/ 16 h 23"/>
                <a:gd name="T8" fmla="*/ 0 w 22"/>
                <a:gd name="T9" fmla="*/ 17 h 23"/>
                <a:gd name="T10" fmla="*/ 21 w 22"/>
                <a:gd name="T11" fmla="*/ 23 h 23"/>
                <a:gd name="T12" fmla="*/ 21 w 22"/>
                <a:gd name="T13" fmla="*/ 23 h 23"/>
                <a:gd name="T14" fmla="*/ 22 w 22"/>
                <a:gd name="T15" fmla="*/ 23 h 23"/>
                <a:gd name="T16" fmla="*/ 22 w 22"/>
                <a:gd name="T17" fmla="*/ 21 h 23"/>
                <a:gd name="T18" fmla="*/ 17 w 22"/>
                <a:gd name="T19" fmla="*/ 1 h 23"/>
                <a:gd name="T20" fmla="*/ 17 w 22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2" y="22"/>
                    <a:pt x="22" y="22"/>
                    <a:pt x="22" y="2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56">
              <a:extLst>
                <a:ext uri="{FF2B5EF4-FFF2-40B4-BE49-F238E27FC236}">
                  <a16:creationId xmlns:a16="http://schemas.microsoft.com/office/drawing/2014/main" id="{28587C1A-92A5-4B70-BDBA-05164AA0F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2563" y="4389438"/>
              <a:ext cx="50800" cy="88900"/>
            </a:xfrm>
            <a:custGeom>
              <a:avLst/>
              <a:gdLst>
                <a:gd name="T0" fmla="*/ 7 w 25"/>
                <a:gd name="T1" fmla="*/ 0 h 45"/>
                <a:gd name="T2" fmla="*/ 7 w 25"/>
                <a:gd name="T3" fmla="*/ 0 h 45"/>
                <a:gd name="T4" fmla="*/ 17 w 25"/>
                <a:gd name="T5" fmla="*/ 6 h 45"/>
                <a:gd name="T6" fmla="*/ 25 w 25"/>
                <a:gd name="T7" fmla="*/ 41 h 45"/>
                <a:gd name="T8" fmla="*/ 24 w 25"/>
                <a:gd name="T9" fmla="*/ 42 h 45"/>
                <a:gd name="T10" fmla="*/ 10 w 25"/>
                <a:gd name="T11" fmla="*/ 45 h 45"/>
                <a:gd name="T12" fmla="*/ 9 w 25"/>
                <a:gd name="T13" fmla="*/ 45 h 45"/>
                <a:gd name="T14" fmla="*/ 1 w 25"/>
                <a:gd name="T15" fmla="*/ 10 h 45"/>
                <a:gd name="T16" fmla="*/ 7 w 2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5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6" y="2"/>
                    <a:pt x="17" y="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4" y="42"/>
                    <a:pt x="24" y="42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9" y="45"/>
                    <a:pt x="9" y="4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6"/>
                    <a:pt x="3" y="1"/>
                    <a:pt x="7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57">
              <a:extLst>
                <a:ext uri="{FF2B5EF4-FFF2-40B4-BE49-F238E27FC236}">
                  <a16:creationId xmlns:a16="http://schemas.microsoft.com/office/drawing/2014/main" id="{8DBFDB3E-CE26-49A2-8AB4-22C207A3E4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2563" y="4533900"/>
              <a:ext cx="46038" cy="65088"/>
            </a:xfrm>
            <a:custGeom>
              <a:avLst/>
              <a:gdLst>
                <a:gd name="T0" fmla="*/ 4 w 29"/>
                <a:gd name="T1" fmla="*/ 20 h 41"/>
                <a:gd name="T2" fmla="*/ 0 w 29"/>
                <a:gd name="T3" fmla="*/ 5 h 41"/>
                <a:gd name="T4" fmla="*/ 5 w 29"/>
                <a:gd name="T5" fmla="*/ 8 h 41"/>
                <a:gd name="T6" fmla="*/ 7 w 29"/>
                <a:gd name="T7" fmla="*/ 19 h 41"/>
                <a:gd name="T8" fmla="*/ 5 w 29"/>
                <a:gd name="T9" fmla="*/ 22 h 41"/>
                <a:gd name="T10" fmla="*/ 4 w 29"/>
                <a:gd name="T11" fmla="*/ 20 h 41"/>
                <a:gd name="T12" fmla="*/ 9 w 29"/>
                <a:gd name="T13" fmla="*/ 26 h 41"/>
                <a:gd name="T14" fmla="*/ 10 w 29"/>
                <a:gd name="T15" fmla="*/ 36 h 41"/>
                <a:gd name="T16" fmla="*/ 8 w 29"/>
                <a:gd name="T17" fmla="*/ 41 h 41"/>
                <a:gd name="T18" fmla="*/ 4 w 29"/>
                <a:gd name="T19" fmla="*/ 26 h 41"/>
                <a:gd name="T20" fmla="*/ 5 w 29"/>
                <a:gd name="T21" fmla="*/ 23 h 41"/>
                <a:gd name="T22" fmla="*/ 9 w 29"/>
                <a:gd name="T23" fmla="*/ 26 h 41"/>
                <a:gd name="T24" fmla="*/ 21 w 29"/>
                <a:gd name="T25" fmla="*/ 0 h 41"/>
                <a:gd name="T26" fmla="*/ 18 w 29"/>
                <a:gd name="T27" fmla="*/ 4 h 41"/>
                <a:gd name="T28" fmla="*/ 5 w 29"/>
                <a:gd name="T29" fmla="*/ 8 h 41"/>
                <a:gd name="T30" fmla="*/ 0 w 29"/>
                <a:gd name="T31" fmla="*/ 4 h 41"/>
                <a:gd name="T32" fmla="*/ 21 w 29"/>
                <a:gd name="T33" fmla="*/ 0 h 41"/>
                <a:gd name="T34" fmla="*/ 29 w 29"/>
                <a:gd name="T35" fmla="*/ 36 h 41"/>
                <a:gd name="T36" fmla="*/ 9 w 29"/>
                <a:gd name="T37" fmla="*/ 41 h 41"/>
                <a:gd name="T38" fmla="*/ 12 w 29"/>
                <a:gd name="T39" fmla="*/ 36 h 41"/>
                <a:gd name="T40" fmla="*/ 24 w 29"/>
                <a:gd name="T41" fmla="*/ 33 h 41"/>
                <a:gd name="T42" fmla="*/ 29 w 29"/>
                <a:gd name="T43" fmla="*/ 36 h 41"/>
                <a:gd name="T44" fmla="*/ 22 w 29"/>
                <a:gd name="T45" fmla="*/ 17 h 41"/>
                <a:gd name="T46" fmla="*/ 24 w 29"/>
                <a:gd name="T47" fmla="*/ 18 h 41"/>
                <a:gd name="T48" fmla="*/ 22 w 29"/>
                <a:gd name="T49" fmla="*/ 20 h 41"/>
                <a:gd name="T50" fmla="*/ 9 w 29"/>
                <a:gd name="T51" fmla="*/ 24 h 41"/>
                <a:gd name="T52" fmla="*/ 7 w 29"/>
                <a:gd name="T53" fmla="*/ 22 h 41"/>
                <a:gd name="T54" fmla="*/ 8 w 29"/>
                <a:gd name="T55" fmla="*/ 20 h 41"/>
                <a:gd name="T56" fmla="*/ 22 w 29"/>
                <a:gd name="T57" fmla="*/ 17 h 41"/>
                <a:gd name="T58" fmla="*/ 27 w 29"/>
                <a:gd name="T59" fmla="*/ 20 h 41"/>
                <a:gd name="T60" fmla="*/ 29 w 29"/>
                <a:gd name="T61" fmla="*/ 36 h 41"/>
                <a:gd name="T62" fmla="*/ 26 w 29"/>
                <a:gd name="T63" fmla="*/ 32 h 41"/>
                <a:gd name="T64" fmla="*/ 23 w 29"/>
                <a:gd name="T65" fmla="*/ 22 h 41"/>
                <a:gd name="T66" fmla="*/ 24 w 29"/>
                <a:gd name="T67" fmla="*/ 19 h 41"/>
                <a:gd name="T68" fmla="*/ 27 w 29"/>
                <a:gd name="T69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" h="41">
                  <a:moveTo>
                    <a:pt x="4" y="20"/>
                  </a:moveTo>
                  <a:lnTo>
                    <a:pt x="0" y="5"/>
                  </a:lnTo>
                  <a:lnTo>
                    <a:pt x="5" y="8"/>
                  </a:lnTo>
                  <a:lnTo>
                    <a:pt x="7" y="19"/>
                  </a:lnTo>
                  <a:lnTo>
                    <a:pt x="5" y="22"/>
                  </a:lnTo>
                  <a:lnTo>
                    <a:pt x="4" y="20"/>
                  </a:lnTo>
                  <a:close/>
                  <a:moveTo>
                    <a:pt x="9" y="26"/>
                  </a:moveTo>
                  <a:lnTo>
                    <a:pt x="10" y="36"/>
                  </a:lnTo>
                  <a:lnTo>
                    <a:pt x="8" y="41"/>
                  </a:lnTo>
                  <a:lnTo>
                    <a:pt x="4" y="26"/>
                  </a:lnTo>
                  <a:lnTo>
                    <a:pt x="5" y="23"/>
                  </a:lnTo>
                  <a:lnTo>
                    <a:pt x="9" y="26"/>
                  </a:lnTo>
                  <a:close/>
                  <a:moveTo>
                    <a:pt x="21" y="0"/>
                  </a:moveTo>
                  <a:lnTo>
                    <a:pt x="18" y="4"/>
                  </a:lnTo>
                  <a:lnTo>
                    <a:pt x="5" y="8"/>
                  </a:lnTo>
                  <a:lnTo>
                    <a:pt x="0" y="4"/>
                  </a:lnTo>
                  <a:lnTo>
                    <a:pt x="21" y="0"/>
                  </a:lnTo>
                  <a:close/>
                  <a:moveTo>
                    <a:pt x="29" y="36"/>
                  </a:moveTo>
                  <a:lnTo>
                    <a:pt x="9" y="41"/>
                  </a:lnTo>
                  <a:lnTo>
                    <a:pt x="12" y="36"/>
                  </a:lnTo>
                  <a:lnTo>
                    <a:pt x="24" y="33"/>
                  </a:lnTo>
                  <a:lnTo>
                    <a:pt x="29" y="36"/>
                  </a:lnTo>
                  <a:close/>
                  <a:moveTo>
                    <a:pt x="22" y="17"/>
                  </a:moveTo>
                  <a:lnTo>
                    <a:pt x="24" y="18"/>
                  </a:lnTo>
                  <a:lnTo>
                    <a:pt x="22" y="20"/>
                  </a:lnTo>
                  <a:lnTo>
                    <a:pt x="9" y="24"/>
                  </a:lnTo>
                  <a:lnTo>
                    <a:pt x="7" y="22"/>
                  </a:lnTo>
                  <a:lnTo>
                    <a:pt x="8" y="20"/>
                  </a:lnTo>
                  <a:lnTo>
                    <a:pt x="22" y="17"/>
                  </a:lnTo>
                  <a:close/>
                  <a:moveTo>
                    <a:pt x="27" y="20"/>
                  </a:moveTo>
                  <a:lnTo>
                    <a:pt x="29" y="36"/>
                  </a:lnTo>
                  <a:lnTo>
                    <a:pt x="26" y="32"/>
                  </a:lnTo>
                  <a:lnTo>
                    <a:pt x="23" y="22"/>
                  </a:lnTo>
                  <a:lnTo>
                    <a:pt x="24" y="19"/>
                  </a:lnTo>
                  <a:lnTo>
                    <a:pt x="2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58">
              <a:extLst>
                <a:ext uri="{FF2B5EF4-FFF2-40B4-BE49-F238E27FC236}">
                  <a16:creationId xmlns:a16="http://schemas.microsoft.com/office/drawing/2014/main" id="{30F94689-9DA4-42EE-A2E4-B48F71D4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713" y="4579938"/>
              <a:ext cx="7938" cy="7938"/>
            </a:xfrm>
            <a:custGeom>
              <a:avLst/>
              <a:gdLst>
                <a:gd name="T0" fmla="*/ 0 w 5"/>
                <a:gd name="T1" fmla="*/ 5 h 5"/>
                <a:gd name="T2" fmla="*/ 0 w 5"/>
                <a:gd name="T3" fmla="*/ 2 h 5"/>
                <a:gd name="T4" fmla="*/ 3 w 5"/>
                <a:gd name="T5" fmla="*/ 0 h 5"/>
                <a:gd name="T6" fmla="*/ 5 w 5"/>
                <a:gd name="T7" fmla="*/ 4 h 5"/>
                <a:gd name="T8" fmla="*/ 0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5" y="4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59">
              <a:extLst>
                <a:ext uri="{FF2B5EF4-FFF2-40B4-BE49-F238E27FC236}">
                  <a16:creationId xmlns:a16="http://schemas.microsoft.com/office/drawing/2014/main" id="{F15894E8-42B1-4C7C-A70E-81BB4911B5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2888" y="4521200"/>
              <a:ext cx="47625" cy="63500"/>
            </a:xfrm>
            <a:custGeom>
              <a:avLst/>
              <a:gdLst>
                <a:gd name="T0" fmla="*/ 4 w 30"/>
                <a:gd name="T1" fmla="*/ 20 h 40"/>
                <a:gd name="T2" fmla="*/ 0 w 30"/>
                <a:gd name="T3" fmla="*/ 5 h 40"/>
                <a:gd name="T4" fmla="*/ 5 w 30"/>
                <a:gd name="T5" fmla="*/ 7 h 40"/>
                <a:gd name="T6" fmla="*/ 8 w 30"/>
                <a:gd name="T7" fmla="*/ 18 h 40"/>
                <a:gd name="T8" fmla="*/ 5 w 30"/>
                <a:gd name="T9" fmla="*/ 21 h 40"/>
                <a:gd name="T10" fmla="*/ 4 w 30"/>
                <a:gd name="T11" fmla="*/ 20 h 40"/>
                <a:gd name="T12" fmla="*/ 21 w 30"/>
                <a:gd name="T13" fmla="*/ 0 h 40"/>
                <a:gd name="T14" fmla="*/ 18 w 30"/>
                <a:gd name="T15" fmla="*/ 3 h 40"/>
                <a:gd name="T16" fmla="*/ 5 w 30"/>
                <a:gd name="T17" fmla="*/ 7 h 40"/>
                <a:gd name="T18" fmla="*/ 0 w 30"/>
                <a:gd name="T19" fmla="*/ 3 h 40"/>
                <a:gd name="T20" fmla="*/ 21 w 30"/>
                <a:gd name="T21" fmla="*/ 0 h 40"/>
                <a:gd name="T22" fmla="*/ 29 w 30"/>
                <a:gd name="T23" fmla="*/ 35 h 40"/>
                <a:gd name="T24" fmla="*/ 9 w 30"/>
                <a:gd name="T25" fmla="*/ 40 h 40"/>
                <a:gd name="T26" fmla="*/ 11 w 30"/>
                <a:gd name="T27" fmla="*/ 35 h 40"/>
                <a:gd name="T28" fmla="*/ 24 w 30"/>
                <a:gd name="T29" fmla="*/ 32 h 40"/>
                <a:gd name="T30" fmla="*/ 29 w 30"/>
                <a:gd name="T31" fmla="*/ 35 h 40"/>
                <a:gd name="T32" fmla="*/ 21 w 30"/>
                <a:gd name="T33" fmla="*/ 16 h 40"/>
                <a:gd name="T34" fmla="*/ 24 w 30"/>
                <a:gd name="T35" fmla="*/ 17 h 40"/>
                <a:gd name="T36" fmla="*/ 23 w 30"/>
                <a:gd name="T37" fmla="*/ 20 h 40"/>
                <a:gd name="T38" fmla="*/ 9 w 30"/>
                <a:gd name="T39" fmla="*/ 23 h 40"/>
                <a:gd name="T40" fmla="*/ 6 w 30"/>
                <a:gd name="T41" fmla="*/ 21 h 40"/>
                <a:gd name="T42" fmla="*/ 8 w 30"/>
                <a:gd name="T43" fmla="*/ 20 h 40"/>
                <a:gd name="T44" fmla="*/ 21 w 30"/>
                <a:gd name="T45" fmla="*/ 16 h 40"/>
                <a:gd name="T46" fmla="*/ 26 w 30"/>
                <a:gd name="T47" fmla="*/ 20 h 40"/>
                <a:gd name="T48" fmla="*/ 30 w 30"/>
                <a:gd name="T49" fmla="*/ 35 h 40"/>
                <a:gd name="T50" fmla="*/ 25 w 30"/>
                <a:gd name="T51" fmla="*/ 31 h 40"/>
                <a:gd name="T52" fmla="*/ 23 w 30"/>
                <a:gd name="T53" fmla="*/ 21 h 40"/>
                <a:gd name="T54" fmla="*/ 24 w 30"/>
                <a:gd name="T55" fmla="*/ 18 h 40"/>
                <a:gd name="T56" fmla="*/ 26 w 30"/>
                <a:gd name="T5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40">
                  <a:moveTo>
                    <a:pt x="4" y="20"/>
                  </a:moveTo>
                  <a:lnTo>
                    <a:pt x="0" y="5"/>
                  </a:lnTo>
                  <a:lnTo>
                    <a:pt x="5" y="7"/>
                  </a:lnTo>
                  <a:lnTo>
                    <a:pt x="8" y="18"/>
                  </a:lnTo>
                  <a:lnTo>
                    <a:pt x="5" y="21"/>
                  </a:lnTo>
                  <a:lnTo>
                    <a:pt x="4" y="20"/>
                  </a:lnTo>
                  <a:close/>
                  <a:moveTo>
                    <a:pt x="21" y="0"/>
                  </a:moveTo>
                  <a:lnTo>
                    <a:pt x="18" y="3"/>
                  </a:lnTo>
                  <a:lnTo>
                    <a:pt x="5" y="7"/>
                  </a:lnTo>
                  <a:lnTo>
                    <a:pt x="0" y="3"/>
                  </a:lnTo>
                  <a:lnTo>
                    <a:pt x="21" y="0"/>
                  </a:lnTo>
                  <a:close/>
                  <a:moveTo>
                    <a:pt x="29" y="35"/>
                  </a:moveTo>
                  <a:lnTo>
                    <a:pt x="9" y="40"/>
                  </a:lnTo>
                  <a:lnTo>
                    <a:pt x="11" y="35"/>
                  </a:lnTo>
                  <a:lnTo>
                    <a:pt x="24" y="32"/>
                  </a:lnTo>
                  <a:lnTo>
                    <a:pt x="29" y="35"/>
                  </a:lnTo>
                  <a:close/>
                  <a:moveTo>
                    <a:pt x="21" y="16"/>
                  </a:moveTo>
                  <a:lnTo>
                    <a:pt x="24" y="17"/>
                  </a:lnTo>
                  <a:lnTo>
                    <a:pt x="23" y="20"/>
                  </a:lnTo>
                  <a:lnTo>
                    <a:pt x="9" y="23"/>
                  </a:lnTo>
                  <a:lnTo>
                    <a:pt x="6" y="21"/>
                  </a:lnTo>
                  <a:lnTo>
                    <a:pt x="8" y="20"/>
                  </a:lnTo>
                  <a:lnTo>
                    <a:pt x="21" y="16"/>
                  </a:lnTo>
                  <a:close/>
                  <a:moveTo>
                    <a:pt x="26" y="20"/>
                  </a:moveTo>
                  <a:lnTo>
                    <a:pt x="30" y="35"/>
                  </a:lnTo>
                  <a:lnTo>
                    <a:pt x="25" y="31"/>
                  </a:lnTo>
                  <a:lnTo>
                    <a:pt x="23" y="21"/>
                  </a:lnTo>
                  <a:lnTo>
                    <a:pt x="24" y="18"/>
                  </a:lnTo>
                  <a:lnTo>
                    <a:pt x="2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2BD17B7-6C57-4F15-8BF2-94DEB5BAE07D}"/>
              </a:ext>
            </a:extLst>
          </p:cNvPr>
          <p:cNvGrpSpPr/>
          <p:nvPr/>
        </p:nvGrpSpPr>
        <p:grpSpPr>
          <a:xfrm>
            <a:off x="330892" y="2819925"/>
            <a:ext cx="516975" cy="333062"/>
            <a:chOff x="-2667001" y="2133601"/>
            <a:chExt cx="731838" cy="471488"/>
          </a:xfrm>
          <a:solidFill>
            <a:schemeClr val="accent1"/>
          </a:solidFill>
        </p:grpSpPr>
        <p:sp>
          <p:nvSpPr>
            <p:cNvPr id="46" name="Freeform 102">
              <a:extLst>
                <a:ext uri="{FF2B5EF4-FFF2-40B4-BE49-F238E27FC236}">
                  <a16:creationId xmlns:a16="http://schemas.microsoft.com/office/drawing/2014/main" id="{EC44E1F6-5365-4E67-89B4-33C6DD18A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86038" y="2168526"/>
              <a:ext cx="566738" cy="436563"/>
            </a:xfrm>
            <a:custGeom>
              <a:avLst/>
              <a:gdLst>
                <a:gd name="T0" fmla="*/ 0 w 410"/>
                <a:gd name="T1" fmla="*/ 225 h 316"/>
                <a:gd name="T2" fmla="*/ 12 w 410"/>
                <a:gd name="T3" fmla="*/ 300 h 316"/>
                <a:gd name="T4" fmla="*/ 53 w 410"/>
                <a:gd name="T5" fmla="*/ 316 h 316"/>
                <a:gd name="T6" fmla="*/ 307 w 410"/>
                <a:gd name="T7" fmla="*/ 127 h 316"/>
                <a:gd name="T8" fmla="*/ 399 w 410"/>
                <a:gd name="T9" fmla="*/ 31 h 316"/>
                <a:gd name="T10" fmla="*/ 158 w 410"/>
                <a:gd name="T11" fmla="*/ 9 h 316"/>
                <a:gd name="T12" fmla="*/ 0 w 410"/>
                <a:gd name="T13" fmla="*/ 22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316">
                  <a:moveTo>
                    <a:pt x="0" y="225"/>
                  </a:moveTo>
                  <a:cubicBezTo>
                    <a:pt x="0" y="255"/>
                    <a:pt x="1" y="279"/>
                    <a:pt x="12" y="300"/>
                  </a:cubicBezTo>
                  <a:cubicBezTo>
                    <a:pt x="20" y="315"/>
                    <a:pt x="35" y="316"/>
                    <a:pt x="53" y="316"/>
                  </a:cubicBezTo>
                  <a:cubicBezTo>
                    <a:pt x="176" y="316"/>
                    <a:pt x="290" y="191"/>
                    <a:pt x="307" y="127"/>
                  </a:cubicBezTo>
                  <a:cubicBezTo>
                    <a:pt x="315" y="98"/>
                    <a:pt x="410" y="57"/>
                    <a:pt x="399" y="31"/>
                  </a:cubicBezTo>
                  <a:cubicBezTo>
                    <a:pt x="383" y="27"/>
                    <a:pt x="256" y="0"/>
                    <a:pt x="158" y="9"/>
                  </a:cubicBezTo>
                  <a:cubicBezTo>
                    <a:pt x="40" y="19"/>
                    <a:pt x="0" y="106"/>
                    <a:pt x="0" y="225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103">
              <a:extLst>
                <a:ext uri="{FF2B5EF4-FFF2-40B4-BE49-F238E27FC236}">
                  <a16:creationId xmlns:a16="http://schemas.microsoft.com/office/drawing/2014/main" id="{6F14E184-84E4-45A4-9EF9-9A6062C8D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7001" y="2133601"/>
              <a:ext cx="731838" cy="366713"/>
            </a:xfrm>
            <a:custGeom>
              <a:avLst/>
              <a:gdLst>
                <a:gd name="T0" fmla="*/ 320 w 530"/>
                <a:gd name="T1" fmla="*/ 230 h 265"/>
                <a:gd name="T2" fmla="*/ 382 w 530"/>
                <a:gd name="T3" fmla="*/ 236 h 265"/>
                <a:gd name="T4" fmla="*/ 459 w 530"/>
                <a:gd name="T5" fmla="*/ 131 h 265"/>
                <a:gd name="T6" fmla="*/ 529 w 530"/>
                <a:gd name="T7" fmla="*/ 60 h 265"/>
                <a:gd name="T8" fmla="*/ 122 w 530"/>
                <a:gd name="T9" fmla="*/ 70 h 265"/>
                <a:gd name="T10" fmla="*/ 320 w 530"/>
                <a:gd name="T11" fmla="*/ 2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0" h="265">
                  <a:moveTo>
                    <a:pt x="320" y="230"/>
                  </a:moveTo>
                  <a:cubicBezTo>
                    <a:pt x="320" y="230"/>
                    <a:pt x="349" y="256"/>
                    <a:pt x="382" y="236"/>
                  </a:cubicBezTo>
                  <a:cubicBezTo>
                    <a:pt x="440" y="202"/>
                    <a:pt x="422" y="187"/>
                    <a:pt x="459" y="131"/>
                  </a:cubicBezTo>
                  <a:cubicBezTo>
                    <a:pt x="498" y="71"/>
                    <a:pt x="530" y="101"/>
                    <a:pt x="529" y="60"/>
                  </a:cubicBezTo>
                  <a:cubicBezTo>
                    <a:pt x="527" y="18"/>
                    <a:pt x="189" y="0"/>
                    <a:pt x="122" y="70"/>
                  </a:cubicBezTo>
                  <a:cubicBezTo>
                    <a:pt x="0" y="197"/>
                    <a:pt x="201" y="265"/>
                    <a:pt x="320" y="230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4">
              <a:extLst>
                <a:ext uri="{FF2B5EF4-FFF2-40B4-BE49-F238E27FC236}">
                  <a16:creationId xmlns:a16="http://schemas.microsoft.com/office/drawing/2014/main" id="{EC6849DC-71EC-47FF-B5D8-1215B5B94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5676" y="2451101"/>
              <a:ext cx="39688" cy="87313"/>
            </a:xfrm>
            <a:custGeom>
              <a:avLst/>
              <a:gdLst>
                <a:gd name="T0" fmla="*/ 0 w 28"/>
                <a:gd name="T1" fmla="*/ 0 h 63"/>
                <a:gd name="T2" fmla="*/ 13 w 28"/>
                <a:gd name="T3" fmla="*/ 61 h 63"/>
                <a:gd name="T4" fmla="*/ 28 w 28"/>
                <a:gd name="T5" fmla="*/ 54 h 63"/>
                <a:gd name="T6" fmla="*/ 17 w 28"/>
                <a:gd name="T7" fmla="*/ 0 h 63"/>
                <a:gd name="T8" fmla="*/ 0 w 28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3">
                  <a:moveTo>
                    <a:pt x="0" y="0"/>
                  </a:moveTo>
                  <a:cubicBezTo>
                    <a:pt x="0" y="0"/>
                    <a:pt x="3" y="37"/>
                    <a:pt x="13" y="61"/>
                  </a:cubicBezTo>
                  <a:cubicBezTo>
                    <a:pt x="13" y="61"/>
                    <a:pt x="26" y="63"/>
                    <a:pt x="28" y="54"/>
                  </a:cubicBezTo>
                  <a:cubicBezTo>
                    <a:pt x="28" y="54"/>
                    <a:pt x="22" y="36"/>
                    <a:pt x="1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05">
              <a:extLst>
                <a:ext uri="{FF2B5EF4-FFF2-40B4-BE49-F238E27FC236}">
                  <a16:creationId xmlns:a16="http://schemas.microsoft.com/office/drawing/2014/main" id="{3B66603F-8136-42B5-B174-16FF92B98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01888" y="2178051"/>
              <a:ext cx="209550" cy="290513"/>
            </a:xfrm>
            <a:custGeom>
              <a:avLst/>
              <a:gdLst>
                <a:gd name="T0" fmla="*/ 0 w 152"/>
                <a:gd name="T1" fmla="*/ 11 h 211"/>
                <a:gd name="T2" fmla="*/ 14 w 152"/>
                <a:gd name="T3" fmla="*/ 7 h 211"/>
                <a:gd name="T4" fmla="*/ 30 w 152"/>
                <a:gd name="T5" fmla="*/ 4 h 211"/>
                <a:gd name="T6" fmla="*/ 52 w 152"/>
                <a:gd name="T7" fmla="*/ 1 h 211"/>
                <a:gd name="T8" fmla="*/ 78 w 152"/>
                <a:gd name="T9" fmla="*/ 0 h 211"/>
                <a:gd name="T10" fmla="*/ 107 w 152"/>
                <a:gd name="T11" fmla="*/ 5 h 211"/>
                <a:gd name="T12" fmla="*/ 121 w 152"/>
                <a:gd name="T13" fmla="*/ 14 h 211"/>
                <a:gd name="T14" fmla="*/ 126 w 152"/>
                <a:gd name="T15" fmla="*/ 20 h 211"/>
                <a:gd name="T16" fmla="*/ 130 w 152"/>
                <a:gd name="T17" fmla="*/ 28 h 211"/>
                <a:gd name="T18" fmla="*/ 142 w 152"/>
                <a:gd name="T19" fmla="*/ 57 h 211"/>
                <a:gd name="T20" fmla="*/ 151 w 152"/>
                <a:gd name="T21" fmla="*/ 120 h 211"/>
                <a:gd name="T22" fmla="*/ 147 w 152"/>
                <a:gd name="T23" fmla="*/ 149 h 211"/>
                <a:gd name="T24" fmla="*/ 138 w 152"/>
                <a:gd name="T25" fmla="*/ 173 h 211"/>
                <a:gd name="T26" fmla="*/ 131 w 152"/>
                <a:gd name="T27" fmla="*/ 183 h 211"/>
                <a:gd name="T28" fmla="*/ 125 w 152"/>
                <a:gd name="T29" fmla="*/ 191 h 211"/>
                <a:gd name="T30" fmla="*/ 119 w 152"/>
                <a:gd name="T31" fmla="*/ 197 h 211"/>
                <a:gd name="T32" fmla="*/ 113 w 152"/>
                <a:gd name="T33" fmla="*/ 203 h 211"/>
                <a:gd name="T34" fmla="*/ 108 w 152"/>
                <a:gd name="T35" fmla="*/ 207 h 211"/>
                <a:gd name="T36" fmla="*/ 104 w 152"/>
                <a:gd name="T37" fmla="*/ 209 h 211"/>
                <a:gd name="T38" fmla="*/ 101 w 152"/>
                <a:gd name="T39" fmla="*/ 211 h 211"/>
                <a:gd name="T40" fmla="*/ 104 w 152"/>
                <a:gd name="T41" fmla="*/ 209 h 211"/>
                <a:gd name="T42" fmla="*/ 107 w 152"/>
                <a:gd name="T43" fmla="*/ 206 h 211"/>
                <a:gd name="T44" fmla="*/ 112 w 152"/>
                <a:gd name="T45" fmla="*/ 201 h 211"/>
                <a:gd name="T46" fmla="*/ 117 w 152"/>
                <a:gd name="T47" fmla="*/ 196 h 211"/>
                <a:gd name="T48" fmla="*/ 122 w 152"/>
                <a:gd name="T49" fmla="*/ 189 h 211"/>
                <a:gd name="T50" fmla="*/ 133 w 152"/>
                <a:gd name="T51" fmla="*/ 171 h 211"/>
                <a:gd name="T52" fmla="*/ 141 w 152"/>
                <a:gd name="T53" fmla="*/ 147 h 211"/>
                <a:gd name="T54" fmla="*/ 144 w 152"/>
                <a:gd name="T55" fmla="*/ 119 h 211"/>
                <a:gd name="T56" fmla="*/ 141 w 152"/>
                <a:gd name="T57" fmla="*/ 90 h 211"/>
                <a:gd name="T58" fmla="*/ 134 w 152"/>
                <a:gd name="T59" fmla="*/ 60 h 211"/>
                <a:gd name="T60" fmla="*/ 123 w 152"/>
                <a:gd name="T61" fmla="*/ 31 h 211"/>
                <a:gd name="T62" fmla="*/ 120 w 152"/>
                <a:gd name="T63" fmla="*/ 24 h 211"/>
                <a:gd name="T64" fmla="*/ 116 w 152"/>
                <a:gd name="T65" fmla="*/ 19 h 211"/>
                <a:gd name="T66" fmla="*/ 104 w 152"/>
                <a:gd name="T67" fmla="*/ 11 h 211"/>
                <a:gd name="T68" fmla="*/ 77 w 152"/>
                <a:gd name="T69" fmla="*/ 6 h 211"/>
                <a:gd name="T70" fmla="*/ 52 w 152"/>
                <a:gd name="T71" fmla="*/ 5 h 211"/>
                <a:gd name="T72" fmla="*/ 14 w 152"/>
                <a:gd name="T73" fmla="*/ 9 h 211"/>
                <a:gd name="T74" fmla="*/ 0 w 152"/>
                <a:gd name="T75" fmla="*/ 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211">
                  <a:moveTo>
                    <a:pt x="0" y="11"/>
                  </a:moveTo>
                  <a:cubicBezTo>
                    <a:pt x="0" y="11"/>
                    <a:pt x="5" y="10"/>
                    <a:pt x="14" y="7"/>
                  </a:cubicBezTo>
                  <a:cubicBezTo>
                    <a:pt x="18" y="6"/>
                    <a:pt x="24" y="5"/>
                    <a:pt x="30" y="4"/>
                  </a:cubicBezTo>
                  <a:cubicBezTo>
                    <a:pt x="36" y="3"/>
                    <a:pt x="44" y="2"/>
                    <a:pt x="52" y="1"/>
                  </a:cubicBezTo>
                  <a:cubicBezTo>
                    <a:pt x="60" y="0"/>
                    <a:pt x="68" y="0"/>
                    <a:pt x="78" y="0"/>
                  </a:cubicBezTo>
                  <a:cubicBezTo>
                    <a:pt x="87" y="1"/>
                    <a:pt x="97" y="2"/>
                    <a:pt x="107" y="5"/>
                  </a:cubicBezTo>
                  <a:cubicBezTo>
                    <a:pt x="111" y="7"/>
                    <a:pt x="116" y="10"/>
                    <a:pt x="121" y="14"/>
                  </a:cubicBezTo>
                  <a:cubicBezTo>
                    <a:pt x="123" y="16"/>
                    <a:pt x="125" y="18"/>
                    <a:pt x="126" y="20"/>
                  </a:cubicBezTo>
                  <a:cubicBezTo>
                    <a:pt x="127" y="23"/>
                    <a:pt x="128" y="25"/>
                    <a:pt x="130" y="28"/>
                  </a:cubicBezTo>
                  <a:cubicBezTo>
                    <a:pt x="134" y="37"/>
                    <a:pt x="138" y="47"/>
                    <a:pt x="142" y="57"/>
                  </a:cubicBezTo>
                  <a:cubicBezTo>
                    <a:pt x="148" y="78"/>
                    <a:pt x="152" y="99"/>
                    <a:pt x="151" y="120"/>
                  </a:cubicBezTo>
                  <a:cubicBezTo>
                    <a:pt x="151" y="130"/>
                    <a:pt x="150" y="139"/>
                    <a:pt x="147" y="149"/>
                  </a:cubicBezTo>
                  <a:cubicBezTo>
                    <a:pt x="145" y="158"/>
                    <a:pt x="141" y="166"/>
                    <a:pt x="138" y="173"/>
                  </a:cubicBezTo>
                  <a:cubicBezTo>
                    <a:pt x="136" y="176"/>
                    <a:pt x="133" y="180"/>
                    <a:pt x="131" y="183"/>
                  </a:cubicBezTo>
                  <a:cubicBezTo>
                    <a:pt x="129" y="186"/>
                    <a:pt x="127" y="188"/>
                    <a:pt x="125" y="191"/>
                  </a:cubicBezTo>
                  <a:cubicBezTo>
                    <a:pt x="123" y="193"/>
                    <a:pt x="121" y="196"/>
                    <a:pt x="119" y="197"/>
                  </a:cubicBezTo>
                  <a:cubicBezTo>
                    <a:pt x="117" y="199"/>
                    <a:pt x="115" y="201"/>
                    <a:pt x="113" y="203"/>
                  </a:cubicBezTo>
                  <a:cubicBezTo>
                    <a:pt x="111" y="204"/>
                    <a:pt x="109" y="206"/>
                    <a:pt x="108" y="207"/>
                  </a:cubicBezTo>
                  <a:cubicBezTo>
                    <a:pt x="107" y="208"/>
                    <a:pt x="105" y="208"/>
                    <a:pt x="104" y="209"/>
                  </a:cubicBezTo>
                  <a:cubicBezTo>
                    <a:pt x="102" y="211"/>
                    <a:pt x="101" y="211"/>
                    <a:pt x="101" y="211"/>
                  </a:cubicBezTo>
                  <a:cubicBezTo>
                    <a:pt x="101" y="211"/>
                    <a:pt x="102" y="210"/>
                    <a:pt x="104" y="209"/>
                  </a:cubicBezTo>
                  <a:cubicBezTo>
                    <a:pt x="105" y="208"/>
                    <a:pt x="106" y="207"/>
                    <a:pt x="107" y="206"/>
                  </a:cubicBezTo>
                  <a:cubicBezTo>
                    <a:pt x="109" y="205"/>
                    <a:pt x="110" y="203"/>
                    <a:pt x="112" y="201"/>
                  </a:cubicBezTo>
                  <a:cubicBezTo>
                    <a:pt x="113" y="200"/>
                    <a:pt x="115" y="198"/>
                    <a:pt x="117" y="196"/>
                  </a:cubicBezTo>
                  <a:cubicBezTo>
                    <a:pt x="119" y="194"/>
                    <a:pt x="121" y="191"/>
                    <a:pt x="122" y="189"/>
                  </a:cubicBezTo>
                  <a:cubicBezTo>
                    <a:pt x="126" y="184"/>
                    <a:pt x="130" y="178"/>
                    <a:pt x="133" y="171"/>
                  </a:cubicBezTo>
                  <a:cubicBezTo>
                    <a:pt x="136" y="164"/>
                    <a:pt x="139" y="156"/>
                    <a:pt x="141" y="147"/>
                  </a:cubicBezTo>
                  <a:cubicBezTo>
                    <a:pt x="143" y="138"/>
                    <a:pt x="144" y="129"/>
                    <a:pt x="144" y="119"/>
                  </a:cubicBezTo>
                  <a:cubicBezTo>
                    <a:pt x="144" y="110"/>
                    <a:pt x="143" y="100"/>
                    <a:pt x="141" y="90"/>
                  </a:cubicBezTo>
                  <a:cubicBezTo>
                    <a:pt x="140" y="80"/>
                    <a:pt x="137" y="70"/>
                    <a:pt x="134" y="60"/>
                  </a:cubicBezTo>
                  <a:cubicBezTo>
                    <a:pt x="131" y="50"/>
                    <a:pt x="127" y="40"/>
                    <a:pt x="123" y="31"/>
                  </a:cubicBezTo>
                  <a:cubicBezTo>
                    <a:pt x="122" y="29"/>
                    <a:pt x="121" y="26"/>
                    <a:pt x="120" y="24"/>
                  </a:cubicBezTo>
                  <a:cubicBezTo>
                    <a:pt x="119" y="22"/>
                    <a:pt x="117" y="20"/>
                    <a:pt x="116" y="19"/>
                  </a:cubicBezTo>
                  <a:cubicBezTo>
                    <a:pt x="112" y="16"/>
                    <a:pt x="108" y="13"/>
                    <a:pt x="104" y="11"/>
                  </a:cubicBezTo>
                  <a:cubicBezTo>
                    <a:pt x="95" y="8"/>
                    <a:pt x="86" y="6"/>
                    <a:pt x="77" y="6"/>
                  </a:cubicBezTo>
                  <a:cubicBezTo>
                    <a:pt x="68" y="5"/>
                    <a:pt x="60" y="5"/>
                    <a:pt x="52" y="5"/>
                  </a:cubicBezTo>
                  <a:cubicBezTo>
                    <a:pt x="36" y="6"/>
                    <a:pt x="23" y="8"/>
                    <a:pt x="14" y="9"/>
                  </a:cubicBezTo>
                  <a:cubicBezTo>
                    <a:pt x="5" y="10"/>
                    <a:pt x="0" y="11"/>
                    <a:pt x="0" y="11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06">
              <a:extLst>
                <a:ext uri="{FF2B5EF4-FFF2-40B4-BE49-F238E27FC236}">
                  <a16:creationId xmlns:a16="http://schemas.microsoft.com/office/drawing/2014/main" id="{059D99D6-89AF-44ED-A934-100EB5973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92338" y="2173288"/>
              <a:ext cx="111125" cy="257175"/>
            </a:xfrm>
            <a:custGeom>
              <a:avLst/>
              <a:gdLst>
                <a:gd name="T0" fmla="*/ 71 w 80"/>
                <a:gd name="T1" fmla="*/ 162 h 186"/>
                <a:gd name="T2" fmla="*/ 70 w 80"/>
                <a:gd name="T3" fmla="*/ 165 h 186"/>
                <a:gd name="T4" fmla="*/ 65 w 80"/>
                <a:gd name="T5" fmla="*/ 173 h 186"/>
                <a:gd name="T6" fmla="*/ 55 w 80"/>
                <a:gd name="T7" fmla="*/ 183 h 186"/>
                <a:gd name="T8" fmla="*/ 46 w 80"/>
                <a:gd name="T9" fmla="*/ 186 h 186"/>
                <a:gd name="T10" fmla="*/ 35 w 80"/>
                <a:gd name="T11" fmla="*/ 183 h 186"/>
                <a:gd name="T12" fmla="*/ 21 w 80"/>
                <a:gd name="T13" fmla="*/ 165 h 186"/>
                <a:gd name="T14" fmla="*/ 18 w 80"/>
                <a:gd name="T15" fmla="*/ 160 h 186"/>
                <a:gd name="T16" fmla="*/ 16 w 80"/>
                <a:gd name="T17" fmla="*/ 154 h 186"/>
                <a:gd name="T18" fmla="*/ 11 w 80"/>
                <a:gd name="T19" fmla="*/ 142 h 186"/>
                <a:gd name="T20" fmla="*/ 4 w 80"/>
                <a:gd name="T21" fmla="*/ 117 h 186"/>
                <a:gd name="T22" fmla="*/ 1 w 80"/>
                <a:gd name="T23" fmla="*/ 89 h 186"/>
                <a:gd name="T24" fmla="*/ 1 w 80"/>
                <a:gd name="T25" fmla="*/ 62 h 186"/>
                <a:gd name="T26" fmla="*/ 4 w 80"/>
                <a:gd name="T27" fmla="*/ 36 h 186"/>
                <a:gd name="T28" fmla="*/ 14 w 80"/>
                <a:gd name="T29" fmla="*/ 12 h 186"/>
                <a:gd name="T30" fmla="*/ 24 w 80"/>
                <a:gd name="T31" fmla="*/ 4 h 186"/>
                <a:gd name="T32" fmla="*/ 35 w 80"/>
                <a:gd name="T33" fmla="*/ 1 h 186"/>
                <a:gd name="T34" fmla="*/ 53 w 80"/>
                <a:gd name="T35" fmla="*/ 0 h 186"/>
                <a:gd name="T36" fmla="*/ 68 w 80"/>
                <a:gd name="T37" fmla="*/ 0 h 186"/>
                <a:gd name="T38" fmla="*/ 80 w 80"/>
                <a:gd name="T39" fmla="*/ 0 h 186"/>
                <a:gd name="T40" fmla="*/ 77 w 80"/>
                <a:gd name="T41" fmla="*/ 1 h 186"/>
                <a:gd name="T42" fmla="*/ 68 w 80"/>
                <a:gd name="T43" fmla="*/ 2 h 186"/>
                <a:gd name="T44" fmla="*/ 54 w 80"/>
                <a:gd name="T45" fmla="*/ 3 h 186"/>
                <a:gd name="T46" fmla="*/ 36 w 80"/>
                <a:gd name="T47" fmla="*/ 6 h 186"/>
                <a:gd name="T48" fmla="*/ 19 w 80"/>
                <a:gd name="T49" fmla="*/ 16 h 186"/>
                <a:gd name="T50" fmla="*/ 11 w 80"/>
                <a:gd name="T51" fmla="*/ 37 h 186"/>
                <a:gd name="T52" fmla="*/ 9 w 80"/>
                <a:gd name="T53" fmla="*/ 89 h 186"/>
                <a:gd name="T54" fmla="*/ 12 w 80"/>
                <a:gd name="T55" fmla="*/ 115 h 186"/>
                <a:gd name="T56" fmla="*/ 17 w 80"/>
                <a:gd name="T57" fmla="*/ 140 h 186"/>
                <a:gd name="T58" fmla="*/ 26 w 80"/>
                <a:gd name="T59" fmla="*/ 163 h 186"/>
                <a:gd name="T60" fmla="*/ 38 w 80"/>
                <a:gd name="T61" fmla="*/ 180 h 186"/>
                <a:gd name="T62" fmla="*/ 46 w 80"/>
                <a:gd name="T63" fmla="*/ 183 h 186"/>
                <a:gd name="T64" fmla="*/ 53 w 80"/>
                <a:gd name="T65" fmla="*/ 181 h 186"/>
                <a:gd name="T66" fmla="*/ 64 w 80"/>
                <a:gd name="T67" fmla="*/ 172 h 186"/>
                <a:gd name="T68" fmla="*/ 69 w 80"/>
                <a:gd name="T69" fmla="*/ 165 h 186"/>
                <a:gd name="T70" fmla="*/ 71 w 80"/>
                <a:gd name="T7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" h="186">
                  <a:moveTo>
                    <a:pt x="71" y="162"/>
                  </a:moveTo>
                  <a:cubicBezTo>
                    <a:pt x="71" y="162"/>
                    <a:pt x="71" y="163"/>
                    <a:pt x="70" y="165"/>
                  </a:cubicBezTo>
                  <a:cubicBezTo>
                    <a:pt x="69" y="167"/>
                    <a:pt x="67" y="169"/>
                    <a:pt x="65" y="173"/>
                  </a:cubicBezTo>
                  <a:cubicBezTo>
                    <a:pt x="63" y="176"/>
                    <a:pt x="59" y="180"/>
                    <a:pt x="55" y="183"/>
                  </a:cubicBezTo>
                  <a:cubicBezTo>
                    <a:pt x="52" y="184"/>
                    <a:pt x="49" y="186"/>
                    <a:pt x="46" y="186"/>
                  </a:cubicBezTo>
                  <a:cubicBezTo>
                    <a:pt x="42" y="186"/>
                    <a:pt x="39" y="185"/>
                    <a:pt x="35" y="183"/>
                  </a:cubicBezTo>
                  <a:cubicBezTo>
                    <a:pt x="29" y="179"/>
                    <a:pt x="25" y="172"/>
                    <a:pt x="21" y="165"/>
                  </a:cubicBezTo>
                  <a:cubicBezTo>
                    <a:pt x="20" y="163"/>
                    <a:pt x="19" y="162"/>
                    <a:pt x="18" y="160"/>
                  </a:cubicBezTo>
                  <a:cubicBezTo>
                    <a:pt x="17" y="158"/>
                    <a:pt x="17" y="156"/>
                    <a:pt x="16" y="154"/>
                  </a:cubicBezTo>
                  <a:cubicBezTo>
                    <a:pt x="14" y="150"/>
                    <a:pt x="12" y="147"/>
                    <a:pt x="11" y="142"/>
                  </a:cubicBezTo>
                  <a:cubicBezTo>
                    <a:pt x="8" y="134"/>
                    <a:pt x="6" y="126"/>
                    <a:pt x="4" y="117"/>
                  </a:cubicBezTo>
                  <a:cubicBezTo>
                    <a:pt x="3" y="108"/>
                    <a:pt x="1" y="99"/>
                    <a:pt x="1" y="89"/>
                  </a:cubicBezTo>
                  <a:cubicBezTo>
                    <a:pt x="0" y="80"/>
                    <a:pt x="0" y="71"/>
                    <a:pt x="1" y="62"/>
                  </a:cubicBezTo>
                  <a:cubicBezTo>
                    <a:pt x="1" y="53"/>
                    <a:pt x="2" y="44"/>
                    <a:pt x="4" y="36"/>
                  </a:cubicBezTo>
                  <a:cubicBezTo>
                    <a:pt x="6" y="27"/>
                    <a:pt x="8" y="19"/>
                    <a:pt x="14" y="12"/>
                  </a:cubicBezTo>
                  <a:cubicBezTo>
                    <a:pt x="17" y="8"/>
                    <a:pt x="20" y="6"/>
                    <a:pt x="24" y="4"/>
                  </a:cubicBezTo>
                  <a:cubicBezTo>
                    <a:pt x="27" y="2"/>
                    <a:pt x="31" y="1"/>
                    <a:pt x="35" y="1"/>
                  </a:cubicBezTo>
                  <a:cubicBezTo>
                    <a:pt x="42" y="0"/>
                    <a:pt x="48" y="0"/>
                    <a:pt x="53" y="0"/>
                  </a:cubicBezTo>
                  <a:cubicBezTo>
                    <a:pt x="59" y="0"/>
                    <a:pt x="64" y="0"/>
                    <a:pt x="68" y="0"/>
                  </a:cubicBezTo>
                  <a:cubicBezTo>
                    <a:pt x="76" y="0"/>
                    <a:pt x="80" y="0"/>
                    <a:pt x="80" y="0"/>
                  </a:cubicBezTo>
                  <a:cubicBezTo>
                    <a:pt x="80" y="0"/>
                    <a:pt x="79" y="1"/>
                    <a:pt x="77" y="1"/>
                  </a:cubicBezTo>
                  <a:cubicBezTo>
                    <a:pt x="75" y="1"/>
                    <a:pt x="72" y="2"/>
                    <a:pt x="68" y="2"/>
                  </a:cubicBezTo>
                  <a:cubicBezTo>
                    <a:pt x="64" y="2"/>
                    <a:pt x="59" y="3"/>
                    <a:pt x="54" y="3"/>
                  </a:cubicBezTo>
                  <a:cubicBezTo>
                    <a:pt x="48" y="4"/>
                    <a:pt x="42" y="4"/>
                    <a:pt x="36" y="6"/>
                  </a:cubicBezTo>
                  <a:cubicBezTo>
                    <a:pt x="29" y="7"/>
                    <a:pt x="23" y="10"/>
                    <a:pt x="19" y="16"/>
                  </a:cubicBezTo>
                  <a:cubicBezTo>
                    <a:pt x="15" y="21"/>
                    <a:pt x="13" y="29"/>
                    <a:pt x="11" y="37"/>
                  </a:cubicBezTo>
                  <a:cubicBezTo>
                    <a:pt x="9" y="53"/>
                    <a:pt x="8" y="71"/>
                    <a:pt x="9" y="89"/>
                  </a:cubicBezTo>
                  <a:cubicBezTo>
                    <a:pt x="9" y="98"/>
                    <a:pt x="10" y="107"/>
                    <a:pt x="12" y="115"/>
                  </a:cubicBezTo>
                  <a:cubicBezTo>
                    <a:pt x="13" y="124"/>
                    <a:pt x="15" y="132"/>
                    <a:pt x="17" y="140"/>
                  </a:cubicBezTo>
                  <a:cubicBezTo>
                    <a:pt x="20" y="148"/>
                    <a:pt x="22" y="156"/>
                    <a:pt x="26" y="163"/>
                  </a:cubicBezTo>
                  <a:cubicBezTo>
                    <a:pt x="29" y="170"/>
                    <a:pt x="33" y="176"/>
                    <a:pt x="38" y="180"/>
                  </a:cubicBezTo>
                  <a:cubicBezTo>
                    <a:pt x="40" y="181"/>
                    <a:pt x="43" y="183"/>
                    <a:pt x="46" y="183"/>
                  </a:cubicBezTo>
                  <a:cubicBezTo>
                    <a:pt x="48" y="183"/>
                    <a:pt x="51" y="182"/>
                    <a:pt x="53" y="181"/>
                  </a:cubicBezTo>
                  <a:cubicBezTo>
                    <a:pt x="58" y="178"/>
                    <a:pt x="61" y="175"/>
                    <a:pt x="64" y="172"/>
                  </a:cubicBezTo>
                  <a:cubicBezTo>
                    <a:pt x="67" y="169"/>
                    <a:pt x="68" y="166"/>
                    <a:pt x="69" y="165"/>
                  </a:cubicBezTo>
                  <a:cubicBezTo>
                    <a:pt x="71" y="163"/>
                    <a:pt x="71" y="162"/>
                    <a:pt x="71" y="162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107">
              <a:extLst>
                <a:ext uri="{FF2B5EF4-FFF2-40B4-BE49-F238E27FC236}">
                  <a16:creationId xmlns:a16="http://schemas.microsoft.com/office/drawing/2014/main" id="{F248E2DB-9F97-460F-A3D0-D0213206C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14601" y="2468563"/>
              <a:ext cx="222250" cy="120650"/>
            </a:xfrm>
            <a:custGeom>
              <a:avLst/>
              <a:gdLst>
                <a:gd name="T0" fmla="*/ 0 w 161"/>
                <a:gd name="T1" fmla="*/ 87 h 87"/>
                <a:gd name="T2" fmla="*/ 6 w 161"/>
                <a:gd name="T3" fmla="*/ 82 h 87"/>
                <a:gd name="T4" fmla="*/ 13 w 161"/>
                <a:gd name="T5" fmla="*/ 76 h 87"/>
                <a:gd name="T6" fmla="*/ 22 w 161"/>
                <a:gd name="T7" fmla="*/ 68 h 87"/>
                <a:gd name="T8" fmla="*/ 46 w 161"/>
                <a:gd name="T9" fmla="*/ 52 h 87"/>
                <a:gd name="T10" fmla="*/ 60 w 161"/>
                <a:gd name="T11" fmla="*/ 43 h 87"/>
                <a:gd name="T12" fmla="*/ 76 w 161"/>
                <a:gd name="T13" fmla="*/ 35 h 87"/>
                <a:gd name="T14" fmla="*/ 91 w 161"/>
                <a:gd name="T15" fmla="*/ 27 h 87"/>
                <a:gd name="T16" fmla="*/ 106 w 161"/>
                <a:gd name="T17" fmla="*/ 20 h 87"/>
                <a:gd name="T18" fmla="*/ 120 w 161"/>
                <a:gd name="T19" fmla="*/ 14 h 87"/>
                <a:gd name="T20" fmla="*/ 134 w 161"/>
                <a:gd name="T21" fmla="*/ 9 h 87"/>
                <a:gd name="T22" fmla="*/ 161 w 161"/>
                <a:gd name="T23" fmla="*/ 0 h 87"/>
                <a:gd name="T24" fmla="*/ 135 w 161"/>
                <a:gd name="T25" fmla="*/ 13 h 87"/>
                <a:gd name="T26" fmla="*/ 123 w 161"/>
                <a:gd name="T27" fmla="*/ 19 h 87"/>
                <a:gd name="T28" fmla="*/ 109 w 161"/>
                <a:gd name="T29" fmla="*/ 26 h 87"/>
                <a:gd name="T30" fmla="*/ 94 w 161"/>
                <a:gd name="T31" fmla="*/ 34 h 87"/>
                <a:gd name="T32" fmla="*/ 79 w 161"/>
                <a:gd name="T33" fmla="*/ 42 h 87"/>
                <a:gd name="T34" fmla="*/ 64 w 161"/>
                <a:gd name="T35" fmla="*/ 50 h 87"/>
                <a:gd name="T36" fmla="*/ 50 w 161"/>
                <a:gd name="T37" fmla="*/ 58 h 87"/>
                <a:gd name="T38" fmla="*/ 36 w 161"/>
                <a:gd name="T39" fmla="*/ 65 h 87"/>
                <a:gd name="T40" fmla="*/ 24 w 161"/>
                <a:gd name="T41" fmla="*/ 72 h 87"/>
                <a:gd name="T42" fmla="*/ 15 w 161"/>
                <a:gd name="T43" fmla="*/ 78 h 87"/>
                <a:gd name="T44" fmla="*/ 7 w 161"/>
                <a:gd name="T45" fmla="*/ 83 h 87"/>
                <a:gd name="T46" fmla="*/ 2 w 161"/>
                <a:gd name="T47" fmla="*/ 86 h 87"/>
                <a:gd name="T48" fmla="*/ 0 w 161"/>
                <a:gd name="T4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87">
                  <a:moveTo>
                    <a:pt x="0" y="87"/>
                  </a:moveTo>
                  <a:cubicBezTo>
                    <a:pt x="0" y="87"/>
                    <a:pt x="2" y="85"/>
                    <a:pt x="6" y="82"/>
                  </a:cubicBezTo>
                  <a:cubicBezTo>
                    <a:pt x="8" y="80"/>
                    <a:pt x="10" y="78"/>
                    <a:pt x="13" y="76"/>
                  </a:cubicBezTo>
                  <a:cubicBezTo>
                    <a:pt x="15" y="74"/>
                    <a:pt x="18" y="71"/>
                    <a:pt x="22" y="68"/>
                  </a:cubicBezTo>
                  <a:cubicBezTo>
                    <a:pt x="29" y="63"/>
                    <a:pt x="37" y="57"/>
                    <a:pt x="46" y="52"/>
                  </a:cubicBezTo>
                  <a:cubicBezTo>
                    <a:pt x="51" y="49"/>
                    <a:pt x="56" y="46"/>
                    <a:pt x="60" y="43"/>
                  </a:cubicBezTo>
                  <a:cubicBezTo>
                    <a:pt x="65" y="40"/>
                    <a:pt x="70" y="37"/>
                    <a:pt x="76" y="35"/>
                  </a:cubicBezTo>
                  <a:cubicBezTo>
                    <a:pt x="81" y="32"/>
                    <a:pt x="86" y="29"/>
                    <a:pt x="91" y="27"/>
                  </a:cubicBezTo>
                  <a:cubicBezTo>
                    <a:pt x="96" y="24"/>
                    <a:pt x="101" y="22"/>
                    <a:pt x="106" y="20"/>
                  </a:cubicBezTo>
                  <a:cubicBezTo>
                    <a:pt x="111" y="18"/>
                    <a:pt x="116" y="16"/>
                    <a:pt x="120" y="14"/>
                  </a:cubicBezTo>
                  <a:cubicBezTo>
                    <a:pt x="125" y="12"/>
                    <a:pt x="129" y="11"/>
                    <a:pt x="134" y="9"/>
                  </a:cubicBezTo>
                  <a:cubicBezTo>
                    <a:pt x="150" y="3"/>
                    <a:pt x="161" y="0"/>
                    <a:pt x="161" y="0"/>
                  </a:cubicBezTo>
                  <a:cubicBezTo>
                    <a:pt x="161" y="0"/>
                    <a:pt x="151" y="6"/>
                    <a:pt x="135" y="13"/>
                  </a:cubicBezTo>
                  <a:cubicBezTo>
                    <a:pt x="131" y="15"/>
                    <a:pt x="127" y="17"/>
                    <a:pt x="123" y="19"/>
                  </a:cubicBezTo>
                  <a:cubicBezTo>
                    <a:pt x="118" y="22"/>
                    <a:pt x="114" y="24"/>
                    <a:pt x="109" y="26"/>
                  </a:cubicBezTo>
                  <a:cubicBezTo>
                    <a:pt x="104" y="29"/>
                    <a:pt x="99" y="31"/>
                    <a:pt x="94" y="34"/>
                  </a:cubicBezTo>
                  <a:cubicBezTo>
                    <a:pt x="89" y="36"/>
                    <a:pt x="84" y="39"/>
                    <a:pt x="79" y="42"/>
                  </a:cubicBezTo>
                  <a:cubicBezTo>
                    <a:pt x="74" y="44"/>
                    <a:pt x="69" y="47"/>
                    <a:pt x="64" y="50"/>
                  </a:cubicBezTo>
                  <a:cubicBezTo>
                    <a:pt x="59" y="52"/>
                    <a:pt x="54" y="55"/>
                    <a:pt x="50" y="58"/>
                  </a:cubicBezTo>
                  <a:cubicBezTo>
                    <a:pt x="45" y="60"/>
                    <a:pt x="41" y="63"/>
                    <a:pt x="36" y="65"/>
                  </a:cubicBezTo>
                  <a:cubicBezTo>
                    <a:pt x="32" y="68"/>
                    <a:pt x="28" y="70"/>
                    <a:pt x="24" y="72"/>
                  </a:cubicBezTo>
                  <a:cubicBezTo>
                    <a:pt x="21" y="74"/>
                    <a:pt x="17" y="77"/>
                    <a:pt x="15" y="78"/>
                  </a:cubicBezTo>
                  <a:cubicBezTo>
                    <a:pt x="12" y="80"/>
                    <a:pt x="9" y="82"/>
                    <a:pt x="7" y="83"/>
                  </a:cubicBezTo>
                  <a:cubicBezTo>
                    <a:pt x="5" y="85"/>
                    <a:pt x="3" y="86"/>
                    <a:pt x="2" y="86"/>
                  </a:cubicBezTo>
                  <a:cubicBezTo>
                    <a:pt x="1" y="87"/>
                    <a:pt x="0" y="87"/>
                    <a:pt x="0" y="87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6591ED9-92CF-463B-AA1D-EDA68E431EFE}"/>
              </a:ext>
            </a:extLst>
          </p:cNvPr>
          <p:cNvGrpSpPr/>
          <p:nvPr/>
        </p:nvGrpSpPr>
        <p:grpSpPr>
          <a:xfrm>
            <a:off x="460040" y="4743450"/>
            <a:ext cx="288514" cy="519829"/>
            <a:chOff x="4297363" y="2082800"/>
            <a:chExt cx="544513" cy="981076"/>
          </a:xfrm>
          <a:solidFill>
            <a:schemeClr val="accent1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28B52FC4-5C17-4F5D-9B50-2CDAA37601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7363" y="2290763"/>
              <a:ext cx="544513" cy="773113"/>
            </a:xfrm>
            <a:custGeom>
              <a:avLst/>
              <a:gdLst>
                <a:gd name="T0" fmla="*/ 73 w 142"/>
                <a:gd name="T1" fmla="*/ 119 h 204"/>
                <a:gd name="T2" fmla="*/ 69 w 142"/>
                <a:gd name="T3" fmla="*/ 119 h 204"/>
                <a:gd name="T4" fmla="*/ 69 w 142"/>
                <a:gd name="T5" fmla="*/ 122 h 204"/>
                <a:gd name="T6" fmla="*/ 69 w 142"/>
                <a:gd name="T7" fmla="*/ 189 h 204"/>
                <a:gd name="T8" fmla="*/ 53 w 142"/>
                <a:gd name="T9" fmla="*/ 203 h 204"/>
                <a:gd name="T10" fmla="*/ 42 w 142"/>
                <a:gd name="T11" fmla="*/ 191 h 204"/>
                <a:gd name="T12" fmla="*/ 31 w 142"/>
                <a:gd name="T13" fmla="*/ 132 h 204"/>
                <a:gd name="T14" fmla="*/ 24 w 142"/>
                <a:gd name="T15" fmla="*/ 95 h 204"/>
                <a:gd name="T16" fmla="*/ 23 w 142"/>
                <a:gd name="T17" fmla="*/ 94 h 204"/>
                <a:gd name="T18" fmla="*/ 23 w 142"/>
                <a:gd name="T19" fmla="*/ 100 h 204"/>
                <a:gd name="T20" fmla="*/ 16 w 142"/>
                <a:gd name="T21" fmla="*/ 111 h 204"/>
                <a:gd name="T22" fmla="*/ 0 w 142"/>
                <a:gd name="T23" fmla="*/ 101 h 204"/>
                <a:gd name="T24" fmla="*/ 11 w 142"/>
                <a:gd name="T25" fmla="*/ 35 h 204"/>
                <a:gd name="T26" fmla="*/ 29 w 142"/>
                <a:gd name="T27" fmla="*/ 9 h 204"/>
                <a:gd name="T28" fmla="*/ 53 w 142"/>
                <a:gd name="T29" fmla="*/ 1 h 204"/>
                <a:gd name="T30" fmla="*/ 57 w 142"/>
                <a:gd name="T31" fmla="*/ 2 h 204"/>
                <a:gd name="T32" fmla="*/ 84 w 142"/>
                <a:gd name="T33" fmla="*/ 3 h 204"/>
                <a:gd name="T34" fmla="*/ 101 w 142"/>
                <a:gd name="T35" fmla="*/ 2 h 204"/>
                <a:gd name="T36" fmla="*/ 125 w 142"/>
                <a:gd name="T37" fmla="*/ 23 h 204"/>
                <a:gd name="T38" fmla="*/ 139 w 142"/>
                <a:gd name="T39" fmla="*/ 61 h 204"/>
                <a:gd name="T40" fmla="*/ 142 w 142"/>
                <a:gd name="T41" fmla="*/ 100 h 204"/>
                <a:gd name="T42" fmla="*/ 132 w 142"/>
                <a:gd name="T43" fmla="*/ 111 h 204"/>
                <a:gd name="T44" fmla="*/ 120 w 142"/>
                <a:gd name="T45" fmla="*/ 103 h 204"/>
                <a:gd name="T46" fmla="*/ 119 w 142"/>
                <a:gd name="T47" fmla="*/ 95 h 204"/>
                <a:gd name="T48" fmla="*/ 119 w 142"/>
                <a:gd name="T49" fmla="*/ 93 h 204"/>
                <a:gd name="T50" fmla="*/ 117 w 142"/>
                <a:gd name="T51" fmla="*/ 106 h 204"/>
                <a:gd name="T52" fmla="*/ 107 w 142"/>
                <a:gd name="T53" fmla="*/ 158 h 204"/>
                <a:gd name="T54" fmla="*/ 100 w 142"/>
                <a:gd name="T55" fmla="*/ 193 h 204"/>
                <a:gd name="T56" fmla="*/ 97 w 142"/>
                <a:gd name="T57" fmla="*/ 199 h 204"/>
                <a:gd name="T58" fmla="*/ 76 w 142"/>
                <a:gd name="T59" fmla="*/ 198 h 204"/>
                <a:gd name="T60" fmla="*/ 73 w 142"/>
                <a:gd name="T61" fmla="*/ 191 h 204"/>
                <a:gd name="T62" fmla="*/ 73 w 142"/>
                <a:gd name="T63" fmla="*/ 122 h 204"/>
                <a:gd name="T64" fmla="*/ 73 w 142"/>
                <a:gd name="T65" fmla="*/ 119 h 204"/>
                <a:gd name="T66" fmla="*/ 111 w 142"/>
                <a:gd name="T67" fmla="*/ 100 h 204"/>
                <a:gd name="T68" fmla="*/ 115 w 142"/>
                <a:gd name="T69" fmla="*/ 56 h 204"/>
                <a:gd name="T70" fmla="*/ 111 w 142"/>
                <a:gd name="T71" fmla="*/ 100 h 204"/>
                <a:gd name="T72" fmla="*/ 30 w 142"/>
                <a:gd name="T73" fmla="*/ 100 h 204"/>
                <a:gd name="T74" fmla="*/ 22 w 142"/>
                <a:gd name="T75" fmla="*/ 79 h 204"/>
                <a:gd name="T76" fmla="*/ 26 w 142"/>
                <a:gd name="T77" fmla="*/ 58 h 204"/>
                <a:gd name="T78" fmla="*/ 30 w 142"/>
                <a:gd name="T79" fmla="*/ 100 h 204"/>
                <a:gd name="T80" fmla="*/ 114 w 142"/>
                <a:gd name="T81" fmla="*/ 54 h 204"/>
                <a:gd name="T82" fmla="*/ 114 w 142"/>
                <a:gd name="T83" fmla="*/ 54 h 204"/>
                <a:gd name="T84" fmla="*/ 109 w 142"/>
                <a:gd name="T85" fmla="*/ 39 h 204"/>
                <a:gd name="T86" fmla="*/ 108 w 142"/>
                <a:gd name="T87" fmla="*/ 40 h 204"/>
                <a:gd name="T88" fmla="*/ 114 w 142"/>
                <a:gd name="T89" fmla="*/ 54 h 204"/>
                <a:gd name="T90" fmla="*/ 34 w 142"/>
                <a:gd name="T91" fmla="*/ 41 h 204"/>
                <a:gd name="T92" fmla="*/ 33 w 142"/>
                <a:gd name="T93" fmla="*/ 40 h 204"/>
                <a:gd name="T94" fmla="*/ 28 w 142"/>
                <a:gd name="T95" fmla="*/ 54 h 204"/>
                <a:gd name="T96" fmla="*/ 34 w 142"/>
                <a:gd name="T97" fmla="*/ 4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204">
                  <a:moveTo>
                    <a:pt x="73" y="119"/>
                  </a:moveTo>
                  <a:cubicBezTo>
                    <a:pt x="72" y="119"/>
                    <a:pt x="70" y="119"/>
                    <a:pt x="69" y="119"/>
                  </a:cubicBezTo>
                  <a:cubicBezTo>
                    <a:pt x="69" y="120"/>
                    <a:pt x="69" y="121"/>
                    <a:pt x="69" y="122"/>
                  </a:cubicBezTo>
                  <a:cubicBezTo>
                    <a:pt x="69" y="144"/>
                    <a:pt x="69" y="167"/>
                    <a:pt x="69" y="189"/>
                  </a:cubicBezTo>
                  <a:cubicBezTo>
                    <a:pt x="69" y="199"/>
                    <a:pt x="62" y="204"/>
                    <a:pt x="53" y="203"/>
                  </a:cubicBezTo>
                  <a:cubicBezTo>
                    <a:pt x="46" y="201"/>
                    <a:pt x="43" y="198"/>
                    <a:pt x="42" y="191"/>
                  </a:cubicBezTo>
                  <a:cubicBezTo>
                    <a:pt x="38" y="172"/>
                    <a:pt x="34" y="152"/>
                    <a:pt x="31" y="132"/>
                  </a:cubicBezTo>
                  <a:cubicBezTo>
                    <a:pt x="28" y="120"/>
                    <a:pt x="26" y="107"/>
                    <a:pt x="24" y="95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6"/>
                    <a:pt x="23" y="98"/>
                    <a:pt x="23" y="100"/>
                  </a:cubicBezTo>
                  <a:cubicBezTo>
                    <a:pt x="22" y="105"/>
                    <a:pt x="20" y="109"/>
                    <a:pt x="16" y="111"/>
                  </a:cubicBezTo>
                  <a:cubicBezTo>
                    <a:pt x="9" y="113"/>
                    <a:pt x="0" y="109"/>
                    <a:pt x="0" y="101"/>
                  </a:cubicBezTo>
                  <a:cubicBezTo>
                    <a:pt x="0" y="79"/>
                    <a:pt x="2" y="56"/>
                    <a:pt x="11" y="35"/>
                  </a:cubicBezTo>
                  <a:cubicBezTo>
                    <a:pt x="15" y="25"/>
                    <a:pt x="20" y="16"/>
                    <a:pt x="29" y="9"/>
                  </a:cubicBezTo>
                  <a:cubicBezTo>
                    <a:pt x="36" y="3"/>
                    <a:pt x="44" y="0"/>
                    <a:pt x="53" y="1"/>
                  </a:cubicBezTo>
                  <a:cubicBezTo>
                    <a:pt x="54" y="1"/>
                    <a:pt x="56" y="1"/>
                    <a:pt x="57" y="2"/>
                  </a:cubicBezTo>
                  <a:cubicBezTo>
                    <a:pt x="65" y="6"/>
                    <a:pt x="75" y="7"/>
                    <a:pt x="84" y="3"/>
                  </a:cubicBezTo>
                  <a:cubicBezTo>
                    <a:pt x="89" y="0"/>
                    <a:pt x="95" y="0"/>
                    <a:pt x="101" y="2"/>
                  </a:cubicBezTo>
                  <a:cubicBezTo>
                    <a:pt x="112" y="6"/>
                    <a:pt x="119" y="14"/>
                    <a:pt x="125" y="23"/>
                  </a:cubicBezTo>
                  <a:cubicBezTo>
                    <a:pt x="133" y="35"/>
                    <a:pt x="136" y="48"/>
                    <a:pt x="139" y="61"/>
                  </a:cubicBezTo>
                  <a:cubicBezTo>
                    <a:pt x="141" y="74"/>
                    <a:pt x="142" y="87"/>
                    <a:pt x="142" y="100"/>
                  </a:cubicBezTo>
                  <a:cubicBezTo>
                    <a:pt x="142" y="106"/>
                    <a:pt x="138" y="111"/>
                    <a:pt x="132" y="111"/>
                  </a:cubicBezTo>
                  <a:cubicBezTo>
                    <a:pt x="127" y="112"/>
                    <a:pt x="122" y="109"/>
                    <a:pt x="120" y="103"/>
                  </a:cubicBezTo>
                  <a:cubicBezTo>
                    <a:pt x="119" y="101"/>
                    <a:pt x="120" y="98"/>
                    <a:pt x="119" y="95"/>
                  </a:cubicBezTo>
                  <a:cubicBezTo>
                    <a:pt x="119" y="94"/>
                    <a:pt x="119" y="94"/>
                    <a:pt x="119" y="93"/>
                  </a:cubicBezTo>
                  <a:cubicBezTo>
                    <a:pt x="118" y="97"/>
                    <a:pt x="117" y="102"/>
                    <a:pt x="117" y="106"/>
                  </a:cubicBezTo>
                  <a:cubicBezTo>
                    <a:pt x="113" y="123"/>
                    <a:pt x="110" y="140"/>
                    <a:pt x="107" y="158"/>
                  </a:cubicBezTo>
                  <a:cubicBezTo>
                    <a:pt x="105" y="169"/>
                    <a:pt x="103" y="181"/>
                    <a:pt x="100" y="193"/>
                  </a:cubicBezTo>
                  <a:cubicBezTo>
                    <a:pt x="100" y="195"/>
                    <a:pt x="99" y="197"/>
                    <a:pt x="97" y="199"/>
                  </a:cubicBezTo>
                  <a:cubicBezTo>
                    <a:pt x="92" y="204"/>
                    <a:pt x="82" y="204"/>
                    <a:pt x="76" y="198"/>
                  </a:cubicBezTo>
                  <a:cubicBezTo>
                    <a:pt x="74" y="196"/>
                    <a:pt x="73" y="194"/>
                    <a:pt x="73" y="191"/>
                  </a:cubicBezTo>
                  <a:cubicBezTo>
                    <a:pt x="73" y="168"/>
                    <a:pt x="73" y="145"/>
                    <a:pt x="73" y="122"/>
                  </a:cubicBezTo>
                  <a:cubicBezTo>
                    <a:pt x="73" y="121"/>
                    <a:pt x="73" y="120"/>
                    <a:pt x="73" y="119"/>
                  </a:cubicBezTo>
                  <a:close/>
                  <a:moveTo>
                    <a:pt x="111" y="100"/>
                  </a:moveTo>
                  <a:cubicBezTo>
                    <a:pt x="124" y="91"/>
                    <a:pt x="124" y="68"/>
                    <a:pt x="115" y="56"/>
                  </a:cubicBezTo>
                  <a:cubicBezTo>
                    <a:pt x="123" y="72"/>
                    <a:pt x="121" y="86"/>
                    <a:pt x="111" y="100"/>
                  </a:cubicBezTo>
                  <a:close/>
                  <a:moveTo>
                    <a:pt x="30" y="100"/>
                  </a:moveTo>
                  <a:cubicBezTo>
                    <a:pt x="26" y="94"/>
                    <a:pt x="23" y="87"/>
                    <a:pt x="22" y="79"/>
                  </a:cubicBezTo>
                  <a:cubicBezTo>
                    <a:pt x="22" y="72"/>
                    <a:pt x="23" y="65"/>
                    <a:pt x="26" y="58"/>
                  </a:cubicBezTo>
                  <a:cubicBezTo>
                    <a:pt x="18" y="69"/>
                    <a:pt x="18" y="90"/>
                    <a:pt x="30" y="100"/>
                  </a:cubicBezTo>
                  <a:close/>
                  <a:moveTo>
                    <a:pt x="114" y="54"/>
                  </a:moveTo>
                  <a:cubicBezTo>
                    <a:pt x="114" y="54"/>
                    <a:pt x="114" y="54"/>
                    <a:pt x="114" y="54"/>
                  </a:cubicBezTo>
                  <a:cubicBezTo>
                    <a:pt x="112" y="49"/>
                    <a:pt x="111" y="44"/>
                    <a:pt x="109" y="39"/>
                  </a:cubicBezTo>
                  <a:cubicBezTo>
                    <a:pt x="109" y="39"/>
                    <a:pt x="108" y="39"/>
                    <a:pt x="108" y="40"/>
                  </a:cubicBezTo>
                  <a:cubicBezTo>
                    <a:pt x="110" y="44"/>
                    <a:pt x="110" y="50"/>
                    <a:pt x="114" y="54"/>
                  </a:cubicBezTo>
                  <a:close/>
                  <a:moveTo>
                    <a:pt x="34" y="41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1" y="45"/>
                    <a:pt x="30" y="49"/>
                    <a:pt x="28" y="54"/>
                  </a:cubicBezTo>
                  <a:cubicBezTo>
                    <a:pt x="32" y="50"/>
                    <a:pt x="32" y="45"/>
                    <a:pt x="3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78A20122-EA7C-4E3D-B3FB-AD8B285EE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288" y="2082800"/>
              <a:ext cx="222250" cy="220663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58 h 58"/>
                <a:gd name="T4" fmla="*/ 0 w 58"/>
                <a:gd name="T5" fmla="*/ 29 h 58"/>
                <a:gd name="T6" fmla="*/ 29 w 58"/>
                <a:gd name="T7" fmla="*/ 0 h 58"/>
                <a:gd name="T8" fmla="*/ 58 w 58"/>
                <a:gd name="T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45"/>
                    <a:pt x="45" y="58"/>
                    <a:pt x="29" y="58"/>
                  </a:cubicBezTo>
                  <a:cubicBezTo>
                    <a:pt x="13" y="58"/>
                    <a:pt x="1" y="46"/>
                    <a:pt x="0" y="29"/>
                  </a:cubicBezTo>
                  <a:cubicBezTo>
                    <a:pt x="0" y="12"/>
                    <a:pt x="14" y="1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5" name="Bar chart">
            <a:extLst>
              <a:ext uri="{FF2B5EF4-FFF2-40B4-BE49-F238E27FC236}">
                <a16:creationId xmlns:a16="http://schemas.microsoft.com/office/drawing/2014/main" id="{F18B5143-1B42-4679-A226-E7A42364FA0C}"/>
              </a:ext>
            </a:extLst>
          </p:cNvPr>
          <p:cNvGrpSpPr/>
          <p:nvPr/>
        </p:nvGrpSpPr>
        <p:grpSpPr>
          <a:xfrm>
            <a:off x="408369" y="3804916"/>
            <a:ext cx="421411" cy="411040"/>
            <a:chOff x="9456739" y="6796088"/>
            <a:chExt cx="582613" cy="574675"/>
          </a:xfrm>
        </p:grpSpPr>
        <p:sp>
          <p:nvSpPr>
            <p:cNvPr id="56" name="Freeform 412">
              <a:extLst>
                <a:ext uri="{FF2B5EF4-FFF2-40B4-BE49-F238E27FC236}">
                  <a16:creationId xmlns:a16="http://schemas.microsoft.com/office/drawing/2014/main" id="{6D2BEF27-C05F-462A-BD61-BBFDB08EB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1664" y="6796088"/>
              <a:ext cx="539750" cy="53975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340 h 340"/>
                <a:gd name="T4" fmla="*/ 340 w 340"/>
                <a:gd name="T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340"/>
                  </a:lnTo>
                  <a:lnTo>
                    <a:pt x="340" y="340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7" name="Line 72">
              <a:extLst>
                <a:ext uri="{FF2B5EF4-FFF2-40B4-BE49-F238E27FC236}">
                  <a16:creationId xmlns:a16="http://schemas.microsoft.com/office/drawing/2014/main" id="{2E700D3A-7633-4ADB-A6C1-575F484D98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80564" y="7062788"/>
              <a:ext cx="0" cy="20161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8" name="Line 73">
              <a:extLst>
                <a:ext uri="{FF2B5EF4-FFF2-40B4-BE49-F238E27FC236}">
                  <a16:creationId xmlns:a16="http://schemas.microsoft.com/office/drawing/2014/main" id="{BCC3BA8E-A1E7-4C98-9FCD-7B63B229CF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48826" y="7002463"/>
              <a:ext cx="0" cy="261938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59" name="Line 74">
              <a:extLst>
                <a:ext uri="{FF2B5EF4-FFF2-40B4-BE49-F238E27FC236}">
                  <a16:creationId xmlns:a16="http://schemas.microsoft.com/office/drawing/2014/main" id="{4650A4C0-0939-4A4B-80CF-481D282E4B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20264" y="6904038"/>
              <a:ext cx="0" cy="36036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0" name="Line 75">
              <a:extLst>
                <a:ext uri="{FF2B5EF4-FFF2-40B4-BE49-F238E27FC236}">
                  <a16:creationId xmlns:a16="http://schemas.microsoft.com/office/drawing/2014/main" id="{B00A4C5B-DA68-47BF-9AE5-D49304ABE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91701" y="7035800"/>
              <a:ext cx="0" cy="228600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1" name="Line 76">
              <a:extLst>
                <a:ext uri="{FF2B5EF4-FFF2-40B4-BE49-F238E27FC236}">
                  <a16:creationId xmlns:a16="http://schemas.microsoft.com/office/drawing/2014/main" id="{A8447F0F-C5A2-4B52-ABAA-025E6CD2C0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63139" y="7069138"/>
              <a:ext cx="0" cy="19526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2" name="Line 77">
              <a:extLst>
                <a:ext uri="{FF2B5EF4-FFF2-40B4-BE49-F238E27FC236}">
                  <a16:creationId xmlns:a16="http://schemas.microsoft.com/office/drawing/2014/main" id="{9B575864-8B87-4C22-A0CE-5A978C9FA1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34576" y="6986588"/>
              <a:ext cx="0" cy="277813"/>
            </a:xfrm>
            <a:prstGeom prst="line">
              <a:avLst/>
            </a:pr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3" name="Freeform 419">
              <a:extLst>
                <a:ext uri="{FF2B5EF4-FFF2-40B4-BE49-F238E27FC236}">
                  <a16:creationId xmlns:a16="http://schemas.microsoft.com/office/drawing/2014/main" id="{7AA5B9BF-0188-4AC2-86F6-BBFE9C701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739" y="6796088"/>
              <a:ext cx="68263" cy="33338"/>
            </a:xfrm>
            <a:custGeom>
              <a:avLst/>
              <a:gdLst>
                <a:gd name="T0" fmla="*/ 0 w 43"/>
                <a:gd name="T1" fmla="*/ 21 h 21"/>
                <a:gd name="T2" fmla="*/ 22 w 43"/>
                <a:gd name="T3" fmla="*/ 0 h 21"/>
                <a:gd name="T4" fmla="*/ 43 w 43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1">
                  <a:moveTo>
                    <a:pt x="0" y="21"/>
                  </a:moveTo>
                  <a:lnTo>
                    <a:pt x="22" y="0"/>
                  </a:lnTo>
                  <a:lnTo>
                    <a:pt x="43" y="21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64" name="Freeform 420">
              <a:extLst>
                <a:ext uri="{FF2B5EF4-FFF2-40B4-BE49-F238E27FC236}">
                  <a16:creationId xmlns:a16="http://schemas.microsoft.com/office/drawing/2014/main" id="{41D8E8AD-D106-4E56-A7E2-77FCB8182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14" y="7302500"/>
              <a:ext cx="33338" cy="68263"/>
            </a:xfrm>
            <a:custGeom>
              <a:avLst/>
              <a:gdLst>
                <a:gd name="T0" fmla="*/ 0 w 21"/>
                <a:gd name="T1" fmla="*/ 0 h 43"/>
                <a:gd name="T2" fmla="*/ 21 w 21"/>
                <a:gd name="T3" fmla="*/ 21 h 43"/>
                <a:gd name="T4" fmla="*/ 0 w 2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3">
                  <a:moveTo>
                    <a:pt x="0" y="0"/>
                  </a:moveTo>
                  <a:lnTo>
                    <a:pt x="21" y="21"/>
                  </a:lnTo>
                  <a:lnTo>
                    <a:pt x="0" y="43"/>
                  </a:lnTo>
                </a:path>
              </a:pathLst>
            </a:custGeom>
            <a:noFill/>
            <a:ln w="222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4101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49CB220-608C-47F7-997B-CE7278A308FE}"/>
              </a:ext>
            </a:extLst>
          </p:cNvPr>
          <p:cNvCxnSpPr>
            <a:cxnSpLocks/>
          </p:cNvCxnSpPr>
          <p:nvPr/>
        </p:nvCxnSpPr>
        <p:spPr>
          <a:xfrm flipH="1">
            <a:off x="7585657" y="4069860"/>
            <a:ext cx="668318" cy="0"/>
          </a:xfrm>
          <a:prstGeom prst="line">
            <a:avLst/>
          </a:prstGeom>
          <a:ln w="2222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>
            <a:extLst>
              <a:ext uri="{FF2B5EF4-FFF2-40B4-BE49-F238E27FC236}">
                <a16:creationId xmlns:a16="http://schemas.microsoft.com/office/drawing/2014/main" id="{624EC4F3-27CB-4C96-A91B-4C1537D34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 Objectives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633C515F-9D84-436E-A1D6-78ED4B4E1A05}"/>
              </a:ext>
            </a:extLst>
          </p:cNvPr>
          <p:cNvSpPr txBox="1">
            <a:spLocks/>
          </p:cNvSpPr>
          <p:nvPr/>
        </p:nvSpPr>
        <p:spPr>
          <a:xfrm>
            <a:off x="8286249" y="1910319"/>
            <a:ext cx="3129003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Broaden understanding of the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molecular mechanism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 of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EPL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5C4D705-5D59-4A88-B3DA-0335292EEF3F}"/>
              </a:ext>
            </a:extLst>
          </p:cNvPr>
          <p:cNvCxnSpPr>
            <a:cxnSpLocks/>
          </p:cNvCxnSpPr>
          <p:nvPr/>
        </p:nvCxnSpPr>
        <p:spPr>
          <a:xfrm flipH="1">
            <a:off x="7585657" y="2282080"/>
            <a:ext cx="668318" cy="0"/>
          </a:xfrm>
          <a:prstGeom prst="line">
            <a:avLst/>
          </a:prstGeom>
          <a:ln w="2222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B43AF44B-DB40-4693-94BA-3CEBED75E4A9}"/>
              </a:ext>
            </a:extLst>
          </p:cNvPr>
          <p:cNvSpPr txBox="1">
            <a:spLocks/>
          </p:cNvSpPr>
          <p:nvPr/>
        </p:nvSpPr>
        <p:spPr>
          <a:xfrm>
            <a:off x="747942" y="2374403"/>
            <a:ext cx="3513148" cy="7571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Clr>
                <a:srgbClr val="F37820"/>
              </a:buClr>
              <a:buNone/>
            </a:pP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Explore the common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cardiometabolic risk factors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 associated with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MAFLD</a:t>
            </a:r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A4C65AE4-5336-4CA8-B9BE-47014F707DFA}"/>
              </a:ext>
            </a:extLst>
          </p:cNvPr>
          <p:cNvSpPr/>
          <p:nvPr/>
        </p:nvSpPr>
        <p:spPr>
          <a:xfrm>
            <a:off x="4155600" y="2346317"/>
            <a:ext cx="1943001" cy="1675002"/>
          </a:xfrm>
          <a:prstGeom prst="hexagon">
            <a:avLst/>
          </a:prstGeom>
          <a:solidFill>
            <a:schemeClr val="bg1"/>
          </a:solidFill>
          <a:ln w="22225" cap="rnd">
            <a:solidFill>
              <a:schemeClr val="accent5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1D70087D-C59B-40B3-8B67-E2A5CFEB505A}"/>
              </a:ext>
            </a:extLst>
          </p:cNvPr>
          <p:cNvSpPr/>
          <p:nvPr/>
        </p:nvSpPr>
        <p:spPr>
          <a:xfrm>
            <a:off x="5787516" y="1451383"/>
            <a:ext cx="1943001" cy="1675002"/>
          </a:xfrm>
          <a:prstGeom prst="hexagon">
            <a:avLst/>
          </a:prstGeom>
          <a:solidFill>
            <a:schemeClr val="bg1"/>
          </a:solidFill>
          <a:ln w="22225" cap="rnd">
            <a:solidFill>
              <a:schemeClr val="accent5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214F591-29CE-42B2-8C30-A895B905A02B}"/>
              </a:ext>
            </a:extLst>
          </p:cNvPr>
          <p:cNvCxnSpPr/>
          <p:nvPr/>
        </p:nvCxnSpPr>
        <p:spPr>
          <a:xfrm flipH="1">
            <a:off x="796066" y="3187536"/>
            <a:ext cx="3348000" cy="0"/>
          </a:xfrm>
          <a:prstGeom prst="line">
            <a:avLst/>
          </a:prstGeom>
          <a:ln w="2222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0E20673F-7E10-4064-A208-AB6BAB993E2A}"/>
              </a:ext>
            </a:extLst>
          </p:cNvPr>
          <p:cNvSpPr>
            <a:spLocks noChangeAspect="1"/>
          </p:cNvSpPr>
          <p:nvPr/>
        </p:nvSpPr>
        <p:spPr>
          <a:xfrm>
            <a:off x="4335100" y="4131974"/>
            <a:ext cx="1584000" cy="258468"/>
          </a:xfrm>
          <a:prstGeom prst="ellipse">
            <a:avLst/>
          </a:prstGeom>
          <a:solidFill>
            <a:srgbClr val="F37820">
              <a:alpha val="30196"/>
            </a:srgbClr>
          </a:solidFill>
          <a:ln w="19050"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976671-D82F-42E9-ACD3-FCCDA424FEAA}"/>
              </a:ext>
            </a:extLst>
          </p:cNvPr>
          <p:cNvSpPr>
            <a:spLocks noChangeAspect="1"/>
          </p:cNvSpPr>
          <p:nvPr/>
        </p:nvSpPr>
        <p:spPr>
          <a:xfrm>
            <a:off x="5990065" y="5026931"/>
            <a:ext cx="1584000" cy="258468"/>
          </a:xfrm>
          <a:prstGeom prst="ellipse">
            <a:avLst/>
          </a:prstGeom>
          <a:solidFill>
            <a:srgbClr val="F37820">
              <a:alpha val="30196"/>
            </a:srgbClr>
          </a:solidFill>
          <a:ln w="19050"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F33A1D60-2732-48CC-B160-CC6E2C718C83}"/>
              </a:ext>
            </a:extLst>
          </p:cNvPr>
          <p:cNvSpPr/>
          <p:nvPr/>
        </p:nvSpPr>
        <p:spPr>
          <a:xfrm>
            <a:off x="5810565" y="3232359"/>
            <a:ext cx="1943001" cy="1675002"/>
          </a:xfrm>
          <a:prstGeom prst="hexagon">
            <a:avLst/>
          </a:prstGeom>
          <a:solidFill>
            <a:schemeClr val="bg1"/>
          </a:solidFill>
          <a:ln w="22225" cap="rnd">
            <a:solidFill>
              <a:schemeClr val="accent5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9DC338-4A4E-4162-AB1F-5A1032616375}"/>
              </a:ext>
            </a:extLst>
          </p:cNvPr>
          <p:cNvSpPr/>
          <p:nvPr/>
        </p:nvSpPr>
        <p:spPr>
          <a:xfrm>
            <a:off x="8286250" y="3531251"/>
            <a:ext cx="32273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37820"/>
              </a:buClr>
            </a:pP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Consider the interplay between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MAFLD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,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liver cirrhosis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 and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COVID-19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9FA0F52-39FD-477F-9B87-C736402EC69A}"/>
              </a:ext>
            </a:extLst>
          </p:cNvPr>
          <p:cNvGrpSpPr>
            <a:grpSpLocks noChangeAspect="1"/>
          </p:cNvGrpSpPr>
          <p:nvPr/>
        </p:nvGrpSpPr>
        <p:grpSpPr>
          <a:xfrm>
            <a:off x="6330228" y="3619762"/>
            <a:ext cx="873046" cy="972000"/>
            <a:chOff x="5070475" y="641350"/>
            <a:chExt cx="1344613" cy="1497013"/>
          </a:xfrm>
          <a:solidFill>
            <a:schemeClr val="accent2"/>
          </a:solidFill>
        </p:grpSpPr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FE3DC000-3B75-4ACB-A3CF-C12CEB94DE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7975" y="944563"/>
              <a:ext cx="1027113" cy="1049338"/>
            </a:xfrm>
            <a:custGeom>
              <a:avLst/>
              <a:gdLst>
                <a:gd name="T0" fmla="*/ 262 w 392"/>
                <a:gd name="T1" fmla="*/ 212 h 400"/>
                <a:gd name="T2" fmla="*/ 278 w 392"/>
                <a:gd name="T3" fmla="*/ 227 h 400"/>
                <a:gd name="T4" fmla="*/ 377 w 392"/>
                <a:gd name="T5" fmla="*/ 325 h 400"/>
                <a:gd name="T6" fmla="*/ 391 w 392"/>
                <a:gd name="T7" fmla="*/ 359 h 400"/>
                <a:gd name="T8" fmla="*/ 336 w 392"/>
                <a:gd name="T9" fmla="*/ 385 h 400"/>
                <a:gd name="T10" fmla="*/ 326 w 392"/>
                <a:gd name="T11" fmla="*/ 376 h 400"/>
                <a:gd name="T12" fmla="*/ 224 w 392"/>
                <a:gd name="T13" fmla="*/ 274 h 400"/>
                <a:gd name="T14" fmla="*/ 214 w 392"/>
                <a:gd name="T15" fmla="*/ 261 h 400"/>
                <a:gd name="T16" fmla="*/ 35 w 392"/>
                <a:gd name="T17" fmla="*/ 219 h 400"/>
                <a:gd name="T18" fmla="*/ 55 w 392"/>
                <a:gd name="T19" fmla="*/ 48 h 400"/>
                <a:gd name="T20" fmla="*/ 223 w 392"/>
                <a:gd name="T21" fmla="*/ 36 h 400"/>
                <a:gd name="T22" fmla="*/ 262 w 392"/>
                <a:gd name="T23" fmla="*/ 212 h 400"/>
                <a:gd name="T24" fmla="*/ 249 w 392"/>
                <a:gd name="T25" fmla="*/ 145 h 400"/>
                <a:gd name="T26" fmla="*/ 146 w 392"/>
                <a:gd name="T27" fmla="*/ 41 h 400"/>
                <a:gd name="T28" fmla="*/ 43 w 392"/>
                <a:gd name="T29" fmla="*/ 145 h 400"/>
                <a:gd name="T30" fmla="*/ 146 w 392"/>
                <a:gd name="T31" fmla="*/ 249 h 400"/>
                <a:gd name="T32" fmla="*/ 249 w 392"/>
                <a:gd name="T33" fmla="*/ 1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400">
                  <a:moveTo>
                    <a:pt x="262" y="212"/>
                  </a:moveTo>
                  <a:cubicBezTo>
                    <a:pt x="268" y="218"/>
                    <a:pt x="273" y="222"/>
                    <a:pt x="278" y="227"/>
                  </a:cubicBezTo>
                  <a:cubicBezTo>
                    <a:pt x="311" y="260"/>
                    <a:pt x="344" y="293"/>
                    <a:pt x="377" y="325"/>
                  </a:cubicBezTo>
                  <a:cubicBezTo>
                    <a:pt x="386" y="335"/>
                    <a:pt x="392" y="345"/>
                    <a:pt x="391" y="359"/>
                  </a:cubicBezTo>
                  <a:cubicBezTo>
                    <a:pt x="388" y="386"/>
                    <a:pt x="358" y="400"/>
                    <a:pt x="336" y="385"/>
                  </a:cubicBezTo>
                  <a:cubicBezTo>
                    <a:pt x="332" y="382"/>
                    <a:pt x="329" y="379"/>
                    <a:pt x="326" y="376"/>
                  </a:cubicBezTo>
                  <a:cubicBezTo>
                    <a:pt x="292" y="342"/>
                    <a:pt x="258" y="308"/>
                    <a:pt x="224" y="274"/>
                  </a:cubicBezTo>
                  <a:cubicBezTo>
                    <a:pt x="221" y="270"/>
                    <a:pt x="217" y="265"/>
                    <a:pt x="214" y="261"/>
                  </a:cubicBezTo>
                  <a:cubicBezTo>
                    <a:pt x="138" y="301"/>
                    <a:pt x="67" y="267"/>
                    <a:pt x="35" y="219"/>
                  </a:cubicBezTo>
                  <a:cubicBezTo>
                    <a:pt x="0" y="164"/>
                    <a:pt x="8" y="94"/>
                    <a:pt x="55" y="48"/>
                  </a:cubicBezTo>
                  <a:cubicBezTo>
                    <a:pt x="101" y="5"/>
                    <a:pt x="172" y="0"/>
                    <a:pt x="223" y="36"/>
                  </a:cubicBezTo>
                  <a:cubicBezTo>
                    <a:pt x="272" y="71"/>
                    <a:pt x="300" y="143"/>
                    <a:pt x="262" y="212"/>
                  </a:cubicBezTo>
                  <a:close/>
                  <a:moveTo>
                    <a:pt x="249" y="145"/>
                  </a:moveTo>
                  <a:cubicBezTo>
                    <a:pt x="249" y="88"/>
                    <a:pt x="204" y="41"/>
                    <a:pt x="146" y="41"/>
                  </a:cubicBezTo>
                  <a:cubicBezTo>
                    <a:pt x="90" y="41"/>
                    <a:pt x="43" y="88"/>
                    <a:pt x="43" y="145"/>
                  </a:cubicBezTo>
                  <a:cubicBezTo>
                    <a:pt x="43" y="202"/>
                    <a:pt x="89" y="249"/>
                    <a:pt x="146" y="249"/>
                  </a:cubicBezTo>
                  <a:cubicBezTo>
                    <a:pt x="203" y="250"/>
                    <a:pt x="249" y="203"/>
                    <a:pt x="249" y="14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60DEB3C8-6BC7-4452-A2C7-EC2A276E8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3" y="1587500"/>
              <a:ext cx="188913" cy="550863"/>
            </a:xfrm>
            <a:custGeom>
              <a:avLst/>
              <a:gdLst>
                <a:gd name="T0" fmla="*/ 1 w 72"/>
                <a:gd name="T1" fmla="*/ 0 h 210"/>
                <a:gd name="T2" fmla="*/ 7 w 72"/>
                <a:gd name="T3" fmla="*/ 6 h 210"/>
                <a:gd name="T4" fmla="*/ 64 w 72"/>
                <a:gd name="T5" fmla="*/ 44 h 210"/>
                <a:gd name="T6" fmla="*/ 72 w 72"/>
                <a:gd name="T7" fmla="*/ 54 h 210"/>
                <a:gd name="T8" fmla="*/ 71 w 72"/>
                <a:gd name="T9" fmla="*/ 171 h 210"/>
                <a:gd name="T10" fmla="*/ 35 w 72"/>
                <a:gd name="T11" fmla="*/ 209 h 210"/>
                <a:gd name="T12" fmla="*/ 0 w 72"/>
                <a:gd name="T13" fmla="*/ 170 h 210"/>
                <a:gd name="T14" fmla="*/ 0 w 72"/>
                <a:gd name="T15" fmla="*/ 10 h 210"/>
                <a:gd name="T16" fmla="*/ 1 w 72"/>
                <a:gd name="T1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0">
                  <a:moveTo>
                    <a:pt x="1" y="0"/>
                  </a:moveTo>
                  <a:cubicBezTo>
                    <a:pt x="4" y="2"/>
                    <a:pt x="6" y="4"/>
                    <a:pt x="7" y="6"/>
                  </a:cubicBezTo>
                  <a:cubicBezTo>
                    <a:pt x="23" y="23"/>
                    <a:pt x="42" y="36"/>
                    <a:pt x="64" y="44"/>
                  </a:cubicBezTo>
                  <a:cubicBezTo>
                    <a:pt x="69" y="46"/>
                    <a:pt x="72" y="48"/>
                    <a:pt x="72" y="54"/>
                  </a:cubicBezTo>
                  <a:cubicBezTo>
                    <a:pt x="71" y="93"/>
                    <a:pt x="72" y="132"/>
                    <a:pt x="71" y="171"/>
                  </a:cubicBezTo>
                  <a:cubicBezTo>
                    <a:pt x="71" y="194"/>
                    <a:pt x="56" y="210"/>
                    <a:pt x="35" y="209"/>
                  </a:cubicBezTo>
                  <a:cubicBezTo>
                    <a:pt x="15" y="209"/>
                    <a:pt x="0" y="193"/>
                    <a:pt x="0" y="170"/>
                  </a:cubicBezTo>
                  <a:cubicBezTo>
                    <a:pt x="0" y="117"/>
                    <a:pt x="0" y="64"/>
                    <a:pt x="0" y="10"/>
                  </a:cubicBezTo>
                  <a:cubicBezTo>
                    <a:pt x="0" y="7"/>
                    <a:pt x="1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6E4C1B01-259A-4405-87EF-D272181F4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0" y="1711325"/>
              <a:ext cx="188913" cy="427038"/>
            </a:xfrm>
            <a:custGeom>
              <a:avLst/>
              <a:gdLst>
                <a:gd name="T0" fmla="*/ 0 w 72"/>
                <a:gd name="T1" fmla="*/ 7 h 163"/>
                <a:gd name="T2" fmla="*/ 36 w 72"/>
                <a:gd name="T3" fmla="*/ 6 h 163"/>
                <a:gd name="T4" fmla="*/ 71 w 72"/>
                <a:gd name="T5" fmla="*/ 0 h 163"/>
                <a:gd name="T6" fmla="*/ 72 w 72"/>
                <a:gd name="T7" fmla="*/ 8 h 163"/>
                <a:gd name="T8" fmla="*/ 72 w 72"/>
                <a:gd name="T9" fmla="*/ 124 h 163"/>
                <a:gd name="T10" fmla="*/ 38 w 72"/>
                <a:gd name="T11" fmla="*/ 162 h 163"/>
                <a:gd name="T12" fmla="*/ 2 w 72"/>
                <a:gd name="T13" fmla="*/ 128 h 163"/>
                <a:gd name="T14" fmla="*/ 0 w 72"/>
                <a:gd name="T15" fmla="*/ 18 h 163"/>
                <a:gd name="T16" fmla="*/ 0 w 72"/>
                <a:gd name="T17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3">
                  <a:moveTo>
                    <a:pt x="0" y="7"/>
                  </a:moveTo>
                  <a:cubicBezTo>
                    <a:pt x="13" y="7"/>
                    <a:pt x="25" y="7"/>
                    <a:pt x="36" y="6"/>
                  </a:cubicBezTo>
                  <a:cubicBezTo>
                    <a:pt x="48" y="5"/>
                    <a:pt x="59" y="2"/>
                    <a:pt x="71" y="0"/>
                  </a:cubicBezTo>
                  <a:cubicBezTo>
                    <a:pt x="71" y="2"/>
                    <a:pt x="72" y="5"/>
                    <a:pt x="72" y="8"/>
                  </a:cubicBezTo>
                  <a:cubicBezTo>
                    <a:pt x="72" y="47"/>
                    <a:pt x="72" y="85"/>
                    <a:pt x="72" y="124"/>
                  </a:cubicBezTo>
                  <a:cubicBezTo>
                    <a:pt x="72" y="146"/>
                    <a:pt x="58" y="161"/>
                    <a:pt x="38" y="162"/>
                  </a:cubicBezTo>
                  <a:cubicBezTo>
                    <a:pt x="19" y="163"/>
                    <a:pt x="2" y="150"/>
                    <a:pt x="2" y="128"/>
                  </a:cubicBezTo>
                  <a:cubicBezTo>
                    <a:pt x="0" y="92"/>
                    <a:pt x="1" y="55"/>
                    <a:pt x="0" y="18"/>
                  </a:cubicBezTo>
                  <a:cubicBezTo>
                    <a:pt x="0" y="15"/>
                    <a:pt x="0" y="12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99C70B4C-19AF-4F76-936E-00DCEF22C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550" y="641350"/>
              <a:ext cx="282575" cy="279400"/>
            </a:xfrm>
            <a:custGeom>
              <a:avLst/>
              <a:gdLst>
                <a:gd name="T0" fmla="*/ 54 w 108"/>
                <a:gd name="T1" fmla="*/ 107 h 107"/>
                <a:gd name="T2" fmla="*/ 1 w 108"/>
                <a:gd name="T3" fmla="*/ 54 h 107"/>
                <a:gd name="T4" fmla="*/ 54 w 108"/>
                <a:gd name="T5" fmla="*/ 0 h 107"/>
                <a:gd name="T6" fmla="*/ 108 w 108"/>
                <a:gd name="T7" fmla="*/ 54 h 107"/>
                <a:gd name="T8" fmla="*/ 54 w 108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7">
                  <a:moveTo>
                    <a:pt x="54" y="107"/>
                  </a:moveTo>
                  <a:cubicBezTo>
                    <a:pt x="25" y="107"/>
                    <a:pt x="1" y="83"/>
                    <a:pt x="1" y="54"/>
                  </a:cubicBezTo>
                  <a:cubicBezTo>
                    <a:pt x="0" y="24"/>
                    <a:pt x="25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7" y="84"/>
                    <a:pt x="83" y="107"/>
                    <a:pt x="54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AFAC3A6C-A4C2-4688-B218-E93BC7FDE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475" y="984250"/>
              <a:ext cx="482600" cy="155575"/>
            </a:xfrm>
            <a:custGeom>
              <a:avLst/>
              <a:gdLst>
                <a:gd name="T0" fmla="*/ 184 w 184"/>
                <a:gd name="T1" fmla="*/ 0 h 59"/>
                <a:gd name="T2" fmla="*/ 133 w 184"/>
                <a:gd name="T3" fmla="*/ 54 h 59"/>
                <a:gd name="T4" fmla="*/ 125 w 184"/>
                <a:gd name="T5" fmla="*/ 59 h 59"/>
                <a:gd name="T6" fmla="*/ 30 w 184"/>
                <a:gd name="T7" fmla="*/ 59 h 59"/>
                <a:gd name="T8" fmla="*/ 1 w 184"/>
                <a:gd name="T9" fmla="*/ 29 h 59"/>
                <a:gd name="T10" fmla="*/ 30 w 184"/>
                <a:gd name="T11" fmla="*/ 0 h 59"/>
                <a:gd name="T12" fmla="*/ 178 w 184"/>
                <a:gd name="T13" fmla="*/ 0 h 59"/>
                <a:gd name="T14" fmla="*/ 184 w 184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59">
                  <a:moveTo>
                    <a:pt x="184" y="0"/>
                  </a:moveTo>
                  <a:cubicBezTo>
                    <a:pt x="162" y="16"/>
                    <a:pt x="146" y="33"/>
                    <a:pt x="133" y="54"/>
                  </a:cubicBezTo>
                  <a:cubicBezTo>
                    <a:pt x="132" y="57"/>
                    <a:pt x="128" y="59"/>
                    <a:pt x="125" y="59"/>
                  </a:cubicBezTo>
                  <a:cubicBezTo>
                    <a:pt x="93" y="59"/>
                    <a:pt x="61" y="59"/>
                    <a:pt x="30" y="59"/>
                  </a:cubicBezTo>
                  <a:cubicBezTo>
                    <a:pt x="13" y="59"/>
                    <a:pt x="0" y="45"/>
                    <a:pt x="1" y="29"/>
                  </a:cubicBezTo>
                  <a:cubicBezTo>
                    <a:pt x="1" y="12"/>
                    <a:pt x="13" y="0"/>
                    <a:pt x="30" y="0"/>
                  </a:cubicBezTo>
                  <a:cubicBezTo>
                    <a:pt x="80" y="0"/>
                    <a:pt x="129" y="0"/>
                    <a:pt x="178" y="0"/>
                  </a:cubicBezTo>
                  <a:cubicBezTo>
                    <a:pt x="179" y="0"/>
                    <a:pt x="181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4347619B-2532-4E45-A658-A400FEF7D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981075"/>
              <a:ext cx="301625" cy="160338"/>
            </a:xfrm>
            <a:custGeom>
              <a:avLst/>
              <a:gdLst>
                <a:gd name="T0" fmla="*/ 0 w 115"/>
                <a:gd name="T1" fmla="*/ 1 h 61"/>
                <a:gd name="T2" fmla="*/ 89 w 115"/>
                <a:gd name="T3" fmla="*/ 1 h 61"/>
                <a:gd name="T4" fmla="*/ 115 w 115"/>
                <a:gd name="T5" fmla="*/ 31 h 61"/>
                <a:gd name="T6" fmla="*/ 88 w 115"/>
                <a:gd name="T7" fmla="*/ 60 h 61"/>
                <a:gd name="T8" fmla="*/ 55 w 115"/>
                <a:gd name="T9" fmla="*/ 60 h 61"/>
                <a:gd name="T10" fmla="*/ 48 w 115"/>
                <a:gd name="T11" fmla="*/ 56 h 61"/>
                <a:gd name="T12" fmla="*/ 0 w 115"/>
                <a:gd name="T1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1">
                  <a:moveTo>
                    <a:pt x="0" y="1"/>
                  </a:moveTo>
                  <a:cubicBezTo>
                    <a:pt x="30" y="1"/>
                    <a:pt x="60" y="0"/>
                    <a:pt x="89" y="1"/>
                  </a:cubicBezTo>
                  <a:cubicBezTo>
                    <a:pt x="104" y="2"/>
                    <a:pt x="115" y="16"/>
                    <a:pt x="115" y="31"/>
                  </a:cubicBezTo>
                  <a:cubicBezTo>
                    <a:pt x="115" y="46"/>
                    <a:pt x="103" y="59"/>
                    <a:pt x="88" y="60"/>
                  </a:cubicBezTo>
                  <a:cubicBezTo>
                    <a:pt x="77" y="61"/>
                    <a:pt x="66" y="60"/>
                    <a:pt x="55" y="60"/>
                  </a:cubicBezTo>
                  <a:cubicBezTo>
                    <a:pt x="53" y="60"/>
                    <a:pt x="50" y="58"/>
                    <a:pt x="48" y="56"/>
                  </a:cubicBezTo>
                  <a:cubicBezTo>
                    <a:pt x="36" y="34"/>
                    <a:pt x="20" y="17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D54A5B52-449A-484B-A80A-C54AD2B9B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1101725"/>
              <a:ext cx="369888" cy="457200"/>
            </a:xfrm>
            <a:custGeom>
              <a:avLst/>
              <a:gdLst>
                <a:gd name="T0" fmla="*/ 141 w 141"/>
                <a:gd name="T1" fmla="*/ 85 h 174"/>
                <a:gd name="T2" fmla="*/ 140 w 141"/>
                <a:gd name="T3" fmla="*/ 143 h 174"/>
                <a:gd name="T4" fmla="*/ 134 w 141"/>
                <a:gd name="T5" fmla="*/ 155 h 174"/>
                <a:gd name="T6" fmla="*/ 42 w 141"/>
                <a:gd name="T7" fmla="*/ 154 h 174"/>
                <a:gd name="T8" fmla="*/ 8 w 141"/>
                <a:gd name="T9" fmla="*/ 67 h 174"/>
                <a:gd name="T10" fmla="*/ 74 w 141"/>
                <a:gd name="T11" fmla="*/ 3 h 174"/>
                <a:gd name="T12" fmla="*/ 132 w 141"/>
                <a:gd name="T13" fmla="*/ 15 h 174"/>
                <a:gd name="T14" fmla="*/ 141 w 141"/>
                <a:gd name="T15" fmla="*/ 29 h 174"/>
                <a:gd name="T16" fmla="*/ 141 w 141"/>
                <a:gd name="T17" fmla="*/ 8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4">
                  <a:moveTo>
                    <a:pt x="141" y="85"/>
                  </a:moveTo>
                  <a:cubicBezTo>
                    <a:pt x="141" y="104"/>
                    <a:pt x="141" y="124"/>
                    <a:pt x="140" y="143"/>
                  </a:cubicBezTo>
                  <a:cubicBezTo>
                    <a:pt x="140" y="147"/>
                    <a:pt x="137" y="152"/>
                    <a:pt x="134" y="155"/>
                  </a:cubicBezTo>
                  <a:cubicBezTo>
                    <a:pt x="106" y="174"/>
                    <a:pt x="70" y="173"/>
                    <a:pt x="42" y="154"/>
                  </a:cubicBezTo>
                  <a:cubicBezTo>
                    <a:pt x="14" y="135"/>
                    <a:pt x="0" y="101"/>
                    <a:pt x="8" y="67"/>
                  </a:cubicBezTo>
                  <a:cubicBezTo>
                    <a:pt x="14" y="35"/>
                    <a:pt x="42" y="9"/>
                    <a:pt x="74" y="3"/>
                  </a:cubicBezTo>
                  <a:cubicBezTo>
                    <a:pt x="95" y="0"/>
                    <a:pt x="114" y="4"/>
                    <a:pt x="132" y="15"/>
                  </a:cubicBezTo>
                  <a:cubicBezTo>
                    <a:pt x="138" y="18"/>
                    <a:pt x="141" y="22"/>
                    <a:pt x="141" y="29"/>
                  </a:cubicBezTo>
                  <a:cubicBezTo>
                    <a:pt x="140" y="48"/>
                    <a:pt x="141" y="67"/>
                    <a:pt x="141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23B0DFD-8179-4936-A76A-075BACC9B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348" y="1908781"/>
            <a:ext cx="1405154" cy="802233"/>
          </a:xfrm>
          <a:prstGeom prst="rect">
            <a:avLst/>
          </a:prstGeom>
        </p:spPr>
      </p:pic>
      <p:sp>
        <p:nvSpPr>
          <p:cNvPr id="39" name="Hexagon 38">
            <a:extLst>
              <a:ext uri="{FF2B5EF4-FFF2-40B4-BE49-F238E27FC236}">
                <a16:creationId xmlns:a16="http://schemas.microsoft.com/office/drawing/2014/main" id="{D27AD312-BC9A-4D8B-A381-F4A889566FDC}"/>
              </a:ext>
            </a:extLst>
          </p:cNvPr>
          <p:cNvSpPr/>
          <p:nvPr/>
        </p:nvSpPr>
        <p:spPr>
          <a:xfrm>
            <a:off x="4160517" y="4150536"/>
            <a:ext cx="1943001" cy="1675002"/>
          </a:xfrm>
          <a:prstGeom prst="hexagon">
            <a:avLst/>
          </a:prstGeom>
          <a:solidFill>
            <a:schemeClr val="bg1"/>
          </a:solidFill>
          <a:ln w="22225" cap="rnd">
            <a:solidFill>
              <a:schemeClr val="accent5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9134C0B-7DC7-46D8-BEB2-19282EC9CD13}"/>
              </a:ext>
            </a:extLst>
          </p:cNvPr>
          <p:cNvSpPr>
            <a:spLocks noChangeAspect="1"/>
          </p:cNvSpPr>
          <p:nvPr/>
        </p:nvSpPr>
        <p:spPr>
          <a:xfrm>
            <a:off x="4340017" y="5936193"/>
            <a:ext cx="1584000" cy="258468"/>
          </a:xfrm>
          <a:prstGeom prst="ellipse">
            <a:avLst/>
          </a:prstGeom>
          <a:solidFill>
            <a:srgbClr val="F37820">
              <a:alpha val="30196"/>
            </a:srgbClr>
          </a:solidFill>
          <a:ln w="19050"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E2CFBF1-3D26-4802-9CF6-471EAA5B13AD}"/>
              </a:ext>
            </a:extLst>
          </p:cNvPr>
          <p:cNvCxnSpPr/>
          <p:nvPr/>
        </p:nvCxnSpPr>
        <p:spPr>
          <a:xfrm flipH="1">
            <a:off x="810814" y="4979711"/>
            <a:ext cx="3348000" cy="0"/>
          </a:xfrm>
          <a:prstGeom prst="line">
            <a:avLst/>
          </a:prstGeom>
          <a:ln w="2222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A7BD510-7C8E-4379-81E2-5CF8A04D51B7}"/>
              </a:ext>
            </a:extLst>
          </p:cNvPr>
          <p:cNvSpPr txBox="1">
            <a:spLocks/>
          </p:cNvSpPr>
          <p:nvPr/>
        </p:nvSpPr>
        <p:spPr>
          <a:xfrm>
            <a:off x="743025" y="3755837"/>
            <a:ext cx="3513148" cy="12003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Clr>
                <a:srgbClr val="F37820"/>
              </a:buClr>
              <a:buNone/>
            </a:pP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Highlight the implications of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DILI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 on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patients 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and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clinical outcomes</a:t>
            </a:r>
            <a:r>
              <a:rPr lang="en-GB" sz="1600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, emphasising the importance of </a:t>
            </a:r>
            <a:r>
              <a:rPr lang="en-GB" sz="1600" b="1" dirty="0">
                <a:solidFill>
                  <a:srgbClr val="333333"/>
                </a:solidFill>
                <a:latin typeface="Verdana" panose="020B0604030504040204" pitchFamily="34" charset="0"/>
                <a:ea typeface="Meiryo" panose="020B0604030504040204" pitchFamily="34" charset="-128"/>
                <a:cs typeface="Times New Roman" panose="02020603050405020304" pitchFamily="18" charset="0"/>
              </a:rPr>
              <a:t>early disease recognition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75B7EF9-CDBE-4527-A9E8-63399211EACA}"/>
              </a:ext>
            </a:extLst>
          </p:cNvPr>
          <p:cNvSpPr/>
          <p:nvPr/>
        </p:nvSpPr>
        <p:spPr>
          <a:xfrm>
            <a:off x="4497180" y="2565400"/>
            <a:ext cx="1259840" cy="125984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25674DC-6DFF-40B5-982C-9748204F7588}"/>
              </a:ext>
            </a:extLst>
          </p:cNvPr>
          <p:cNvGrpSpPr/>
          <p:nvPr/>
        </p:nvGrpSpPr>
        <p:grpSpPr>
          <a:xfrm>
            <a:off x="4580834" y="2868644"/>
            <a:ext cx="616989" cy="522066"/>
            <a:chOff x="5519436" y="4175770"/>
            <a:chExt cx="990600" cy="838200"/>
          </a:xfrm>
          <a:solidFill>
            <a:schemeClr val="accent2"/>
          </a:solidFill>
        </p:grpSpPr>
        <p:sp>
          <p:nvSpPr>
            <p:cNvPr id="45" name="Freeform 3397">
              <a:extLst>
                <a:ext uri="{FF2B5EF4-FFF2-40B4-BE49-F238E27FC236}">
                  <a16:creationId xmlns:a16="http://schemas.microsoft.com/office/drawing/2014/main" id="{1289A1F6-417A-4CC6-BFD7-B85B390F44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9436" y="4175770"/>
              <a:ext cx="990600" cy="838200"/>
            </a:xfrm>
            <a:custGeom>
              <a:avLst/>
              <a:gdLst>
                <a:gd name="T0" fmla="*/ 49 w 96"/>
                <a:gd name="T1" fmla="*/ 82 h 82"/>
                <a:gd name="T2" fmla="*/ 48 w 96"/>
                <a:gd name="T3" fmla="*/ 82 h 82"/>
                <a:gd name="T4" fmla="*/ 47 w 96"/>
                <a:gd name="T5" fmla="*/ 82 h 82"/>
                <a:gd name="T6" fmla="*/ 46 w 96"/>
                <a:gd name="T7" fmla="*/ 81 h 82"/>
                <a:gd name="T8" fmla="*/ 31 w 96"/>
                <a:gd name="T9" fmla="*/ 70 h 82"/>
                <a:gd name="T10" fmla="*/ 1 w 96"/>
                <a:gd name="T11" fmla="*/ 38 h 82"/>
                <a:gd name="T12" fmla="*/ 0 w 96"/>
                <a:gd name="T13" fmla="*/ 29 h 82"/>
                <a:gd name="T14" fmla="*/ 8 w 96"/>
                <a:gd name="T15" fmla="*/ 8 h 82"/>
                <a:gd name="T16" fmla="*/ 26 w 96"/>
                <a:gd name="T17" fmla="*/ 0 h 82"/>
                <a:gd name="T18" fmla="*/ 26 w 96"/>
                <a:gd name="T19" fmla="*/ 0 h 82"/>
                <a:gd name="T20" fmla="*/ 48 w 96"/>
                <a:gd name="T21" fmla="*/ 11 h 82"/>
                <a:gd name="T22" fmla="*/ 69 w 96"/>
                <a:gd name="T23" fmla="*/ 0 h 82"/>
                <a:gd name="T24" fmla="*/ 69 w 96"/>
                <a:gd name="T25" fmla="*/ 0 h 82"/>
                <a:gd name="T26" fmla="*/ 96 w 96"/>
                <a:gd name="T27" fmla="*/ 28 h 82"/>
                <a:gd name="T28" fmla="*/ 95 w 96"/>
                <a:gd name="T29" fmla="*/ 37 h 82"/>
                <a:gd name="T30" fmla="*/ 66 w 96"/>
                <a:gd name="T31" fmla="*/ 69 h 82"/>
                <a:gd name="T32" fmla="*/ 50 w 96"/>
                <a:gd name="T33" fmla="*/ 82 h 82"/>
                <a:gd name="T34" fmla="*/ 49 w 96"/>
                <a:gd name="T35" fmla="*/ 82 h 82"/>
                <a:gd name="T36" fmla="*/ 27 w 96"/>
                <a:gd name="T37" fmla="*/ 4 h 82"/>
                <a:gd name="T38" fmla="*/ 11 w 96"/>
                <a:gd name="T39" fmla="*/ 11 h 82"/>
                <a:gd name="T40" fmla="*/ 4 w 96"/>
                <a:gd name="T41" fmla="*/ 29 h 82"/>
                <a:gd name="T42" fmla="*/ 5 w 96"/>
                <a:gd name="T43" fmla="*/ 37 h 82"/>
                <a:gd name="T44" fmla="*/ 33 w 96"/>
                <a:gd name="T45" fmla="*/ 67 h 82"/>
                <a:gd name="T46" fmla="*/ 48 w 96"/>
                <a:gd name="T47" fmla="*/ 78 h 82"/>
                <a:gd name="T48" fmla="*/ 49 w 96"/>
                <a:gd name="T49" fmla="*/ 78 h 82"/>
                <a:gd name="T50" fmla="*/ 64 w 96"/>
                <a:gd name="T51" fmla="*/ 66 h 82"/>
                <a:gd name="T52" fmla="*/ 91 w 96"/>
                <a:gd name="T53" fmla="*/ 36 h 82"/>
                <a:gd name="T54" fmla="*/ 92 w 96"/>
                <a:gd name="T55" fmla="*/ 28 h 82"/>
                <a:gd name="T56" fmla="*/ 69 w 96"/>
                <a:gd name="T57" fmla="*/ 4 h 82"/>
                <a:gd name="T58" fmla="*/ 69 w 96"/>
                <a:gd name="T59" fmla="*/ 4 h 82"/>
                <a:gd name="T60" fmla="*/ 50 w 96"/>
                <a:gd name="T61" fmla="*/ 15 h 82"/>
                <a:gd name="T62" fmla="*/ 48 w 96"/>
                <a:gd name="T63" fmla="*/ 16 h 82"/>
                <a:gd name="T64" fmla="*/ 46 w 96"/>
                <a:gd name="T65" fmla="*/ 15 h 82"/>
                <a:gd name="T66" fmla="*/ 27 w 96"/>
                <a:gd name="T67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82">
                  <a:moveTo>
                    <a:pt x="49" y="82"/>
                  </a:move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48" y="82"/>
                    <a:pt x="47" y="82"/>
                  </a:cubicBezTo>
                  <a:cubicBezTo>
                    <a:pt x="47" y="82"/>
                    <a:pt x="47" y="81"/>
                    <a:pt x="46" y="81"/>
                  </a:cubicBezTo>
                  <a:cubicBezTo>
                    <a:pt x="43" y="79"/>
                    <a:pt x="36" y="74"/>
                    <a:pt x="31" y="70"/>
                  </a:cubicBezTo>
                  <a:cubicBezTo>
                    <a:pt x="13" y="56"/>
                    <a:pt x="3" y="45"/>
                    <a:pt x="1" y="38"/>
                  </a:cubicBezTo>
                  <a:cubicBezTo>
                    <a:pt x="1" y="35"/>
                    <a:pt x="0" y="32"/>
                    <a:pt x="0" y="29"/>
                  </a:cubicBezTo>
                  <a:cubicBezTo>
                    <a:pt x="0" y="21"/>
                    <a:pt x="3" y="13"/>
                    <a:pt x="8" y="8"/>
                  </a:cubicBezTo>
                  <a:cubicBezTo>
                    <a:pt x="13" y="3"/>
                    <a:pt x="20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5" y="0"/>
                    <a:pt x="43" y="4"/>
                    <a:pt x="48" y="11"/>
                  </a:cubicBezTo>
                  <a:cubicBezTo>
                    <a:pt x="53" y="4"/>
                    <a:pt x="60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4" y="0"/>
                    <a:pt x="96" y="12"/>
                    <a:pt x="96" y="28"/>
                  </a:cubicBezTo>
                  <a:cubicBezTo>
                    <a:pt x="96" y="31"/>
                    <a:pt x="96" y="34"/>
                    <a:pt x="95" y="37"/>
                  </a:cubicBezTo>
                  <a:cubicBezTo>
                    <a:pt x="93" y="44"/>
                    <a:pt x="84" y="55"/>
                    <a:pt x="66" y="69"/>
                  </a:cubicBezTo>
                  <a:cubicBezTo>
                    <a:pt x="60" y="75"/>
                    <a:pt x="54" y="79"/>
                    <a:pt x="50" y="82"/>
                  </a:cubicBezTo>
                  <a:cubicBezTo>
                    <a:pt x="49" y="82"/>
                    <a:pt x="49" y="82"/>
                    <a:pt x="49" y="82"/>
                  </a:cubicBezTo>
                  <a:close/>
                  <a:moveTo>
                    <a:pt x="27" y="4"/>
                  </a:moveTo>
                  <a:cubicBezTo>
                    <a:pt x="21" y="4"/>
                    <a:pt x="15" y="6"/>
                    <a:pt x="11" y="11"/>
                  </a:cubicBezTo>
                  <a:cubicBezTo>
                    <a:pt x="7" y="15"/>
                    <a:pt x="4" y="22"/>
                    <a:pt x="4" y="29"/>
                  </a:cubicBezTo>
                  <a:cubicBezTo>
                    <a:pt x="4" y="32"/>
                    <a:pt x="4" y="34"/>
                    <a:pt x="5" y="37"/>
                  </a:cubicBezTo>
                  <a:cubicBezTo>
                    <a:pt x="6" y="41"/>
                    <a:pt x="12" y="50"/>
                    <a:pt x="33" y="67"/>
                  </a:cubicBezTo>
                  <a:cubicBezTo>
                    <a:pt x="38" y="70"/>
                    <a:pt x="45" y="75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53" y="75"/>
                    <a:pt x="58" y="71"/>
                    <a:pt x="64" y="66"/>
                  </a:cubicBezTo>
                  <a:cubicBezTo>
                    <a:pt x="85" y="49"/>
                    <a:pt x="90" y="40"/>
                    <a:pt x="91" y="36"/>
                  </a:cubicBezTo>
                  <a:cubicBezTo>
                    <a:pt x="92" y="33"/>
                    <a:pt x="92" y="31"/>
                    <a:pt x="92" y="28"/>
                  </a:cubicBezTo>
                  <a:cubicBezTo>
                    <a:pt x="92" y="15"/>
                    <a:pt x="82" y="4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1" y="4"/>
                    <a:pt x="54" y="8"/>
                    <a:pt x="50" y="15"/>
                  </a:cubicBezTo>
                  <a:cubicBezTo>
                    <a:pt x="49" y="16"/>
                    <a:pt x="49" y="16"/>
                    <a:pt x="48" y="16"/>
                  </a:cubicBezTo>
                  <a:cubicBezTo>
                    <a:pt x="47" y="16"/>
                    <a:pt x="47" y="16"/>
                    <a:pt x="46" y="15"/>
                  </a:cubicBezTo>
                  <a:cubicBezTo>
                    <a:pt x="42" y="8"/>
                    <a:pt x="35" y="4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46" name="Freeform 3398">
              <a:extLst>
                <a:ext uri="{FF2B5EF4-FFF2-40B4-BE49-F238E27FC236}">
                  <a16:creationId xmlns:a16="http://schemas.microsoft.com/office/drawing/2014/main" id="{52003497-600A-4665-8C95-ED3067D69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236" y="4299598"/>
              <a:ext cx="171450" cy="247650"/>
            </a:xfrm>
            <a:custGeom>
              <a:avLst/>
              <a:gdLst>
                <a:gd name="T0" fmla="*/ 13 w 16"/>
                <a:gd name="T1" fmla="*/ 24 h 24"/>
                <a:gd name="T2" fmla="*/ 13 w 16"/>
                <a:gd name="T3" fmla="*/ 24 h 24"/>
                <a:gd name="T4" fmla="*/ 11 w 16"/>
                <a:gd name="T5" fmla="*/ 21 h 24"/>
                <a:gd name="T6" fmla="*/ 12 w 16"/>
                <a:gd name="T7" fmla="*/ 20 h 24"/>
                <a:gd name="T8" fmla="*/ 12 w 16"/>
                <a:gd name="T9" fmla="*/ 16 h 24"/>
                <a:gd name="T10" fmla="*/ 2 w 16"/>
                <a:gd name="T11" fmla="*/ 4 h 24"/>
                <a:gd name="T12" fmla="*/ 0 w 16"/>
                <a:gd name="T13" fmla="*/ 2 h 24"/>
                <a:gd name="T14" fmla="*/ 2 w 16"/>
                <a:gd name="T15" fmla="*/ 0 h 24"/>
                <a:gd name="T16" fmla="*/ 16 w 16"/>
                <a:gd name="T17" fmla="*/ 16 h 24"/>
                <a:gd name="T18" fmla="*/ 16 w 16"/>
                <a:gd name="T19" fmla="*/ 21 h 24"/>
                <a:gd name="T20" fmla="*/ 15 w 16"/>
                <a:gd name="T21" fmla="*/ 22 h 24"/>
                <a:gd name="T22" fmla="*/ 13 w 16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4">
                  <a:moveTo>
                    <a:pt x="13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1" y="23"/>
                    <a:pt x="11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8"/>
                    <a:pt x="12" y="16"/>
                  </a:cubicBezTo>
                  <a:cubicBezTo>
                    <a:pt x="12" y="10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0" y="0"/>
                    <a:pt x="16" y="7"/>
                    <a:pt x="16" y="16"/>
                  </a:cubicBezTo>
                  <a:cubicBezTo>
                    <a:pt x="16" y="18"/>
                    <a:pt x="16" y="20"/>
                    <a:pt x="16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4" y="24"/>
                    <a:pt x="1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  <p:sp>
        <p:nvSpPr>
          <p:cNvPr id="84" name="Freeform 275">
            <a:extLst>
              <a:ext uri="{FF2B5EF4-FFF2-40B4-BE49-F238E27FC236}">
                <a16:creationId xmlns:a16="http://schemas.microsoft.com/office/drawing/2014/main" id="{ACDD25E2-F059-4720-B048-D210B60D422B}"/>
              </a:ext>
            </a:extLst>
          </p:cNvPr>
          <p:cNvSpPr>
            <a:spLocks noEditPoints="1"/>
          </p:cNvSpPr>
          <p:nvPr/>
        </p:nvSpPr>
        <p:spPr bwMode="auto">
          <a:xfrm>
            <a:off x="5044319" y="3073166"/>
            <a:ext cx="643969" cy="503858"/>
          </a:xfrm>
          <a:custGeom>
            <a:avLst/>
            <a:gdLst>
              <a:gd name="T0" fmla="*/ 168 w 384"/>
              <a:gd name="T1" fmla="*/ 39 h 300"/>
              <a:gd name="T2" fmla="*/ 163 w 384"/>
              <a:gd name="T3" fmla="*/ 19 h 300"/>
              <a:gd name="T4" fmla="*/ 201 w 384"/>
              <a:gd name="T5" fmla="*/ 10 h 300"/>
              <a:gd name="T6" fmla="*/ 215 w 384"/>
              <a:gd name="T7" fmla="*/ 7 h 300"/>
              <a:gd name="T8" fmla="*/ 243 w 384"/>
              <a:gd name="T9" fmla="*/ 6 h 300"/>
              <a:gd name="T10" fmla="*/ 251 w 384"/>
              <a:gd name="T11" fmla="*/ 42 h 300"/>
              <a:gd name="T12" fmla="*/ 236 w 384"/>
              <a:gd name="T13" fmla="*/ 66 h 300"/>
              <a:gd name="T14" fmla="*/ 347 w 384"/>
              <a:gd name="T15" fmla="*/ 79 h 300"/>
              <a:gd name="T16" fmla="*/ 368 w 384"/>
              <a:gd name="T17" fmla="*/ 162 h 300"/>
              <a:gd name="T18" fmla="*/ 241 w 384"/>
              <a:gd name="T19" fmla="*/ 212 h 300"/>
              <a:gd name="T20" fmla="*/ 253 w 384"/>
              <a:gd name="T21" fmla="*/ 230 h 300"/>
              <a:gd name="T22" fmla="*/ 248 w 384"/>
              <a:gd name="T23" fmla="*/ 258 h 300"/>
              <a:gd name="T24" fmla="*/ 211 w 384"/>
              <a:gd name="T25" fmla="*/ 259 h 300"/>
              <a:gd name="T26" fmla="*/ 194 w 384"/>
              <a:gd name="T27" fmla="*/ 238 h 300"/>
              <a:gd name="T28" fmla="*/ 69 w 384"/>
              <a:gd name="T29" fmla="*/ 295 h 300"/>
              <a:gd name="T30" fmla="*/ 4 w 384"/>
              <a:gd name="T31" fmla="*/ 270 h 300"/>
              <a:gd name="T32" fmla="*/ 51 w 384"/>
              <a:gd name="T33" fmla="*/ 103 h 300"/>
              <a:gd name="T34" fmla="*/ 115 w 384"/>
              <a:gd name="T35" fmla="*/ 48 h 300"/>
              <a:gd name="T36" fmla="*/ 170 w 384"/>
              <a:gd name="T37" fmla="*/ 51 h 300"/>
              <a:gd name="T38" fmla="*/ 223 w 384"/>
              <a:gd name="T39" fmla="*/ 92 h 300"/>
              <a:gd name="T40" fmla="*/ 210 w 384"/>
              <a:gd name="T41" fmla="*/ 92 h 300"/>
              <a:gd name="T42" fmla="*/ 185 w 384"/>
              <a:gd name="T43" fmla="*/ 68 h 300"/>
              <a:gd name="T44" fmla="*/ 109 w 384"/>
              <a:gd name="T45" fmla="*/ 62 h 300"/>
              <a:gd name="T46" fmla="*/ 65 w 384"/>
              <a:gd name="T47" fmla="*/ 105 h 300"/>
              <a:gd name="T48" fmla="*/ 18 w 384"/>
              <a:gd name="T49" fmla="*/ 270 h 300"/>
              <a:gd name="T50" fmla="*/ 71 w 384"/>
              <a:gd name="T51" fmla="*/ 282 h 300"/>
              <a:gd name="T52" fmla="*/ 197 w 384"/>
              <a:gd name="T53" fmla="*/ 197 h 300"/>
              <a:gd name="T54" fmla="*/ 210 w 384"/>
              <a:gd name="T55" fmla="*/ 198 h 300"/>
              <a:gd name="T56" fmla="*/ 214 w 384"/>
              <a:gd name="T57" fmla="*/ 204 h 300"/>
              <a:gd name="T58" fmla="*/ 356 w 384"/>
              <a:gd name="T59" fmla="*/ 155 h 300"/>
              <a:gd name="T60" fmla="*/ 349 w 384"/>
              <a:gd name="T61" fmla="*/ 94 h 300"/>
              <a:gd name="T62" fmla="*/ 241 w 384"/>
              <a:gd name="T63" fmla="*/ 80 h 300"/>
              <a:gd name="T64" fmla="*/ 184 w 384"/>
              <a:gd name="T65" fmla="*/ 53 h 300"/>
              <a:gd name="T66" fmla="*/ 223 w 384"/>
              <a:gd name="T67" fmla="*/ 57 h 300"/>
              <a:gd name="T68" fmla="*/ 240 w 384"/>
              <a:gd name="T69" fmla="*/ 34 h 300"/>
              <a:gd name="T70" fmla="*/ 235 w 384"/>
              <a:gd name="T71" fmla="*/ 17 h 300"/>
              <a:gd name="T72" fmla="*/ 208 w 384"/>
              <a:gd name="T73" fmla="*/ 32 h 300"/>
              <a:gd name="T74" fmla="*/ 191 w 384"/>
              <a:gd name="T75" fmla="*/ 19 h 300"/>
              <a:gd name="T76" fmla="*/ 178 w 384"/>
              <a:gd name="T77" fmla="*/ 19 h 300"/>
              <a:gd name="T78" fmla="*/ 181 w 384"/>
              <a:gd name="T79" fmla="*/ 36 h 300"/>
              <a:gd name="T80" fmla="*/ 184 w 384"/>
              <a:gd name="T81" fmla="*/ 53 h 300"/>
              <a:gd name="T82" fmla="*/ 210 w 384"/>
              <a:gd name="T83" fmla="*/ 217 h 300"/>
              <a:gd name="T84" fmla="*/ 205 w 384"/>
              <a:gd name="T85" fmla="*/ 232 h 300"/>
              <a:gd name="T86" fmla="*/ 232 w 384"/>
              <a:gd name="T87" fmla="*/ 253 h 300"/>
              <a:gd name="T88" fmla="*/ 243 w 384"/>
              <a:gd name="T89" fmla="*/ 238 h 300"/>
              <a:gd name="T90" fmla="*/ 224 w 384"/>
              <a:gd name="T91" fmla="*/ 21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4" h="300">
                <a:moveTo>
                  <a:pt x="170" y="51"/>
                </a:moveTo>
                <a:cubicBezTo>
                  <a:pt x="171" y="46"/>
                  <a:pt x="171" y="43"/>
                  <a:pt x="168" y="39"/>
                </a:cubicBezTo>
                <a:cubicBezTo>
                  <a:pt x="165" y="35"/>
                  <a:pt x="162" y="30"/>
                  <a:pt x="162" y="25"/>
                </a:cubicBezTo>
                <a:cubicBezTo>
                  <a:pt x="162" y="23"/>
                  <a:pt x="162" y="21"/>
                  <a:pt x="163" y="19"/>
                </a:cubicBezTo>
                <a:cubicBezTo>
                  <a:pt x="166" y="10"/>
                  <a:pt x="173" y="5"/>
                  <a:pt x="181" y="3"/>
                </a:cubicBezTo>
                <a:cubicBezTo>
                  <a:pt x="189" y="1"/>
                  <a:pt x="196" y="4"/>
                  <a:pt x="201" y="10"/>
                </a:cubicBezTo>
                <a:cubicBezTo>
                  <a:pt x="203" y="12"/>
                  <a:pt x="204" y="14"/>
                  <a:pt x="205" y="17"/>
                </a:cubicBezTo>
                <a:cubicBezTo>
                  <a:pt x="208" y="13"/>
                  <a:pt x="212" y="10"/>
                  <a:pt x="215" y="7"/>
                </a:cubicBezTo>
                <a:cubicBezTo>
                  <a:pt x="218" y="4"/>
                  <a:pt x="222" y="2"/>
                  <a:pt x="227" y="1"/>
                </a:cubicBezTo>
                <a:cubicBezTo>
                  <a:pt x="233" y="0"/>
                  <a:pt x="238" y="2"/>
                  <a:pt x="243" y="6"/>
                </a:cubicBezTo>
                <a:cubicBezTo>
                  <a:pt x="246" y="9"/>
                  <a:pt x="248" y="11"/>
                  <a:pt x="251" y="14"/>
                </a:cubicBezTo>
                <a:cubicBezTo>
                  <a:pt x="259" y="22"/>
                  <a:pt x="259" y="34"/>
                  <a:pt x="251" y="42"/>
                </a:cubicBezTo>
                <a:cubicBezTo>
                  <a:pt x="248" y="45"/>
                  <a:pt x="244" y="49"/>
                  <a:pt x="240" y="52"/>
                </a:cubicBezTo>
                <a:cubicBezTo>
                  <a:pt x="236" y="56"/>
                  <a:pt x="235" y="60"/>
                  <a:pt x="236" y="66"/>
                </a:cubicBezTo>
                <a:cubicBezTo>
                  <a:pt x="245" y="67"/>
                  <a:pt x="253" y="68"/>
                  <a:pt x="262" y="70"/>
                </a:cubicBezTo>
                <a:cubicBezTo>
                  <a:pt x="277" y="73"/>
                  <a:pt x="332" y="75"/>
                  <a:pt x="347" y="79"/>
                </a:cubicBezTo>
                <a:cubicBezTo>
                  <a:pt x="362" y="84"/>
                  <a:pt x="375" y="93"/>
                  <a:pt x="379" y="109"/>
                </a:cubicBezTo>
                <a:cubicBezTo>
                  <a:pt x="384" y="128"/>
                  <a:pt x="382" y="146"/>
                  <a:pt x="368" y="162"/>
                </a:cubicBezTo>
                <a:cubicBezTo>
                  <a:pt x="353" y="178"/>
                  <a:pt x="294" y="191"/>
                  <a:pt x="274" y="200"/>
                </a:cubicBezTo>
                <a:cubicBezTo>
                  <a:pt x="264" y="205"/>
                  <a:pt x="252" y="208"/>
                  <a:pt x="241" y="212"/>
                </a:cubicBezTo>
                <a:cubicBezTo>
                  <a:pt x="241" y="213"/>
                  <a:pt x="240" y="213"/>
                  <a:pt x="239" y="213"/>
                </a:cubicBezTo>
                <a:cubicBezTo>
                  <a:pt x="246" y="223"/>
                  <a:pt x="246" y="220"/>
                  <a:pt x="253" y="230"/>
                </a:cubicBezTo>
                <a:cubicBezTo>
                  <a:pt x="256" y="233"/>
                  <a:pt x="257" y="237"/>
                  <a:pt x="257" y="241"/>
                </a:cubicBezTo>
                <a:cubicBezTo>
                  <a:pt x="257" y="248"/>
                  <a:pt x="254" y="254"/>
                  <a:pt x="248" y="258"/>
                </a:cubicBezTo>
                <a:cubicBezTo>
                  <a:pt x="244" y="260"/>
                  <a:pt x="241" y="262"/>
                  <a:pt x="237" y="264"/>
                </a:cubicBezTo>
                <a:cubicBezTo>
                  <a:pt x="228" y="270"/>
                  <a:pt x="217" y="267"/>
                  <a:pt x="211" y="259"/>
                </a:cubicBezTo>
                <a:cubicBezTo>
                  <a:pt x="204" y="249"/>
                  <a:pt x="203" y="251"/>
                  <a:pt x="197" y="242"/>
                </a:cubicBezTo>
                <a:cubicBezTo>
                  <a:pt x="196" y="241"/>
                  <a:pt x="195" y="240"/>
                  <a:pt x="194" y="238"/>
                </a:cubicBezTo>
                <a:cubicBezTo>
                  <a:pt x="189" y="244"/>
                  <a:pt x="184" y="249"/>
                  <a:pt x="178" y="254"/>
                </a:cubicBezTo>
                <a:cubicBezTo>
                  <a:pt x="153" y="274"/>
                  <a:pt x="101" y="289"/>
                  <a:pt x="69" y="295"/>
                </a:cubicBezTo>
                <a:cubicBezTo>
                  <a:pt x="58" y="297"/>
                  <a:pt x="42" y="300"/>
                  <a:pt x="31" y="297"/>
                </a:cubicBezTo>
                <a:cubicBezTo>
                  <a:pt x="17" y="293"/>
                  <a:pt x="9" y="283"/>
                  <a:pt x="4" y="270"/>
                </a:cubicBezTo>
                <a:cubicBezTo>
                  <a:pt x="0" y="259"/>
                  <a:pt x="4" y="245"/>
                  <a:pt x="4" y="234"/>
                </a:cubicBezTo>
                <a:cubicBezTo>
                  <a:pt x="3" y="189"/>
                  <a:pt x="33" y="145"/>
                  <a:pt x="51" y="103"/>
                </a:cubicBezTo>
                <a:cubicBezTo>
                  <a:pt x="56" y="90"/>
                  <a:pt x="63" y="78"/>
                  <a:pt x="73" y="67"/>
                </a:cubicBezTo>
                <a:cubicBezTo>
                  <a:pt x="84" y="55"/>
                  <a:pt x="98" y="48"/>
                  <a:pt x="115" y="48"/>
                </a:cubicBezTo>
                <a:cubicBezTo>
                  <a:pt x="133" y="47"/>
                  <a:pt x="150" y="48"/>
                  <a:pt x="168" y="50"/>
                </a:cubicBezTo>
                <a:cubicBezTo>
                  <a:pt x="168" y="50"/>
                  <a:pt x="169" y="50"/>
                  <a:pt x="170" y="51"/>
                </a:cubicBezTo>
                <a:close/>
                <a:moveTo>
                  <a:pt x="219" y="76"/>
                </a:moveTo>
                <a:cubicBezTo>
                  <a:pt x="221" y="81"/>
                  <a:pt x="222" y="86"/>
                  <a:pt x="223" y="92"/>
                </a:cubicBezTo>
                <a:cubicBezTo>
                  <a:pt x="223" y="96"/>
                  <a:pt x="221" y="100"/>
                  <a:pt x="217" y="100"/>
                </a:cubicBezTo>
                <a:cubicBezTo>
                  <a:pt x="213" y="100"/>
                  <a:pt x="210" y="97"/>
                  <a:pt x="210" y="92"/>
                </a:cubicBezTo>
                <a:cubicBezTo>
                  <a:pt x="209" y="85"/>
                  <a:pt x="206" y="79"/>
                  <a:pt x="200" y="76"/>
                </a:cubicBezTo>
                <a:cubicBezTo>
                  <a:pt x="196" y="73"/>
                  <a:pt x="191" y="70"/>
                  <a:pt x="185" y="68"/>
                </a:cubicBezTo>
                <a:cubicBezTo>
                  <a:pt x="171" y="63"/>
                  <a:pt x="157" y="61"/>
                  <a:pt x="142" y="61"/>
                </a:cubicBezTo>
                <a:cubicBezTo>
                  <a:pt x="131" y="61"/>
                  <a:pt x="120" y="61"/>
                  <a:pt x="109" y="62"/>
                </a:cubicBezTo>
                <a:cubicBezTo>
                  <a:pt x="101" y="62"/>
                  <a:pt x="94" y="66"/>
                  <a:pt x="88" y="72"/>
                </a:cubicBezTo>
                <a:cubicBezTo>
                  <a:pt x="77" y="81"/>
                  <a:pt x="70" y="92"/>
                  <a:pt x="65" y="105"/>
                </a:cubicBezTo>
                <a:cubicBezTo>
                  <a:pt x="46" y="148"/>
                  <a:pt x="15" y="193"/>
                  <a:pt x="17" y="239"/>
                </a:cubicBezTo>
                <a:cubicBezTo>
                  <a:pt x="18" y="249"/>
                  <a:pt x="14" y="261"/>
                  <a:pt x="18" y="270"/>
                </a:cubicBezTo>
                <a:cubicBezTo>
                  <a:pt x="22" y="278"/>
                  <a:pt x="28" y="283"/>
                  <a:pt x="36" y="285"/>
                </a:cubicBezTo>
                <a:cubicBezTo>
                  <a:pt x="46" y="286"/>
                  <a:pt x="61" y="284"/>
                  <a:pt x="71" y="282"/>
                </a:cubicBezTo>
                <a:cubicBezTo>
                  <a:pt x="101" y="274"/>
                  <a:pt x="152" y="260"/>
                  <a:pt x="175" y="238"/>
                </a:cubicBezTo>
                <a:cubicBezTo>
                  <a:pt x="187" y="227"/>
                  <a:pt x="196" y="215"/>
                  <a:pt x="197" y="197"/>
                </a:cubicBezTo>
                <a:cubicBezTo>
                  <a:pt x="197" y="193"/>
                  <a:pt x="200" y="191"/>
                  <a:pt x="204" y="191"/>
                </a:cubicBezTo>
                <a:cubicBezTo>
                  <a:pt x="207" y="192"/>
                  <a:pt x="210" y="195"/>
                  <a:pt x="210" y="198"/>
                </a:cubicBezTo>
                <a:cubicBezTo>
                  <a:pt x="210" y="200"/>
                  <a:pt x="210" y="202"/>
                  <a:pt x="209" y="204"/>
                </a:cubicBezTo>
                <a:cubicBezTo>
                  <a:pt x="211" y="204"/>
                  <a:pt x="212" y="204"/>
                  <a:pt x="214" y="204"/>
                </a:cubicBezTo>
                <a:cubicBezTo>
                  <a:pt x="229" y="203"/>
                  <a:pt x="244" y="199"/>
                  <a:pt x="258" y="193"/>
                </a:cubicBezTo>
                <a:cubicBezTo>
                  <a:pt x="280" y="184"/>
                  <a:pt x="340" y="173"/>
                  <a:pt x="356" y="155"/>
                </a:cubicBezTo>
                <a:cubicBezTo>
                  <a:pt x="365" y="146"/>
                  <a:pt x="369" y="136"/>
                  <a:pt x="368" y="123"/>
                </a:cubicBezTo>
                <a:cubicBezTo>
                  <a:pt x="368" y="110"/>
                  <a:pt x="361" y="100"/>
                  <a:pt x="349" y="94"/>
                </a:cubicBezTo>
                <a:cubicBezTo>
                  <a:pt x="346" y="93"/>
                  <a:pt x="343" y="91"/>
                  <a:pt x="339" y="91"/>
                </a:cubicBezTo>
                <a:cubicBezTo>
                  <a:pt x="320" y="87"/>
                  <a:pt x="261" y="83"/>
                  <a:pt x="241" y="80"/>
                </a:cubicBezTo>
                <a:cubicBezTo>
                  <a:pt x="234" y="78"/>
                  <a:pt x="226" y="77"/>
                  <a:pt x="219" y="76"/>
                </a:cubicBezTo>
                <a:close/>
                <a:moveTo>
                  <a:pt x="184" y="53"/>
                </a:moveTo>
                <a:cubicBezTo>
                  <a:pt x="196" y="60"/>
                  <a:pt x="209" y="62"/>
                  <a:pt x="223" y="63"/>
                </a:cubicBezTo>
                <a:cubicBezTo>
                  <a:pt x="223" y="61"/>
                  <a:pt x="223" y="59"/>
                  <a:pt x="223" y="57"/>
                </a:cubicBezTo>
                <a:cubicBezTo>
                  <a:pt x="222" y="53"/>
                  <a:pt x="224" y="50"/>
                  <a:pt x="227" y="48"/>
                </a:cubicBezTo>
                <a:cubicBezTo>
                  <a:pt x="231" y="43"/>
                  <a:pt x="236" y="38"/>
                  <a:pt x="240" y="34"/>
                </a:cubicBezTo>
                <a:cubicBezTo>
                  <a:pt x="245" y="30"/>
                  <a:pt x="245" y="26"/>
                  <a:pt x="241" y="22"/>
                </a:cubicBezTo>
                <a:cubicBezTo>
                  <a:pt x="239" y="21"/>
                  <a:pt x="237" y="19"/>
                  <a:pt x="235" y="17"/>
                </a:cubicBezTo>
                <a:cubicBezTo>
                  <a:pt x="231" y="13"/>
                  <a:pt x="228" y="13"/>
                  <a:pt x="223" y="17"/>
                </a:cubicBezTo>
                <a:cubicBezTo>
                  <a:pt x="218" y="22"/>
                  <a:pt x="213" y="27"/>
                  <a:pt x="208" y="32"/>
                </a:cubicBezTo>
                <a:cubicBezTo>
                  <a:pt x="204" y="36"/>
                  <a:pt x="200" y="35"/>
                  <a:pt x="197" y="30"/>
                </a:cubicBezTo>
                <a:cubicBezTo>
                  <a:pt x="195" y="26"/>
                  <a:pt x="193" y="23"/>
                  <a:pt x="191" y="19"/>
                </a:cubicBezTo>
                <a:cubicBezTo>
                  <a:pt x="189" y="15"/>
                  <a:pt x="185" y="14"/>
                  <a:pt x="181" y="17"/>
                </a:cubicBezTo>
                <a:cubicBezTo>
                  <a:pt x="180" y="17"/>
                  <a:pt x="179" y="18"/>
                  <a:pt x="178" y="19"/>
                </a:cubicBezTo>
                <a:cubicBezTo>
                  <a:pt x="175" y="22"/>
                  <a:pt x="174" y="25"/>
                  <a:pt x="176" y="28"/>
                </a:cubicBezTo>
                <a:cubicBezTo>
                  <a:pt x="178" y="31"/>
                  <a:pt x="180" y="33"/>
                  <a:pt x="181" y="36"/>
                </a:cubicBezTo>
                <a:cubicBezTo>
                  <a:pt x="183" y="38"/>
                  <a:pt x="183" y="41"/>
                  <a:pt x="184" y="43"/>
                </a:cubicBezTo>
                <a:cubicBezTo>
                  <a:pt x="184" y="47"/>
                  <a:pt x="184" y="50"/>
                  <a:pt x="184" y="53"/>
                </a:cubicBezTo>
                <a:close/>
                <a:moveTo>
                  <a:pt x="224" y="216"/>
                </a:moveTo>
                <a:cubicBezTo>
                  <a:pt x="219" y="217"/>
                  <a:pt x="215" y="217"/>
                  <a:pt x="210" y="217"/>
                </a:cubicBezTo>
                <a:cubicBezTo>
                  <a:pt x="207" y="217"/>
                  <a:pt x="206" y="219"/>
                  <a:pt x="204" y="221"/>
                </a:cubicBezTo>
                <a:cubicBezTo>
                  <a:pt x="202" y="225"/>
                  <a:pt x="202" y="228"/>
                  <a:pt x="205" y="232"/>
                </a:cubicBezTo>
                <a:cubicBezTo>
                  <a:pt x="213" y="242"/>
                  <a:pt x="214" y="240"/>
                  <a:pt x="221" y="250"/>
                </a:cubicBezTo>
                <a:cubicBezTo>
                  <a:pt x="224" y="255"/>
                  <a:pt x="227" y="255"/>
                  <a:pt x="232" y="253"/>
                </a:cubicBezTo>
                <a:cubicBezTo>
                  <a:pt x="235" y="251"/>
                  <a:pt x="238" y="249"/>
                  <a:pt x="241" y="247"/>
                </a:cubicBezTo>
                <a:cubicBezTo>
                  <a:pt x="244" y="245"/>
                  <a:pt x="245" y="241"/>
                  <a:pt x="243" y="238"/>
                </a:cubicBezTo>
                <a:cubicBezTo>
                  <a:pt x="235" y="227"/>
                  <a:pt x="233" y="228"/>
                  <a:pt x="226" y="217"/>
                </a:cubicBezTo>
                <a:cubicBezTo>
                  <a:pt x="225" y="217"/>
                  <a:pt x="224" y="216"/>
                  <a:pt x="224" y="2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E3008E7-9B64-498E-B965-721A8F4F0CCF}"/>
              </a:ext>
            </a:extLst>
          </p:cNvPr>
          <p:cNvGrpSpPr/>
          <p:nvPr/>
        </p:nvGrpSpPr>
        <p:grpSpPr>
          <a:xfrm>
            <a:off x="4687747" y="5069710"/>
            <a:ext cx="611025" cy="659465"/>
            <a:chOff x="-3613896" y="2219385"/>
            <a:chExt cx="307436" cy="327931"/>
          </a:xfrm>
          <a:solidFill>
            <a:schemeClr val="accent2"/>
          </a:solidFill>
        </p:grpSpPr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id="{82FE382C-C4C2-4C8A-AA79-FBB353F7F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7879" y="2400120"/>
              <a:ext cx="108068" cy="119247"/>
            </a:xfrm>
            <a:custGeom>
              <a:avLst/>
              <a:gdLst>
                <a:gd name="T0" fmla="*/ 0 w 85"/>
                <a:gd name="T1" fmla="*/ 14 h 95"/>
                <a:gd name="T2" fmla="*/ 0 w 85"/>
                <a:gd name="T3" fmla="*/ 14 h 95"/>
                <a:gd name="T4" fmla="*/ 63 w 85"/>
                <a:gd name="T5" fmla="*/ 95 h 95"/>
                <a:gd name="T6" fmla="*/ 69 w 85"/>
                <a:gd name="T7" fmla="*/ 26 h 95"/>
                <a:gd name="T8" fmla="*/ 0 w 85"/>
                <a:gd name="T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5"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82" y="77"/>
                    <a:pt x="85" y="47"/>
                    <a:pt x="69" y="26"/>
                  </a:cubicBezTo>
                  <a:cubicBezTo>
                    <a:pt x="53" y="5"/>
                    <a:pt x="23" y="0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id="{7CE15EC4-7B5C-43C1-B852-71DC0727E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3656" y="2280872"/>
              <a:ext cx="147196" cy="143470"/>
            </a:xfrm>
            <a:custGeom>
              <a:avLst/>
              <a:gdLst>
                <a:gd name="T0" fmla="*/ 0 w 117"/>
                <a:gd name="T1" fmla="*/ 68 h 114"/>
                <a:gd name="T2" fmla="*/ 0 w 117"/>
                <a:gd name="T3" fmla="*/ 68 h 114"/>
                <a:gd name="T4" fmla="*/ 48 w 117"/>
                <a:gd name="T5" fmla="*/ 105 h 114"/>
                <a:gd name="T6" fmla="*/ 78 w 117"/>
                <a:gd name="T7" fmla="*/ 113 h 114"/>
                <a:gd name="T8" fmla="*/ 105 w 117"/>
                <a:gd name="T9" fmla="*/ 97 h 114"/>
                <a:gd name="T10" fmla="*/ 107 w 117"/>
                <a:gd name="T11" fmla="*/ 94 h 114"/>
                <a:gd name="T12" fmla="*/ 113 w 117"/>
                <a:gd name="T13" fmla="*/ 57 h 114"/>
                <a:gd name="T14" fmla="*/ 99 w 117"/>
                <a:gd name="T15" fmla="*/ 38 h 114"/>
                <a:gd name="T16" fmla="*/ 51 w 117"/>
                <a:gd name="T17" fmla="*/ 0 h 114"/>
                <a:gd name="T18" fmla="*/ 0 w 117"/>
                <a:gd name="T19" fmla="*/ 6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4">
                  <a:moveTo>
                    <a:pt x="0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57" y="111"/>
                    <a:pt x="68" y="114"/>
                    <a:pt x="78" y="113"/>
                  </a:cubicBezTo>
                  <a:cubicBezTo>
                    <a:pt x="89" y="111"/>
                    <a:pt x="99" y="106"/>
                    <a:pt x="105" y="97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15" y="83"/>
                    <a:pt x="117" y="70"/>
                    <a:pt x="113" y="57"/>
                  </a:cubicBezTo>
                  <a:cubicBezTo>
                    <a:pt x="110" y="49"/>
                    <a:pt x="106" y="43"/>
                    <a:pt x="99" y="38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id="{621F7687-9214-4A07-A362-FA4D39F43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37503" y="2219385"/>
              <a:ext cx="141606" cy="143470"/>
            </a:xfrm>
            <a:custGeom>
              <a:avLst/>
              <a:gdLst>
                <a:gd name="T0" fmla="*/ 12 w 112"/>
                <a:gd name="T1" fmla="*/ 22 h 114"/>
                <a:gd name="T2" fmla="*/ 12 w 112"/>
                <a:gd name="T3" fmla="*/ 22 h 114"/>
                <a:gd name="T4" fmla="*/ 10 w 112"/>
                <a:gd name="T5" fmla="*/ 24 h 114"/>
                <a:gd name="T6" fmla="*/ 4 w 112"/>
                <a:gd name="T7" fmla="*/ 62 h 114"/>
                <a:gd name="T8" fmla="*/ 18 w 112"/>
                <a:gd name="T9" fmla="*/ 81 h 114"/>
                <a:gd name="T10" fmla="*/ 62 w 112"/>
                <a:gd name="T11" fmla="*/ 114 h 114"/>
                <a:gd name="T12" fmla="*/ 112 w 112"/>
                <a:gd name="T13" fmla="*/ 46 h 114"/>
                <a:gd name="T14" fmla="*/ 68 w 112"/>
                <a:gd name="T15" fmla="*/ 13 h 114"/>
                <a:gd name="T16" fmla="*/ 12 w 112"/>
                <a:gd name="T1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14">
                  <a:moveTo>
                    <a:pt x="12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" y="35"/>
                    <a:pt x="0" y="49"/>
                    <a:pt x="4" y="62"/>
                  </a:cubicBezTo>
                  <a:cubicBezTo>
                    <a:pt x="6" y="69"/>
                    <a:pt x="11" y="76"/>
                    <a:pt x="18" y="81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51" y="0"/>
                    <a:pt x="25" y="4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50">
              <a:extLst>
                <a:ext uri="{FF2B5EF4-FFF2-40B4-BE49-F238E27FC236}">
                  <a16:creationId xmlns:a16="http://schemas.microsoft.com/office/drawing/2014/main" id="{CEE2FF4F-50E4-43F0-8EBB-596BAC567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3896" y="2349811"/>
              <a:ext cx="128564" cy="91299"/>
            </a:xfrm>
            <a:custGeom>
              <a:avLst/>
              <a:gdLst>
                <a:gd name="T0" fmla="*/ 8 w 102"/>
                <a:gd name="T1" fmla="*/ 73 h 73"/>
                <a:gd name="T2" fmla="*/ 8 w 102"/>
                <a:gd name="T3" fmla="*/ 73 h 73"/>
                <a:gd name="T4" fmla="*/ 102 w 102"/>
                <a:gd name="T5" fmla="*/ 33 h 73"/>
                <a:gd name="T6" fmla="*/ 37 w 102"/>
                <a:gd name="T7" fmla="*/ 10 h 73"/>
                <a:gd name="T8" fmla="*/ 8 w 10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73">
                  <a:moveTo>
                    <a:pt x="8" y="73"/>
                  </a:moveTo>
                  <a:cubicBezTo>
                    <a:pt x="8" y="73"/>
                    <a:pt x="8" y="73"/>
                    <a:pt x="8" y="7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89" y="10"/>
                    <a:pt x="61" y="0"/>
                    <a:pt x="37" y="10"/>
                  </a:cubicBezTo>
                  <a:cubicBezTo>
                    <a:pt x="12" y="20"/>
                    <a:pt x="0" y="47"/>
                    <a:pt x="8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51">
              <a:extLst>
                <a:ext uri="{FF2B5EF4-FFF2-40B4-BE49-F238E27FC236}">
                  <a16:creationId xmlns:a16="http://schemas.microsoft.com/office/drawing/2014/main" id="{D1556F31-AC10-432D-AA24-283A88E43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5144" y="2426205"/>
              <a:ext cx="106205" cy="121111"/>
            </a:xfrm>
            <a:custGeom>
              <a:avLst/>
              <a:gdLst>
                <a:gd name="T0" fmla="*/ 84 w 84"/>
                <a:gd name="T1" fmla="*/ 81 h 95"/>
                <a:gd name="T2" fmla="*/ 84 w 84"/>
                <a:gd name="T3" fmla="*/ 81 h 95"/>
                <a:gd name="T4" fmla="*/ 15 w 84"/>
                <a:gd name="T5" fmla="*/ 69 h 95"/>
                <a:gd name="T6" fmla="*/ 21 w 84"/>
                <a:gd name="T7" fmla="*/ 0 h 95"/>
                <a:gd name="T8" fmla="*/ 84 w 84"/>
                <a:gd name="T9" fmla="*/ 8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5">
                  <a:moveTo>
                    <a:pt x="84" y="81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61" y="95"/>
                    <a:pt x="31" y="90"/>
                    <a:pt x="15" y="69"/>
                  </a:cubicBezTo>
                  <a:cubicBezTo>
                    <a:pt x="0" y="48"/>
                    <a:pt x="2" y="18"/>
                    <a:pt x="21" y="0"/>
                  </a:cubicBezTo>
                  <a:lnTo>
                    <a:pt x="8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52">
              <a:extLst>
                <a:ext uri="{FF2B5EF4-FFF2-40B4-BE49-F238E27FC236}">
                  <a16:creationId xmlns:a16="http://schemas.microsoft.com/office/drawing/2014/main" id="{28085792-5E01-487E-A12D-EBE689FFC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8989" y="2403846"/>
              <a:ext cx="121111" cy="93162"/>
            </a:xfrm>
            <a:custGeom>
              <a:avLst/>
              <a:gdLst>
                <a:gd name="T0" fmla="*/ 88 w 96"/>
                <a:gd name="T1" fmla="*/ 13 h 73"/>
                <a:gd name="T2" fmla="*/ 85 w 96"/>
                <a:gd name="T3" fmla="*/ 16 h 73"/>
                <a:gd name="T4" fmla="*/ 67 w 96"/>
                <a:gd name="T5" fmla="*/ 62 h 73"/>
                <a:gd name="T6" fmla="*/ 65 w 96"/>
                <a:gd name="T7" fmla="*/ 63 h 73"/>
                <a:gd name="T8" fmla="*/ 0 w 96"/>
                <a:gd name="T9" fmla="*/ 39 h 73"/>
                <a:gd name="T10" fmla="*/ 94 w 96"/>
                <a:gd name="T11" fmla="*/ 0 h 73"/>
                <a:gd name="T12" fmla="*/ 96 w 96"/>
                <a:gd name="T13" fmla="*/ 7 h 73"/>
                <a:gd name="T14" fmla="*/ 94 w 96"/>
                <a:gd name="T15" fmla="*/ 8 h 73"/>
                <a:gd name="T16" fmla="*/ 91 w 96"/>
                <a:gd name="T17" fmla="*/ 10 h 73"/>
                <a:gd name="T18" fmla="*/ 88 w 96"/>
                <a:gd name="T19" fmla="*/ 1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73">
                  <a:moveTo>
                    <a:pt x="88" y="13"/>
                  </a:moveTo>
                  <a:cubicBezTo>
                    <a:pt x="85" y="16"/>
                    <a:pt x="85" y="16"/>
                    <a:pt x="85" y="16"/>
                  </a:cubicBezTo>
                  <a:cubicBezTo>
                    <a:pt x="72" y="28"/>
                    <a:pt x="66" y="45"/>
                    <a:pt x="67" y="62"/>
                  </a:cubicBezTo>
                  <a:cubicBezTo>
                    <a:pt x="67" y="62"/>
                    <a:pt x="66" y="62"/>
                    <a:pt x="65" y="63"/>
                  </a:cubicBezTo>
                  <a:cubicBezTo>
                    <a:pt x="41" y="73"/>
                    <a:pt x="13" y="62"/>
                    <a:pt x="0" y="39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2"/>
                    <a:pt x="95" y="5"/>
                    <a:pt x="96" y="7"/>
                  </a:cubicBezTo>
                  <a:cubicBezTo>
                    <a:pt x="95" y="7"/>
                    <a:pt x="95" y="8"/>
                    <a:pt x="94" y="8"/>
                  </a:cubicBezTo>
                  <a:cubicBezTo>
                    <a:pt x="91" y="10"/>
                    <a:pt x="91" y="10"/>
                    <a:pt x="91" y="10"/>
                  </a:cubicBezTo>
                  <a:lnTo>
                    <a:pt x="88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2" name="Freeform 145">
            <a:extLst>
              <a:ext uri="{FF2B5EF4-FFF2-40B4-BE49-F238E27FC236}">
                <a16:creationId xmlns:a16="http://schemas.microsoft.com/office/drawing/2014/main" id="{487737EA-551E-4B07-9821-4E413CC2280F}"/>
              </a:ext>
            </a:extLst>
          </p:cNvPr>
          <p:cNvSpPr>
            <a:spLocks noEditPoints="1"/>
          </p:cNvSpPr>
          <p:nvPr/>
        </p:nvSpPr>
        <p:spPr bwMode="auto">
          <a:xfrm>
            <a:off x="5307011" y="4605463"/>
            <a:ext cx="426894" cy="570816"/>
          </a:xfrm>
          <a:custGeom>
            <a:avLst/>
            <a:gdLst>
              <a:gd name="T0" fmla="*/ 0 w 177"/>
              <a:gd name="T1" fmla="*/ 236 h 236"/>
              <a:gd name="T2" fmla="*/ 0 w 177"/>
              <a:gd name="T3" fmla="*/ 221 h 236"/>
              <a:gd name="T4" fmla="*/ 15 w 177"/>
              <a:gd name="T5" fmla="*/ 221 h 236"/>
              <a:gd name="T6" fmla="*/ 15 w 177"/>
              <a:gd name="T7" fmla="*/ 206 h 236"/>
              <a:gd name="T8" fmla="*/ 21 w 177"/>
              <a:gd name="T9" fmla="*/ 206 h 236"/>
              <a:gd name="T10" fmla="*/ 56 w 177"/>
              <a:gd name="T11" fmla="*/ 118 h 236"/>
              <a:gd name="T12" fmla="*/ 21 w 177"/>
              <a:gd name="T13" fmla="*/ 30 h 236"/>
              <a:gd name="T14" fmla="*/ 18 w 177"/>
              <a:gd name="T15" fmla="*/ 30 h 236"/>
              <a:gd name="T16" fmla="*/ 15 w 177"/>
              <a:gd name="T17" fmla="*/ 29 h 236"/>
              <a:gd name="T18" fmla="*/ 15 w 177"/>
              <a:gd name="T19" fmla="*/ 14 h 236"/>
              <a:gd name="T20" fmla="*/ 0 w 177"/>
              <a:gd name="T21" fmla="*/ 14 h 236"/>
              <a:gd name="T22" fmla="*/ 0 w 177"/>
              <a:gd name="T23" fmla="*/ 0 h 236"/>
              <a:gd name="T24" fmla="*/ 177 w 177"/>
              <a:gd name="T25" fmla="*/ 0 h 236"/>
              <a:gd name="T26" fmla="*/ 177 w 177"/>
              <a:gd name="T27" fmla="*/ 14 h 236"/>
              <a:gd name="T28" fmla="*/ 163 w 177"/>
              <a:gd name="T29" fmla="*/ 14 h 236"/>
              <a:gd name="T30" fmla="*/ 163 w 177"/>
              <a:gd name="T31" fmla="*/ 29 h 236"/>
              <a:gd name="T32" fmla="*/ 156 w 177"/>
              <a:gd name="T33" fmla="*/ 30 h 236"/>
              <a:gd name="T34" fmla="*/ 121 w 177"/>
              <a:gd name="T35" fmla="*/ 118 h 236"/>
              <a:gd name="T36" fmla="*/ 156 w 177"/>
              <a:gd name="T37" fmla="*/ 206 h 236"/>
              <a:gd name="T38" fmla="*/ 163 w 177"/>
              <a:gd name="T39" fmla="*/ 207 h 236"/>
              <a:gd name="T40" fmla="*/ 163 w 177"/>
              <a:gd name="T41" fmla="*/ 221 h 236"/>
              <a:gd name="T42" fmla="*/ 177 w 177"/>
              <a:gd name="T43" fmla="*/ 221 h 236"/>
              <a:gd name="T44" fmla="*/ 177 w 177"/>
              <a:gd name="T45" fmla="*/ 236 h 236"/>
              <a:gd name="T46" fmla="*/ 0 w 177"/>
              <a:gd name="T47" fmla="*/ 236 h 236"/>
              <a:gd name="T48" fmla="*/ 125 w 177"/>
              <a:gd name="T49" fmla="*/ 206 h 236"/>
              <a:gd name="T50" fmla="*/ 136 w 177"/>
              <a:gd name="T51" fmla="*/ 206 h 236"/>
              <a:gd name="T52" fmla="*/ 141 w 177"/>
              <a:gd name="T53" fmla="*/ 203 h 236"/>
              <a:gd name="T54" fmla="*/ 115 w 177"/>
              <a:gd name="T55" fmla="*/ 132 h 236"/>
              <a:gd name="T56" fmla="*/ 103 w 177"/>
              <a:gd name="T57" fmla="*/ 113 h 236"/>
              <a:gd name="T58" fmla="*/ 108 w 177"/>
              <a:gd name="T59" fmla="*/ 107 h 236"/>
              <a:gd name="T60" fmla="*/ 141 w 177"/>
              <a:gd name="T61" fmla="*/ 33 h 236"/>
              <a:gd name="T62" fmla="*/ 137 w 177"/>
              <a:gd name="T63" fmla="*/ 29 h 236"/>
              <a:gd name="T64" fmla="*/ 41 w 177"/>
              <a:gd name="T65" fmla="*/ 30 h 236"/>
              <a:gd name="T66" fmla="*/ 37 w 177"/>
              <a:gd name="T67" fmla="*/ 32 h 236"/>
              <a:gd name="T68" fmla="*/ 63 w 177"/>
              <a:gd name="T69" fmla="*/ 104 h 236"/>
              <a:gd name="T70" fmla="*/ 74 w 177"/>
              <a:gd name="T71" fmla="*/ 123 h 236"/>
              <a:gd name="T72" fmla="*/ 70 w 177"/>
              <a:gd name="T73" fmla="*/ 129 h 236"/>
              <a:gd name="T74" fmla="*/ 36 w 177"/>
              <a:gd name="T75" fmla="*/ 203 h 236"/>
              <a:gd name="T76" fmla="*/ 40 w 177"/>
              <a:gd name="T77" fmla="*/ 206 h 236"/>
              <a:gd name="T78" fmla="*/ 52 w 177"/>
              <a:gd name="T79" fmla="*/ 206 h 236"/>
              <a:gd name="T80" fmla="*/ 81 w 177"/>
              <a:gd name="T81" fmla="*/ 163 h 236"/>
              <a:gd name="T82" fmla="*/ 81 w 177"/>
              <a:gd name="T83" fmla="*/ 103 h 236"/>
              <a:gd name="T84" fmla="*/ 44 w 177"/>
              <a:gd name="T85" fmla="*/ 74 h 236"/>
              <a:gd name="T86" fmla="*/ 134 w 177"/>
              <a:gd name="T87" fmla="*/ 74 h 236"/>
              <a:gd name="T88" fmla="*/ 101 w 177"/>
              <a:gd name="T89" fmla="*/ 102 h 236"/>
              <a:gd name="T90" fmla="*/ 96 w 177"/>
              <a:gd name="T91" fmla="*/ 107 h 236"/>
              <a:gd name="T92" fmla="*/ 96 w 177"/>
              <a:gd name="T93" fmla="*/ 159 h 236"/>
              <a:gd name="T94" fmla="*/ 100 w 177"/>
              <a:gd name="T95" fmla="*/ 164 h 236"/>
              <a:gd name="T96" fmla="*/ 120 w 177"/>
              <a:gd name="T97" fmla="*/ 180 h 236"/>
              <a:gd name="T98" fmla="*/ 125 w 177"/>
              <a:gd name="T99" fmla="*/ 20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7" h="236">
                <a:moveTo>
                  <a:pt x="0" y="236"/>
                </a:moveTo>
                <a:cubicBezTo>
                  <a:pt x="0" y="231"/>
                  <a:pt x="0" y="227"/>
                  <a:pt x="0" y="221"/>
                </a:cubicBezTo>
                <a:cubicBezTo>
                  <a:pt x="5" y="221"/>
                  <a:pt x="10" y="221"/>
                  <a:pt x="15" y="221"/>
                </a:cubicBezTo>
                <a:cubicBezTo>
                  <a:pt x="15" y="216"/>
                  <a:pt x="15" y="211"/>
                  <a:pt x="15" y="206"/>
                </a:cubicBezTo>
                <a:cubicBezTo>
                  <a:pt x="17" y="206"/>
                  <a:pt x="19" y="206"/>
                  <a:pt x="21" y="206"/>
                </a:cubicBezTo>
                <a:cubicBezTo>
                  <a:pt x="11" y="168"/>
                  <a:pt x="22" y="139"/>
                  <a:pt x="56" y="118"/>
                </a:cubicBezTo>
                <a:cubicBezTo>
                  <a:pt x="22" y="97"/>
                  <a:pt x="11" y="68"/>
                  <a:pt x="21" y="30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29"/>
                  <a:pt x="17" y="29"/>
                  <a:pt x="15" y="29"/>
                </a:cubicBezTo>
                <a:cubicBezTo>
                  <a:pt x="15" y="25"/>
                  <a:pt x="15" y="20"/>
                  <a:pt x="15" y="14"/>
                </a:cubicBezTo>
                <a:cubicBezTo>
                  <a:pt x="10" y="14"/>
                  <a:pt x="5" y="14"/>
                  <a:pt x="0" y="14"/>
                </a:cubicBezTo>
                <a:cubicBezTo>
                  <a:pt x="0" y="9"/>
                  <a:pt x="0" y="5"/>
                  <a:pt x="0" y="0"/>
                </a:cubicBezTo>
                <a:cubicBezTo>
                  <a:pt x="59" y="0"/>
                  <a:pt x="118" y="0"/>
                  <a:pt x="177" y="0"/>
                </a:cubicBezTo>
                <a:cubicBezTo>
                  <a:pt x="177" y="5"/>
                  <a:pt x="177" y="9"/>
                  <a:pt x="177" y="14"/>
                </a:cubicBezTo>
                <a:cubicBezTo>
                  <a:pt x="172" y="14"/>
                  <a:pt x="168" y="14"/>
                  <a:pt x="163" y="14"/>
                </a:cubicBezTo>
                <a:cubicBezTo>
                  <a:pt x="163" y="20"/>
                  <a:pt x="163" y="24"/>
                  <a:pt x="163" y="29"/>
                </a:cubicBezTo>
                <a:cubicBezTo>
                  <a:pt x="160" y="29"/>
                  <a:pt x="158" y="30"/>
                  <a:pt x="156" y="30"/>
                </a:cubicBezTo>
                <a:cubicBezTo>
                  <a:pt x="166" y="68"/>
                  <a:pt x="155" y="97"/>
                  <a:pt x="121" y="118"/>
                </a:cubicBezTo>
                <a:cubicBezTo>
                  <a:pt x="155" y="138"/>
                  <a:pt x="166" y="168"/>
                  <a:pt x="156" y="206"/>
                </a:cubicBezTo>
                <a:cubicBezTo>
                  <a:pt x="158" y="206"/>
                  <a:pt x="160" y="206"/>
                  <a:pt x="163" y="207"/>
                </a:cubicBezTo>
                <a:cubicBezTo>
                  <a:pt x="163" y="211"/>
                  <a:pt x="163" y="216"/>
                  <a:pt x="163" y="221"/>
                </a:cubicBezTo>
                <a:cubicBezTo>
                  <a:pt x="168" y="221"/>
                  <a:pt x="172" y="221"/>
                  <a:pt x="177" y="221"/>
                </a:cubicBezTo>
                <a:cubicBezTo>
                  <a:pt x="177" y="226"/>
                  <a:pt x="177" y="231"/>
                  <a:pt x="177" y="236"/>
                </a:cubicBezTo>
                <a:cubicBezTo>
                  <a:pt x="118" y="236"/>
                  <a:pt x="59" y="236"/>
                  <a:pt x="0" y="236"/>
                </a:cubicBezTo>
                <a:close/>
                <a:moveTo>
                  <a:pt x="125" y="206"/>
                </a:moveTo>
                <a:cubicBezTo>
                  <a:pt x="129" y="206"/>
                  <a:pt x="133" y="206"/>
                  <a:pt x="136" y="206"/>
                </a:cubicBezTo>
                <a:cubicBezTo>
                  <a:pt x="139" y="207"/>
                  <a:pt x="140" y="206"/>
                  <a:pt x="141" y="203"/>
                </a:cubicBezTo>
                <a:cubicBezTo>
                  <a:pt x="152" y="176"/>
                  <a:pt x="141" y="144"/>
                  <a:pt x="115" y="132"/>
                </a:cubicBezTo>
                <a:cubicBezTo>
                  <a:pt x="105" y="128"/>
                  <a:pt x="102" y="123"/>
                  <a:pt x="103" y="113"/>
                </a:cubicBezTo>
                <a:cubicBezTo>
                  <a:pt x="104" y="110"/>
                  <a:pt x="104" y="108"/>
                  <a:pt x="108" y="107"/>
                </a:cubicBezTo>
                <a:cubicBezTo>
                  <a:pt x="138" y="96"/>
                  <a:pt x="153" y="63"/>
                  <a:pt x="141" y="33"/>
                </a:cubicBezTo>
                <a:cubicBezTo>
                  <a:pt x="140" y="31"/>
                  <a:pt x="139" y="29"/>
                  <a:pt x="137" y="29"/>
                </a:cubicBezTo>
                <a:cubicBezTo>
                  <a:pt x="105" y="30"/>
                  <a:pt x="73" y="29"/>
                  <a:pt x="41" y="30"/>
                </a:cubicBezTo>
                <a:cubicBezTo>
                  <a:pt x="39" y="30"/>
                  <a:pt x="37" y="31"/>
                  <a:pt x="37" y="32"/>
                </a:cubicBezTo>
                <a:cubicBezTo>
                  <a:pt x="25" y="59"/>
                  <a:pt x="37" y="92"/>
                  <a:pt x="63" y="104"/>
                </a:cubicBezTo>
                <a:cubicBezTo>
                  <a:pt x="73" y="108"/>
                  <a:pt x="75" y="113"/>
                  <a:pt x="74" y="123"/>
                </a:cubicBezTo>
                <a:cubicBezTo>
                  <a:pt x="74" y="126"/>
                  <a:pt x="73" y="128"/>
                  <a:pt x="70" y="129"/>
                </a:cubicBezTo>
                <a:cubicBezTo>
                  <a:pt x="40" y="139"/>
                  <a:pt x="24" y="173"/>
                  <a:pt x="36" y="203"/>
                </a:cubicBezTo>
                <a:cubicBezTo>
                  <a:pt x="37" y="204"/>
                  <a:pt x="39" y="206"/>
                  <a:pt x="40" y="206"/>
                </a:cubicBezTo>
                <a:cubicBezTo>
                  <a:pt x="44" y="207"/>
                  <a:pt x="48" y="206"/>
                  <a:pt x="52" y="206"/>
                </a:cubicBezTo>
                <a:cubicBezTo>
                  <a:pt x="50" y="184"/>
                  <a:pt x="60" y="169"/>
                  <a:pt x="81" y="163"/>
                </a:cubicBezTo>
                <a:cubicBezTo>
                  <a:pt x="81" y="143"/>
                  <a:pt x="81" y="123"/>
                  <a:pt x="81" y="103"/>
                </a:cubicBezTo>
                <a:cubicBezTo>
                  <a:pt x="60" y="96"/>
                  <a:pt x="46" y="85"/>
                  <a:pt x="44" y="74"/>
                </a:cubicBezTo>
                <a:cubicBezTo>
                  <a:pt x="74" y="74"/>
                  <a:pt x="104" y="74"/>
                  <a:pt x="134" y="74"/>
                </a:cubicBezTo>
                <a:cubicBezTo>
                  <a:pt x="127" y="89"/>
                  <a:pt x="116" y="98"/>
                  <a:pt x="101" y="102"/>
                </a:cubicBezTo>
                <a:cubicBezTo>
                  <a:pt x="98" y="102"/>
                  <a:pt x="96" y="103"/>
                  <a:pt x="96" y="107"/>
                </a:cubicBezTo>
                <a:cubicBezTo>
                  <a:pt x="96" y="124"/>
                  <a:pt x="96" y="142"/>
                  <a:pt x="96" y="159"/>
                </a:cubicBezTo>
                <a:cubicBezTo>
                  <a:pt x="96" y="162"/>
                  <a:pt x="97" y="163"/>
                  <a:pt x="100" y="164"/>
                </a:cubicBezTo>
                <a:cubicBezTo>
                  <a:pt x="109" y="167"/>
                  <a:pt x="116" y="172"/>
                  <a:pt x="120" y="180"/>
                </a:cubicBezTo>
                <a:cubicBezTo>
                  <a:pt x="125" y="188"/>
                  <a:pt x="126" y="197"/>
                  <a:pt x="125" y="2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EDFEF23-9E2B-4D0F-A809-FA0DA688E0AA}"/>
              </a:ext>
            </a:extLst>
          </p:cNvPr>
          <p:cNvGrpSpPr/>
          <p:nvPr/>
        </p:nvGrpSpPr>
        <p:grpSpPr>
          <a:xfrm>
            <a:off x="4663255" y="4259029"/>
            <a:ext cx="495776" cy="691860"/>
            <a:chOff x="2930525" y="687388"/>
            <a:chExt cx="919163" cy="1282700"/>
          </a:xfrm>
          <a:solidFill>
            <a:schemeClr val="accent3"/>
          </a:solidFill>
        </p:grpSpPr>
        <p:sp>
          <p:nvSpPr>
            <p:cNvPr id="94" name="Rectangle 25">
              <a:extLst>
                <a:ext uri="{FF2B5EF4-FFF2-40B4-BE49-F238E27FC236}">
                  <a16:creationId xmlns:a16="http://schemas.microsoft.com/office/drawing/2014/main" id="{CB12FE90-4F5C-407E-A920-301754A57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1350" y="1585913"/>
              <a:ext cx="7620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Rectangle 26">
              <a:extLst>
                <a:ext uri="{FF2B5EF4-FFF2-40B4-BE49-F238E27FC236}">
                  <a16:creationId xmlns:a16="http://schemas.microsoft.com/office/drawing/2014/main" id="{0F55F942-FCC1-4721-BA20-0D84812C4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1350" y="1357313"/>
              <a:ext cx="7620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Rectangle 27">
              <a:extLst>
                <a:ext uri="{FF2B5EF4-FFF2-40B4-BE49-F238E27FC236}">
                  <a16:creationId xmlns:a16="http://schemas.microsoft.com/office/drawing/2014/main" id="{FD3A3895-92C0-4628-AFAA-E6AA210D1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1350" y="1131888"/>
              <a:ext cx="76200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28">
              <a:extLst>
                <a:ext uri="{FF2B5EF4-FFF2-40B4-BE49-F238E27FC236}">
                  <a16:creationId xmlns:a16="http://schemas.microsoft.com/office/drawing/2014/main" id="{953E439F-46E6-45FC-941C-39A85A700F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8638" y="960438"/>
              <a:ext cx="642938" cy="871538"/>
            </a:xfrm>
            <a:custGeom>
              <a:avLst/>
              <a:gdLst>
                <a:gd name="T0" fmla="*/ 405 w 405"/>
                <a:gd name="T1" fmla="*/ 0 h 549"/>
                <a:gd name="T2" fmla="*/ 0 w 405"/>
                <a:gd name="T3" fmla="*/ 0 h 549"/>
                <a:gd name="T4" fmla="*/ 0 w 405"/>
                <a:gd name="T5" fmla="*/ 549 h 549"/>
                <a:gd name="T6" fmla="*/ 405 w 405"/>
                <a:gd name="T7" fmla="*/ 549 h 549"/>
                <a:gd name="T8" fmla="*/ 405 w 405"/>
                <a:gd name="T9" fmla="*/ 0 h 549"/>
                <a:gd name="T10" fmla="*/ 144 w 405"/>
                <a:gd name="T11" fmla="*/ 465 h 549"/>
                <a:gd name="T12" fmla="*/ 48 w 405"/>
                <a:gd name="T13" fmla="*/ 465 h 549"/>
                <a:gd name="T14" fmla="*/ 48 w 405"/>
                <a:gd name="T15" fmla="*/ 369 h 549"/>
                <a:gd name="T16" fmla="*/ 144 w 405"/>
                <a:gd name="T17" fmla="*/ 369 h 549"/>
                <a:gd name="T18" fmla="*/ 144 w 405"/>
                <a:gd name="T19" fmla="*/ 465 h 549"/>
                <a:gd name="T20" fmla="*/ 144 w 405"/>
                <a:gd name="T21" fmla="*/ 321 h 549"/>
                <a:gd name="T22" fmla="*/ 48 w 405"/>
                <a:gd name="T23" fmla="*/ 321 h 549"/>
                <a:gd name="T24" fmla="*/ 48 w 405"/>
                <a:gd name="T25" fmla="*/ 227 h 549"/>
                <a:gd name="T26" fmla="*/ 144 w 405"/>
                <a:gd name="T27" fmla="*/ 227 h 549"/>
                <a:gd name="T28" fmla="*/ 144 w 405"/>
                <a:gd name="T29" fmla="*/ 321 h 549"/>
                <a:gd name="T30" fmla="*/ 144 w 405"/>
                <a:gd name="T31" fmla="*/ 179 h 549"/>
                <a:gd name="T32" fmla="*/ 48 w 405"/>
                <a:gd name="T33" fmla="*/ 179 h 549"/>
                <a:gd name="T34" fmla="*/ 48 w 405"/>
                <a:gd name="T35" fmla="*/ 83 h 549"/>
                <a:gd name="T36" fmla="*/ 144 w 405"/>
                <a:gd name="T37" fmla="*/ 83 h 549"/>
                <a:gd name="T38" fmla="*/ 144 w 405"/>
                <a:gd name="T39" fmla="*/ 179 h 549"/>
                <a:gd name="T40" fmla="*/ 345 w 405"/>
                <a:gd name="T41" fmla="*/ 428 h 549"/>
                <a:gd name="T42" fmla="*/ 203 w 405"/>
                <a:gd name="T43" fmla="*/ 428 h 549"/>
                <a:gd name="T44" fmla="*/ 203 w 405"/>
                <a:gd name="T45" fmla="*/ 405 h 549"/>
                <a:gd name="T46" fmla="*/ 345 w 405"/>
                <a:gd name="T47" fmla="*/ 405 h 549"/>
                <a:gd name="T48" fmla="*/ 345 w 405"/>
                <a:gd name="T49" fmla="*/ 428 h 549"/>
                <a:gd name="T50" fmla="*/ 345 w 405"/>
                <a:gd name="T51" fmla="*/ 286 h 549"/>
                <a:gd name="T52" fmla="*/ 203 w 405"/>
                <a:gd name="T53" fmla="*/ 286 h 549"/>
                <a:gd name="T54" fmla="*/ 203 w 405"/>
                <a:gd name="T55" fmla="*/ 261 h 549"/>
                <a:gd name="T56" fmla="*/ 345 w 405"/>
                <a:gd name="T57" fmla="*/ 261 h 549"/>
                <a:gd name="T58" fmla="*/ 345 w 405"/>
                <a:gd name="T59" fmla="*/ 286 h 549"/>
                <a:gd name="T60" fmla="*/ 345 w 405"/>
                <a:gd name="T61" fmla="*/ 142 h 549"/>
                <a:gd name="T62" fmla="*/ 203 w 405"/>
                <a:gd name="T63" fmla="*/ 142 h 549"/>
                <a:gd name="T64" fmla="*/ 203 w 405"/>
                <a:gd name="T65" fmla="*/ 119 h 549"/>
                <a:gd name="T66" fmla="*/ 345 w 405"/>
                <a:gd name="T67" fmla="*/ 119 h 549"/>
                <a:gd name="T68" fmla="*/ 345 w 405"/>
                <a:gd name="T69" fmla="*/ 142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5" h="549">
                  <a:moveTo>
                    <a:pt x="405" y="0"/>
                  </a:moveTo>
                  <a:lnTo>
                    <a:pt x="0" y="0"/>
                  </a:lnTo>
                  <a:lnTo>
                    <a:pt x="0" y="549"/>
                  </a:lnTo>
                  <a:lnTo>
                    <a:pt x="405" y="549"/>
                  </a:lnTo>
                  <a:lnTo>
                    <a:pt x="405" y="0"/>
                  </a:lnTo>
                  <a:close/>
                  <a:moveTo>
                    <a:pt x="144" y="465"/>
                  </a:moveTo>
                  <a:lnTo>
                    <a:pt x="48" y="465"/>
                  </a:lnTo>
                  <a:lnTo>
                    <a:pt x="48" y="369"/>
                  </a:lnTo>
                  <a:lnTo>
                    <a:pt x="144" y="369"/>
                  </a:lnTo>
                  <a:lnTo>
                    <a:pt x="144" y="465"/>
                  </a:lnTo>
                  <a:close/>
                  <a:moveTo>
                    <a:pt x="144" y="321"/>
                  </a:moveTo>
                  <a:lnTo>
                    <a:pt x="48" y="321"/>
                  </a:lnTo>
                  <a:lnTo>
                    <a:pt x="48" y="227"/>
                  </a:lnTo>
                  <a:lnTo>
                    <a:pt x="144" y="227"/>
                  </a:lnTo>
                  <a:lnTo>
                    <a:pt x="144" y="321"/>
                  </a:lnTo>
                  <a:close/>
                  <a:moveTo>
                    <a:pt x="144" y="179"/>
                  </a:moveTo>
                  <a:lnTo>
                    <a:pt x="48" y="179"/>
                  </a:lnTo>
                  <a:lnTo>
                    <a:pt x="48" y="83"/>
                  </a:lnTo>
                  <a:lnTo>
                    <a:pt x="144" y="83"/>
                  </a:lnTo>
                  <a:lnTo>
                    <a:pt x="144" y="179"/>
                  </a:lnTo>
                  <a:close/>
                  <a:moveTo>
                    <a:pt x="345" y="428"/>
                  </a:moveTo>
                  <a:lnTo>
                    <a:pt x="203" y="428"/>
                  </a:lnTo>
                  <a:lnTo>
                    <a:pt x="203" y="405"/>
                  </a:lnTo>
                  <a:lnTo>
                    <a:pt x="345" y="405"/>
                  </a:lnTo>
                  <a:lnTo>
                    <a:pt x="345" y="428"/>
                  </a:lnTo>
                  <a:close/>
                  <a:moveTo>
                    <a:pt x="345" y="286"/>
                  </a:moveTo>
                  <a:lnTo>
                    <a:pt x="203" y="286"/>
                  </a:lnTo>
                  <a:lnTo>
                    <a:pt x="203" y="261"/>
                  </a:lnTo>
                  <a:lnTo>
                    <a:pt x="345" y="261"/>
                  </a:lnTo>
                  <a:lnTo>
                    <a:pt x="345" y="286"/>
                  </a:lnTo>
                  <a:close/>
                  <a:moveTo>
                    <a:pt x="345" y="142"/>
                  </a:moveTo>
                  <a:lnTo>
                    <a:pt x="203" y="142"/>
                  </a:lnTo>
                  <a:lnTo>
                    <a:pt x="203" y="119"/>
                  </a:lnTo>
                  <a:lnTo>
                    <a:pt x="345" y="119"/>
                  </a:lnTo>
                  <a:lnTo>
                    <a:pt x="345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29">
              <a:extLst>
                <a:ext uri="{FF2B5EF4-FFF2-40B4-BE49-F238E27FC236}">
                  <a16:creationId xmlns:a16="http://schemas.microsoft.com/office/drawing/2014/main" id="{AB532F3E-7E79-42A1-9A90-C97FFD87F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822325"/>
              <a:ext cx="919163" cy="1147763"/>
            </a:xfrm>
            <a:custGeom>
              <a:avLst/>
              <a:gdLst>
                <a:gd name="T0" fmla="*/ 579 w 579"/>
                <a:gd name="T1" fmla="*/ 723 h 723"/>
                <a:gd name="T2" fmla="*/ 0 w 579"/>
                <a:gd name="T3" fmla="*/ 723 h 723"/>
                <a:gd name="T4" fmla="*/ 0 w 579"/>
                <a:gd name="T5" fmla="*/ 0 h 723"/>
                <a:gd name="T6" fmla="*/ 135 w 579"/>
                <a:gd name="T7" fmla="*/ 0 h 723"/>
                <a:gd name="T8" fmla="*/ 135 w 579"/>
                <a:gd name="T9" fmla="*/ 31 h 723"/>
                <a:gd name="T10" fmla="*/ 31 w 579"/>
                <a:gd name="T11" fmla="*/ 31 h 723"/>
                <a:gd name="T12" fmla="*/ 31 w 579"/>
                <a:gd name="T13" fmla="*/ 690 h 723"/>
                <a:gd name="T14" fmla="*/ 548 w 579"/>
                <a:gd name="T15" fmla="*/ 690 h 723"/>
                <a:gd name="T16" fmla="*/ 548 w 579"/>
                <a:gd name="T17" fmla="*/ 31 h 723"/>
                <a:gd name="T18" fmla="*/ 445 w 579"/>
                <a:gd name="T19" fmla="*/ 31 h 723"/>
                <a:gd name="T20" fmla="*/ 445 w 579"/>
                <a:gd name="T21" fmla="*/ 0 h 723"/>
                <a:gd name="T22" fmla="*/ 579 w 579"/>
                <a:gd name="T23" fmla="*/ 0 h 723"/>
                <a:gd name="T24" fmla="*/ 579 w 579"/>
                <a:gd name="T25" fmla="*/ 72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" h="723">
                  <a:moveTo>
                    <a:pt x="579" y="723"/>
                  </a:moveTo>
                  <a:lnTo>
                    <a:pt x="0" y="723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31"/>
                  </a:lnTo>
                  <a:lnTo>
                    <a:pt x="31" y="31"/>
                  </a:lnTo>
                  <a:lnTo>
                    <a:pt x="31" y="690"/>
                  </a:lnTo>
                  <a:lnTo>
                    <a:pt x="548" y="690"/>
                  </a:lnTo>
                  <a:lnTo>
                    <a:pt x="548" y="31"/>
                  </a:lnTo>
                  <a:lnTo>
                    <a:pt x="445" y="31"/>
                  </a:lnTo>
                  <a:lnTo>
                    <a:pt x="445" y="0"/>
                  </a:lnTo>
                  <a:lnTo>
                    <a:pt x="579" y="0"/>
                  </a:lnTo>
                  <a:lnTo>
                    <a:pt x="579" y="7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30">
              <a:extLst>
                <a:ext uri="{FF2B5EF4-FFF2-40B4-BE49-F238E27FC236}">
                  <a16:creationId xmlns:a16="http://schemas.microsoft.com/office/drawing/2014/main" id="{FB02E71B-C7DE-43C8-AB45-9F9481E029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350" y="687388"/>
              <a:ext cx="417513" cy="220663"/>
            </a:xfrm>
            <a:custGeom>
              <a:avLst/>
              <a:gdLst>
                <a:gd name="T0" fmla="*/ 116 w 159"/>
                <a:gd name="T1" fmla="*/ 44 h 84"/>
                <a:gd name="T2" fmla="*/ 116 w 159"/>
                <a:gd name="T3" fmla="*/ 36 h 84"/>
                <a:gd name="T4" fmla="*/ 80 w 159"/>
                <a:gd name="T5" fmla="*/ 0 h 84"/>
                <a:gd name="T6" fmla="*/ 44 w 159"/>
                <a:gd name="T7" fmla="*/ 36 h 84"/>
                <a:gd name="T8" fmla="*/ 44 w 159"/>
                <a:gd name="T9" fmla="*/ 44 h 84"/>
                <a:gd name="T10" fmla="*/ 0 w 159"/>
                <a:gd name="T11" fmla="*/ 44 h 84"/>
                <a:gd name="T12" fmla="*/ 0 w 159"/>
                <a:gd name="T13" fmla="*/ 84 h 84"/>
                <a:gd name="T14" fmla="*/ 159 w 159"/>
                <a:gd name="T15" fmla="*/ 84 h 84"/>
                <a:gd name="T16" fmla="*/ 159 w 159"/>
                <a:gd name="T17" fmla="*/ 44 h 84"/>
                <a:gd name="T18" fmla="*/ 116 w 159"/>
                <a:gd name="T19" fmla="*/ 44 h 84"/>
                <a:gd name="T20" fmla="*/ 80 w 159"/>
                <a:gd name="T21" fmla="*/ 48 h 84"/>
                <a:gd name="T22" fmla="*/ 68 w 159"/>
                <a:gd name="T23" fmla="*/ 36 h 84"/>
                <a:gd name="T24" fmla="*/ 80 w 159"/>
                <a:gd name="T25" fmla="*/ 24 h 84"/>
                <a:gd name="T26" fmla="*/ 92 w 159"/>
                <a:gd name="T27" fmla="*/ 36 h 84"/>
                <a:gd name="T28" fmla="*/ 80 w 159"/>
                <a:gd name="T29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84">
                  <a:moveTo>
                    <a:pt x="116" y="44"/>
                  </a:moveTo>
                  <a:cubicBezTo>
                    <a:pt x="116" y="36"/>
                    <a:pt x="116" y="36"/>
                    <a:pt x="116" y="36"/>
                  </a:cubicBezTo>
                  <a:cubicBezTo>
                    <a:pt x="116" y="33"/>
                    <a:pt x="115" y="0"/>
                    <a:pt x="80" y="0"/>
                  </a:cubicBezTo>
                  <a:cubicBezTo>
                    <a:pt x="44" y="0"/>
                    <a:pt x="44" y="35"/>
                    <a:pt x="44" y="36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44"/>
                    <a:pt x="159" y="44"/>
                    <a:pt x="159" y="44"/>
                  </a:cubicBezTo>
                  <a:lnTo>
                    <a:pt x="116" y="44"/>
                  </a:lnTo>
                  <a:close/>
                  <a:moveTo>
                    <a:pt x="80" y="48"/>
                  </a:moveTo>
                  <a:cubicBezTo>
                    <a:pt x="73" y="48"/>
                    <a:pt x="68" y="43"/>
                    <a:pt x="68" y="36"/>
                  </a:cubicBezTo>
                  <a:cubicBezTo>
                    <a:pt x="68" y="30"/>
                    <a:pt x="73" y="24"/>
                    <a:pt x="80" y="24"/>
                  </a:cubicBezTo>
                  <a:cubicBezTo>
                    <a:pt x="86" y="24"/>
                    <a:pt x="92" y="30"/>
                    <a:pt x="92" y="36"/>
                  </a:cubicBezTo>
                  <a:cubicBezTo>
                    <a:pt x="92" y="43"/>
                    <a:pt x="86" y="48"/>
                    <a:pt x="8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CFE62A28-58EF-49F0-9717-F6131C960029}"/>
              </a:ext>
            </a:extLst>
          </p:cNvPr>
          <p:cNvSpPr/>
          <p:nvPr/>
        </p:nvSpPr>
        <p:spPr>
          <a:xfrm>
            <a:off x="8340327" y="4421071"/>
            <a:ext cx="32273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600" b="1" dirty="0">
              <a:solidFill>
                <a:srgbClr val="333333"/>
              </a:solidFill>
              <a:latin typeface="Verdana" panose="020B0604030504040204" pitchFamily="34" charset="0"/>
              <a:ea typeface="Meiryo" panose="020B060403050404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17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entr" presetSubtype="0" fill="hold" grpId="0" nodeType="after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" grpId="0"/>
      <p:bldP spid="42" grpId="0"/>
      <p:bldP spid="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Summary</a:t>
            </a:r>
          </a:p>
        </p:txBody>
      </p:sp>
      <p:sp>
        <p:nvSpPr>
          <p:cNvPr id="7" name="Ellipse 4">
            <a:extLst>
              <a:ext uri="{FF2B5EF4-FFF2-40B4-BE49-F238E27FC236}">
                <a16:creationId xmlns:a16="http://schemas.microsoft.com/office/drawing/2014/main" id="{6B90B59C-E967-D2BD-A84C-FFE56DE3DA0A}"/>
              </a:ext>
            </a:extLst>
          </p:cNvPr>
          <p:cNvSpPr/>
          <p:nvPr/>
        </p:nvSpPr>
        <p:spPr>
          <a:xfrm>
            <a:off x="614755" y="1356254"/>
            <a:ext cx="738328" cy="73832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8" name="Ellipse 4">
            <a:extLst>
              <a:ext uri="{FF2B5EF4-FFF2-40B4-BE49-F238E27FC236}">
                <a16:creationId xmlns:a16="http://schemas.microsoft.com/office/drawing/2014/main" id="{16AB0764-4864-A8E9-5C83-0E8FF3A0790A}"/>
              </a:ext>
            </a:extLst>
          </p:cNvPr>
          <p:cNvSpPr/>
          <p:nvPr/>
        </p:nvSpPr>
        <p:spPr>
          <a:xfrm>
            <a:off x="614755" y="2214958"/>
            <a:ext cx="738328" cy="73832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Ellipse 4">
            <a:extLst>
              <a:ext uri="{FF2B5EF4-FFF2-40B4-BE49-F238E27FC236}">
                <a16:creationId xmlns:a16="http://schemas.microsoft.com/office/drawing/2014/main" id="{0312DB17-E665-6955-7152-04D7FBC31B7D}"/>
              </a:ext>
            </a:extLst>
          </p:cNvPr>
          <p:cNvSpPr/>
          <p:nvPr/>
        </p:nvSpPr>
        <p:spPr>
          <a:xfrm>
            <a:off x="614755" y="3073664"/>
            <a:ext cx="738328" cy="73832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F3FB6E-F7AC-0728-FFAA-8141BF580C33}"/>
              </a:ext>
            </a:extLst>
          </p:cNvPr>
          <p:cNvSpPr txBox="1"/>
          <p:nvPr/>
        </p:nvSpPr>
        <p:spPr>
          <a:xfrm>
            <a:off x="1479711" y="1433030"/>
            <a:ext cx="9801685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600" dirty="0">
                <a:latin typeface="Verdana"/>
                <a:cs typeface="Verdana"/>
              </a:rPr>
              <a:t>MAFLD* is multi-systemic disease that increases risk of T2DM and CVD due to insulin resistance and atherogenic lipoprotein phenotype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9A8E04-DF78-41DE-219A-7902B108C7C8}"/>
              </a:ext>
            </a:extLst>
          </p:cNvPr>
          <p:cNvSpPr txBox="1"/>
          <p:nvPr/>
        </p:nvSpPr>
        <p:spPr>
          <a:xfrm>
            <a:off x="1466390" y="2293649"/>
            <a:ext cx="9801685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6C09B"/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600" dirty="0">
                <a:latin typeface="Verdana"/>
                <a:cs typeface="Verdana"/>
              </a:rPr>
              <a:t>The risk of incident cardiovascular events is positively correlated with severity of liver fibrosis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0EE6C6-04B5-B51E-7F1A-AF44FAABFC6D}"/>
              </a:ext>
            </a:extLst>
          </p:cNvPr>
          <p:cNvSpPr txBox="1"/>
          <p:nvPr/>
        </p:nvSpPr>
        <p:spPr>
          <a:xfrm>
            <a:off x="1479711" y="3154270"/>
            <a:ext cx="9801685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600" dirty="0">
                <a:latin typeface="Verdana"/>
                <a:cs typeface="Verdana"/>
              </a:rPr>
              <a:t>In patients with MAFLD, the risk of cardiovascular events should be assessed, and subclinical stages of atherosclerosis actively searched </a:t>
            </a:r>
          </a:p>
        </p:txBody>
      </p:sp>
      <p:sp>
        <p:nvSpPr>
          <p:cNvPr id="14" name="Ellipse 4">
            <a:extLst>
              <a:ext uri="{FF2B5EF4-FFF2-40B4-BE49-F238E27FC236}">
                <a16:creationId xmlns:a16="http://schemas.microsoft.com/office/drawing/2014/main" id="{2ABC352D-E9D3-AB49-21F6-BC4A9CDFB82E}"/>
              </a:ext>
            </a:extLst>
          </p:cNvPr>
          <p:cNvSpPr/>
          <p:nvPr/>
        </p:nvSpPr>
        <p:spPr>
          <a:xfrm>
            <a:off x="614755" y="4002713"/>
            <a:ext cx="738328" cy="73832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9405DC-74E5-52C0-0674-A18E9380EB4F}"/>
              </a:ext>
            </a:extLst>
          </p:cNvPr>
          <p:cNvSpPr txBox="1"/>
          <p:nvPr/>
        </p:nvSpPr>
        <p:spPr>
          <a:xfrm>
            <a:off x="1479711" y="4085234"/>
            <a:ext cx="9801685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1600" dirty="0">
                <a:latin typeface="Verdana"/>
                <a:cs typeface="Verdana"/>
              </a:rPr>
              <a:t>Statins, management of hypertension, and pioglitazone or GLP-1RA in prediabetes/T2DM may be effective in decreasing both the steatosis and inflammation in the liver and CVD risk   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F2D3D54F-1827-9C5C-E882-D82336EB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latin typeface="Verdana"/>
              </a:rPr>
              <a:t>*MAFLD and NAFLD have been used interchangeably throughout thi</a:t>
            </a:r>
            <a:r>
              <a:rPr lang="en-GB" dirty="0">
                <a:latin typeface="Verdana"/>
              </a:rPr>
              <a:t>s presentation. </a:t>
            </a:r>
            <a:r>
              <a:rPr lang="en-GB" sz="800" dirty="0">
                <a:latin typeface="Verdana"/>
              </a:rPr>
              <a:t>CVD, cardiovascular disease; EPL, essential phospholipids; 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GLP-1RA, glucagon-like peptide-1 receptor agonist; </a:t>
            </a:r>
            <a:r>
              <a:rPr lang="en-GB" sz="800" dirty="0">
                <a:latin typeface="Verdana"/>
              </a:rPr>
              <a:t>MAFLD, metabolic-associated fatty liver disease; T2DM, type 2 diabetes mellitus</a:t>
            </a:r>
            <a:endParaRPr lang="en-US" sz="800" dirty="0">
              <a:latin typeface="Verdana"/>
            </a:endParaRPr>
          </a:p>
        </p:txBody>
      </p:sp>
      <p:sp>
        <p:nvSpPr>
          <p:cNvPr id="13" name="Ellipse 4">
            <a:extLst>
              <a:ext uri="{FF2B5EF4-FFF2-40B4-BE49-F238E27FC236}">
                <a16:creationId xmlns:a16="http://schemas.microsoft.com/office/drawing/2014/main" id="{80400662-2E58-4F24-A2D3-1F8FCFE14D5E}"/>
              </a:ext>
            </a:extLst>
          </p:cNvPr>
          <p:cNvSpPr/>
          <p:nvPr/>
        </p:nvSpPr>
        <p:spPr>
          <a:xfrm>
            <a:off x="614755" y="4903841"/>
            <a:ext cx="738328" cy="73832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white"/>
                </a:solidFill>
                <a:latin typeface="Calibri" panose="020F0502020204030204"/>
              </a:rPr>
              <a:t>5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5E97C7-FA8E-4808-83DC-704F283B7840}"/>
              </a:ext>
            </a:extLst>
          </p:cNvPr>
          <p:cNvSpPr txBox="1"/>
          <p:nvPr/>
        </p:nvSpPr>
        <p:spPr>
          <a:xfrm>
            <a:off x="1479711" y="4986362"/>
            <a:ext cx="9801685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GB" sz="1600" dirty="0">
                <a:solidFill>
                  <a:schemeClr val="bg1"/>
                </a:solidFill>
                <a:latin typeface="Verdana"/>
              </a:rPr>
              <a:t>EPL has demonstrated many potential benefits in treatments of liver diseases, i.e., including good efficacy and tolerability when compared with other similar interventions</a:t>
            </a:r>
            <a:endParaRPr lang="en-US" sz="1600" dirty="0">
              <a:solidFill>
                <a:schemeClr val="bg1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693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6E31860-DAD8-41D0-B686-5E123C466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– Friday 7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</p:txBody>
      </p:sp>
      <p:sp>
        <p:nvSpPr>
          <p:cNvPr id="38" name="Titre 1">
            <a:extLst>
              <a:ext uri="{FF2B5EF4-FFF2-40B4-BE49-F238E27FC236}">
                <a16:creationId xmlns:a16="http://schemas.microsoft.com/office/drawing/2014/main" id="{472EFA25-F543-974D-87B8-642EFB121084}"/>
              </a:ext>
            </a:extLst>
          </p:cNvPr>
          <p:cNvSpPr txBox="1">
            <a:spLocks/>
          </p:cNvSpPr>
          <p:nvPr/>
        </p:nvSpPr>
        <p:spPr>
          <a:xfrm>
            <a:off x="505490" y="1444291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Session 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B6402F-8F6F-481A-ABDD-3F34DABCF4AD}"/>
              </a:ext>
            </a:extLst>
          </p:cNvPr>
          <p:cNvGrpSpPr/>
          <p:nvPr/>
        </p:nvGrpSpPr>
        <p:grpSpPr>
          <a:xfrm>
            <a:off x="299994" y="2086360"/>
            <a:ext cx="12376183" cy="3557838"/>
            <a:chOff x="860429" y="2086360"/>
            <a:chExt cx="12376183" cy="355783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18E21F3-6AB6-4399-8FA6-E711D170F00B}"/>
                </a:ext>
              </a:extLst>
            </p:cNvPr>
            <p:cNvGrpSpPr/>
            <p:nvPr/>
          </p:nvGrpSpPr>
          <p:grpSpPr>
            <a:xfrm>
              <a:off x="860429" y="2086360"/>
              <a:ext cx="12376183" cy="3557838"/>
              <a:chOff x="1119009" y="2048757"/>
              <a:chExt cx="12376183" cy="3557838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4D917E4B-54AA-2B47-8C35-8A7D06E4AC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90467" y="2328754"/>
                <a:ext cx="0" cy="151200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87637C4-C150-404A-8F51-11E31C32804D}"/>
                  </a:ext>
                </a:extLst>
              </p:cNvPr>
              <p:cNvCxnSpPr>
                <a:cxnSpLocks/>
                <a:stCxn id="52" idx="3"/>
              </p:cNvCxnSpPr>
              <p:nvPr/>
            </p:nvCxnSpPr>
            <p:spPr>
              <a:xfrm flipH="1">
                <a:off x="1347906" y="3964537"/>
                <a:ext cx="9688472" cy="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980205E-13CA-7541-BD4C-F82804FAB2EA}"/>
                  </a:ext>
                </a:extLst>
              </p:cNvPr>
              <p:cNvSpPr txBox="1"/>
              <p:nvPr/>
            </p:nvSpPr>
            <p:spPr>
              <a:xfrm>
                <a:off x="1454965" y="2048757"/>
                <a:ext cx="2274402" cy="1856919"/>
              </a:xfrm>
              <a:prstGeom prst="rect">
                <a:avLst/>
              </a:prstGeom>
              <a:noFill/>
            </p:spPr>
            <p:txBody>
              <a:bodyPr wrap="square" lIns="10800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10 minutes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15218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Welcome and introduction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Sanofi, </a:t>
                </a:r>
                <a:b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lang="en-GB" sz="1500" dirty="0">
                    <a:solidFill>
                      <a:srgbClr val="F39325"/>
                    </a:solidFill>
                    <a:latin typeface="Verdana" panose="020B0604030504040204" pitchFamily="34" charset="0"/>
                  </a:rPr>
                  <a:t>Prof Hartleb</a:t>
                </a: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 (Chair) (</a:t>
                </a:r>
                <a:r>
                  <a:rPr lang="en-GB" sz="1500" dirty="0">
                    <a:solidFill>
                      <a:srgbClr val="F39325"/>
                    </a:solidFill>
                    <a:latin typeface="Verdana" panose="020B0604030504040204" pitchFamily="34" charset="0"/>
                  </a:rPr>
                  <a:t>PL</a:t>
                </a: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) and Andrea Cole (Moderator)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6536151-315A-7E4C-BC43-FFBD9AC73F64}"/>
                  </a:ext>
                </a:extLst>
              </p:cNvPr>
              <p:cNvSpPr txBox="1"/>
              <p:nvPr/>
            </p:nvSpPr>
            <p:spPr>
              <a:xfrm>
                <a:off x="3718101" y="2066863"/>
                <a:ext cx="3456447" cy="1620957"/>
              </a:xfrm>
              <a:prstGeom prst="rect">
                <a:avLst/>
              </a:prstGeom>
              <a:noFill/>
            </p:spPr>
            <p:txBody>
              <a:bodyPr wrap="square" lIns="10800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15 minutes</a:t>
                </a:r>
              </a:p>
              <a:p>
                <a:pPr>
                  <a:spcAft>
                    <a:spcPts val="400"/>
                  </a:spcAft>
                  <a:defRPr/>
                </a:pPr>
                <a:r>
                  <a:rPr lang="en-GB" sz="1600" b="1" spc="-5" dirty="0">
                    <a:solidFill>
                      <a:srgbClr val="B05217"/>
                    </a:solidFill>
                    <a:latin typeface="Verdana" panose="020B0604030504040204" pitchFamily="34" charset="0"/>
                    <a:ea typeface="+mn-ea"/>
                    <a:cs typeface="+mn-cs"/>
                  </a:rPr>
                  <a:t>Cardiovascular and metabolic risks of MAFLD; important considerations for clinical practice</a:t>
                </a:r>
                <a:b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</a:b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Prof Hartleb (PL)</a:t>
                </a:r>
                <a:endParaRPr lang="en-GB" sz="1500" b="0" dirty="0">
                  <a:latin typeface="Verdana" panose="020B0604030504040204" pitchFamily="34" charset="0"/>
                  <a:cs typeface="Century Gothic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912EAA7-3E3D-734E-8FB4-17D8C4729EDE}"/>
                  </a:ext>
                </a:extLst>
              </p:cNvPr>
              <p:cNvSpPr txBox="1"/>
              <p:nvPr/>
            </p:nvSpPr>
            <p:spPr>
              <a:xfrm>
                <a:off x="6889297" y="2066863"/>
                <a:ext cx="3795863" cy="1426031"/>
              </a:xfrm>
              <a:prstGeom prst="rect">
                <a:avLst/>
              </a:prstGeom>
              <a:noFill/>
            </p:spPr>
            <p:txBody>
              <a:bodyPr wrap="square" lIns="10800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15 minutes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600" b="1" kern="1200" spc="-5" dirty="0">
                    <a:solidFill>
                      <a:srgbClr val="B05217"/>
                    </a:solidFill>
                    <a:latin typeface="Verdana" panose="020B0604030504040204" pitchFamily="34" charset="0"/>
                    <a:ea typeface="+mn-ea"/>
                    <a:cs typeface="+mn-cs"/>
                  </a:rPr>
                  <a:t>The potential molecular mechanism of EPL; insights from EASL 2022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Prof Fricker (</a:t>
                </a:r>
                <a:r>
                  <a:rPr lang="en-GB" sz="1500" dirty="0">
                    <a:solidFill>
                      <a:srgbClr val="F39325"/>
                    </a:solidFill>
                    <a:latin typeface="Verdana" panose="020B0604030504040204" pitchFamily="34" charset="0"/>
                  </a:rPr>
                  <a:t>DE</a:t>
                </a: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39325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1FFC2CC-24C2-2D40-827E-3F4B49103815}"/>
                  </a:ext>
                </a:extLst>
              </p:cNvPr>
              <p:cNvSpPr txBox="1"/>
              <p:nvPr/>
            </p:nvSpPr>
            <p:spPr>
              <a:xfrm>
                <a:off x="11258371" y="2136543"/>
                <a:ext cx="1873316" cy="63607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10 minutes</a:t>
                </a:r>
              </a:p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600" b="1" dirty="0">
                    <a:solidFill>
                      <a:srgbClr val="B15218"/>
                    </a:solidFill>
                    <a:latin typeface="Verdana" panose="020B0604030504040204" pitchFamily="34" charset="0"/>
                  </a:rPr>
                  <a:t>Break</a:t>
                </a:r>
                <a:endParaRPr kumimoji="0" lang="en-GB" sz="1300" b="1" i="1" u="none" strike="noStrike" kern="1200" cap="none" spc="0" normalizeH="0" baseline="0" noProof="0" dirty="0">
                  <a:ln>
                    <a:noFill/>
                  </a:ln>
                  <a:solidFill>
                    <a:srgbClr val="F39325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7D80C2E-B504-F74B-BB01-21F50464B1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7807" y="2232802"/>
                <a:ext cx="0" cy="172800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55E6F7A-D33E-2C41-B4FD-DDDD80667F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8109" y="2232802"/>
                <a:ext cx="0" cy="172800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74B174E-9986-9C4A-92D7-E0C9FA8C47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9300" y="2232802"/>
                <a:ext cx="0" cy="172800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D76D2AD8-CE89-4D4D-8ABC-6DC02DB816CB}"/>
                  </a:ext>
                </a:extLst>
              </p:cNvPr>
              <p:cNvGrpSpPr/>
              <p:nvPr/>
            </p:nvGrpSpPr>
            <p:grpSpPr>
              <a:xfrm>
                <a:off x="1119009" y="3831701"/>
                <a:ext cx="617596" cy="537476"/>
                <a:chOff x="1119009" y="3831701"/>
                <a:chExt cx="617596" cy="537476"/>
              </a:xfrm>
            </p:grpSpPr>
            <p:sp>
              <p:nvSpPr>
                <p:cNvPr id="19" name="Hexagon 18">
                  <a:extLst>
                    <a:ext uri="{FF2B5EF4-FFF2-40B4-BE49-F238E27FC236}">
                      <a16:creationId xmlns:a16="http://schemas.microsoft.com/office/drawing/2014/main" id="{3341FA5E-FCBA-8840-A193-E6E45F7BD9F1}"/>
                    </a:ext>
                  </a:extLst>
                </p:cNvPr>
                <p:cNvSpPr/>
                <p:nvPr/>
              </p:nvSpPr>
              <p:spPr>
                <a:xfrm>
                  <a:off x="1273718" y="3831701"/>
                  <a:ext cx="308178" cy="265671"/>
                </a:xfrm>
                <a:prstGeom prst="hexagon">
                  <a:avLst/>
                </a:prstGeom>
                <a:solidFill>
                  <a:schemeClr val="bg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D904DA3-499F-764E-9929-6858B95A8AE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119009" y="4206112"/>
                  <a:ext cx="617596" cy="163065"/>
                </a:xfrm>
                <a:prstGeom prst="ellipse">
                  <a:avLst/>
                </a:prstGeom>
                <a:solidFill>
                  <a:schemeClr val="accent2">
                    <a:alpha val="20000"/>
                  </a:schemeClr>
                </a:solidFill>
                <a:ln w="19050">
                  <a:noFill/>
                </a:ln>
                <a:effectLst>
                  <a:softEdge rad="50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EF5FF52-B55F-A444-B594-ED253A9DAF3B}"/>
                  </a:ext>
                </a:extLst>
              </p:cNvPr>
              <p:cNvGrpSpPr/>
              <p:nvPr/>
            </p:nvGrpSpPr>
            <p:grpSpPr>
              <a:xfrm>
                <a:off x="3435487" y="3831701"/>
                <a:ext cx="617596" cy="537476"/>
                <a:chOff x="1442484" y="3831701"/>
                <a:chExt cx="617596" cy="537476"/>
              </a:xfrm>
            </p:grpSpPr>
            <p:sp>
              <p:nvSpPr>
                <p:cNvPr id="43" name="Hexagon 42">
                  <a:extLst>
                    <a:ext uri="{FF2B5EF4-FFF2-40B4-BE49-F238E27FC236}">
                      <a16:creationId xmlns:a16="http://schemas.microsoft.com/office/drawing/2014/main" id="{BFEE8638-45FF-1442-B225-C68A424447C2}"/>
                    </a:ext>
                  </a:extLst>
                </p:cNvPr>
                <p:cNvSpPr/>
                <p:nvPr/>
              </p:nvSpPr>
              <p:spPr>
                <a:xfrm>
                  <a:off x="1569994" y="3831701"/>
                  <a:ext cx="308178" cy="265671"/>
                </a:xfrm>
                <a:prstGeom prst="hexagon">
                  <a:avLst/>
                </a:prstGeom>
                <a:solidFill>
                  <a:schemeClr val="bg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14D85F2B-2756-D745-8AC3-C04A0FDEA7B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442484" y="4206112"/>
                  <a:ext cx="617596" cy="163065"/>
                </a:xfrm>
                <a:prstGeom prst="ellipse">
                  <a:avLst/>
                </a:prstGeom>
                <a:solidFill>
                  <a:schemeClr val="accent2">
                    <a:alpha val="20000"/>
                  </a:schemeClr>
                </a:solidFill>
                <a:ln w="19050">
                  <a:noFill/>
                </a:ln>
                <a:effectLst>
                  <a:softEdge rad="50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26358EAE-455C-3944-A255-A4EFEB29979A}"/>
                  </a:ext>
                </a:extLst>
              </p:cNvPr>
              <p:cNvGrpSpPr/>
              <p:nvPr/>
            </p:nvGrpSpPr>
            <p:grpSpPr>
              <a:xfrm>
                <a:off x="6580499" y="3831701"/>
                <a:ext cx="3427628" cy="537476"/>
                <a:chOff x="974022" y="3831701"/>
                <a:chExt cx="3427628" cy="537476"/>
              </a:xfrm>
            </p:grpSpPr>
            <p:sp>
              <p:nvSpPr>
                <p:cNvPr id="46" name="Hexagon 45">
                  <a:extLst>
                    <a:ext uri="{FF2B5EF4-FFF2-40B4-BE49-F238E27FC236}">
                      <a16:creationId xmlns:a16="http://schemas.microsoft.com/office/drawing/2014/main" id="{B10D6877-9F2B-C24C-9BE4-706740EE5108}"/>
                    </a:ext>
                  </a:extLst>
                </p:cNvPr>
                <p:cNvSpPr/>
                <p:nvPr/>
              </p:nvSpPr>
              <p:spPr>
                <a:xfrm>
                  <a:off x="1129685" y="3831701"/>
                  <a:ext cx="308178" cy="265671"/>
                </a:xfrm>
                <a:prstGeom prst="hexagon">
                  <a:avLst/>
                </a:prstGeom>
                <a:solidFill>
                  <a:schemeClr val="bg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78DE39C-8707-9F42-BA91-649D54BE090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74022" y="4206112"/>
                  <a:ext cx="617596" cy="163065"/>
                </a:xfrm>
                <a:prstGeom prst="ellipse">
                  <a:avLst/>
                </a:prstGeom>
                <a:solidFill>
                  <a:schemeClr val="accent2">
                    <a:alpha val="20000"/>
                  </a:schemeClr>
                </a:solidFill>
                <a:ln w="19050">
                  <a:noFill/>
                </a:ln>
                <a:effectLst>
                  <a:softEdge rad="50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CC2C7813-0F3D-4905-8978-267E2329AC9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4054" y="4206111"/>
                  <a:ext cx="617596" cy="163065"/>
                </a:xfrm>
                <a:prstGeom prst="ellipse">
                  <a:avLst/>
                </a:prstGeom>
                <a:solidFill>
                  <a:schemeClr val="accent2">
                    <a:alpha val="20000"/>
                  </a:schemeClr>
                </a:solidFill>
                <a:ln w="19050">
                  <a:noFill/>
                </a:ln>
                <a:effectLst>
                  <a:softEdge rad="50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59EC2BD2-9AD5-4148-9FFA-579FB8FB5C24}"/>
                  </a:ext>
                </a:extLst>
              </p:cNvPr>
              <p:cNvGrpSpPr/>
              <p:nvPr/>
            </p:nvGrpSpPr>
            <p:grpSpPr>
              <a:xfrm>
                <a:off x="10891504" y="3831701"/>
                <a:ext cx="617596" cy="537476"/>
                <a:chOff x="1774946" y="3831701"/>
                <a:chExt cx="617596" cy="537476"/>
              </a:xfrm>
            </p:grpSpPr>
            <p:sp>
              <p:nvSpPr>
                <p:cNvPr id="52" name="Hexagon 51">
                  <a:extLst>
                    <a:ext uri="{FF2B5EF4-FFF2-40B4-BE49-F238E27FC236}">
                      <a16:creationId xmlns:a16="http://schemas.microsoft.com/office/drawing/2014/main" id="{3CB27A83-544E-234D-946C-37FEADD27C49}"/>
                    </a:ext>
                  </a:extLst>
                </p:cNvPr>
                <p:cNvSpPr/>
                <p:nvPr/>
              </p:nvSpPr>
              <p:spPr>
                <a:xfrm>
                  <a:off x="1919820" y="3831701"/>
                  <a:ext cx="308178" cy="265671"/>
                </a:xfrm>
                <a:prstGeom prst="hexagon">
                  <a:avLst/>
                </a:prstGeom>
                <a:solidFill>
                  <a:schemeClr val="bg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F3F68289-C1ED-6D4F-AB2E-216442FA24A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74946" y="4206112"/>
                  <a:ext cx="617596" cy="163065"/>
                </a:xfrm>
                <a:prstGeom prst="ellipse">
                  <a:avLst/>
                </a:prstGeom>
                <a:solidFill>
                  <a:schemeClr val="accent2">
                    <a:alpha val="20000"/>
                  </a:schemeClr>
                </a:solidFill>
                <a:ln w="19050">
                  <a:noFill/>
                </a:ln>
                <a:effectLst>
                  <a:softEdge rad="50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0B047AE-208F-49C7-A701-45C028E971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99329" y="4097372"/>
                <a:ext cx="0" cy="1440000"/>
              </a:xfrm>
              <a:prstGeom prst="line">
                <a:avLst/>
              </a:prstGeom>
              <a:ln w="19050" cap="rnd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B74A360-7063-4384-8E76-99F52FEE4C48}"/>
                  </a:ext>
                </a:extLst>
              </p:cNvPr>
              <p:cNvSpPr txBox="1"/>
              <p:nvPr/>
            </p:nvSpPr>
            <p:spPr>
              <a:xfrm>
                <a:off x="9699329" y="4970523"/>
                <a:ext cx="3795863" cy="636072"/>
              </a:xfrm>
              <a:prstGeom prst="rect">
                <a:avLst/>
              </a:prstGeom>
              <a:noFill/>
            </p:spPr>
            <p:txBody>
              <a:bodyPr wrap="square" lIns="10800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+mn-ea"/>
                    <a:cs typeface="+mn-cs"/>
                  </a:rPr>
                  <a:t>10 minutes</a:t>
                </a:r>
              </a:p>
              <a:p>
                <a:pPr defTabSz="457200">
                  <a:spcAft>
                    <a:spcPts val="400"/>
                  </a:spcAft>
                  <a:defRPr/>
                </a:pPr>
                <a:r>
                  <a:rPr lang="en-GB" sz="1600" b="1" dirty="0">
                    <a:solidFill>
                      <a:srgbClr val="B05217"/>
                    </a:solidFill>
                    <a:latin typeface="Verdana" panose="020B0604030504040204" pitchFamily="34" charset="0"/>
                    <a:cs typeface="Century Gothic"/>
                  </a:rPr>
                  <a:t>Q&amp;A</a:t>
                </a:r>
                <a:endPara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39325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F3796D68-E6D2-4D6E-8224-CE85EE0E1448}"/>
                </a:ext>
              </a:extLst>
            </p:cNvPr>
            <p:cNvSpPr/>
            <p:nvPr/>
          </p:nvSpPr>
          <p:spPr>
            <a:xfrm>
              <a:off x="9286660" y="3877878"/>
              <a:ext cx="308178" cy="265671"/>
            </a:xfrm>
            <a:prstGeom prst="hexagon">
              <a:avLst/>
            </a:prstGeom>
            <a:solidFill>
              <a:schemeClr val="bg1"/>
            </a:solidFill>
            <a:ln w="19050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52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51620F3-BE07-4A9C-8DF8-3DD6D2356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– Friday 7</a:t>
            </a:r>
            <a:r>
              <a:rPr lang="en-GB" baseline="30000" dirty="0"/>
              <a:t>th </a:t>
            </a:r>
            <a:r>
              <a:rPr lang="en-GB" dirty="0"/>
              <a:t>October</a:t>
            </a:r>
          </a:p>
        </p:txBody>
      </p:sp>
      <p:sp>
        <p:nvSpPr>
          <p:cNvPr id="38" name="Titre 1">
            <a:extLst>
              <a:ext uri="{FF2B5EF4-FFF2-40B4-BE49-F238E27FC236}">
                <a16:creationId xmlns:a16="http://schemas.microsoft.com/office/drawing/2014/main" id="{472EFA25-F543-974D-87B8-642EFB121084}"/>
              </a:ext>
            </a:extLst>
          </p:cNvPr>
          <p:cNvSpPr txBox="1">
            <a:spLocks/>
          </p:cNvSpPr>
          <p:nvPr/>
        </p:nvSpPr>
        <p:spPr>
          <a:xfrm>
            <a:off x="505490" y="1447047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+mj-cs"/>
              </a:rPr>
              <a:t>Session 2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F73580B-6C82-574E-9165-5C6B3B287997}"/>
              </a:ext>
            </a:extLst>
          </p:cNvPr>
          <p:cNvCxnSpPr>
            <a:cxnSpLocks/>
            <a:stCxn id="47" idx="3"/>
            <a:endCxn id="52" idx="0"/>
          </p:cNvCxnSpPr>
          <p:nvPr/>
        </p:nvCxnSpPr>
        <p:spPr>
          <a:xfrm flipH="1">
            <a:off x="755012" y="3964537"/>
            <a:ext cx="9719732" cy="0"/>
          </a:xfrm>
          <a:prstGeom prst="line">
            <a:avLst/>
          </a:prstGeom>
          <a:ln w="190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7AEE7BF-F588-A342-8E6C-073EF82AC16C}"/>
              </a:ext>
            </a:extLst>
          </p:cNvPr>
          <p:cNvCxnSpPr>
            <a:cxnSpLocks/>
          </p:cNvCxnSpPr>
          <p:nvPr/>
        </p:nvCxnSpPr>
        <p:spPr>
          <a:xfrm>
            <a:off x="600923" y="2232802"/>
            <a:ext cx="0" cy="1728000"/>
          </a:xfrm>
          <a:prstGeom prst="line">
            <a:avLst/>
          </a:prstGeom>
          <a:ln w="190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Hexagon 51">
            <a:extLst>
              <a:ext uri="{FF2B5EF4-FFF2-40B4-BE49-F238E27FC236}">
                <a16:creationId xmlns:a16="http://schemas.microsoft.com/office/drawing/2014/main" id="{2A7D09EC-B03F-2F42-B6DD-A715EA56A746}"/>
              </a:ext>
            </a:extLst>
          </p:cNvPr>
          <p:cNvSpPr/>
          <p:nvPr/>
        </p:nvSpPr>
        <p:spPr>
          <a:xfrm>
            <a:off x="446834" y="3831701"/>
            <a:ext cx="308178" cy="265671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AF976D6-6143-934E-9677-3A0CEC639B67}"/>
              </a:ext>
            </a:extLst>
          </p:cNvPr>
          <p:cNvSpPr>
            <a:spLocks noChangeAspect="1"/>
          </p:cNvSpPr>
          <p:nvPr/>
        </p:nvSpPr>
        <p:spPr>
          <a:xfrm>
            <a:off x="292125" y="4206112"/>
            <a:ext cx="617596" cy="163065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19050"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0205E-13CA-7541-BD4C-F82804FAB2EA}"/>
              </a:ext>
            </a:extLst>
          </p:cNvPr>
          <p:cNvSpPr txBox="1"/>
          <p:nvPr/>
        </p:nvSpPr>
        <p:spPr>
          <a:xfrm>
            <a:off x="632335" y="2096359"/>
            <a:ext cx="2877781" cy="1887696"/>
          </a:xfrm>
          <a:prstGeom prst="rect">
            <a:avLst/>
          </a:prstGeom>
          <a:noFill/>
        </p:spPr>
        <p:txBody>
          <a:bodyPr wrap="square" l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15 minutes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u="none" strike="noStrike" kern="1200" dirty="0">
                <a:solidFill>
                  <a:srgbClr val="B05217"/>
                </a:solidFill>
                <a:effectLst/>
                <a:latin typeface="Verdana" panose="020B0604030504040204" pitchFamily="34" charset="0"/>
                <a:cs typeface="Century Gothic" panose="020B0502020202020204" pitchFamily="34" charset="0"/>
              </a:rPr>
              <a:t>Diagnosis and treatment of </a:t>
            </a:r>
            <a:br>
              <a:rPr lang="en-GB" sz="1600" b="1" i="0" u="none" strike="noStrike" kern="1200" dirty="0">
                <a:solidFill>
                  <a:srgbClr val="B05217"/>
                </a:solidFill>
                <a:effectLst/>
                <a:latin typeface="Verdana" panose="020B0604030504040204" pitchFamily="34" charset="0"/>
                <a:cs typeface="Century Gothic" panose="020B0502020202020204" pitchFamily="34" charset="0"/>
              </a:rPr>
            </a:br>
            <a:r>
              <a:rPr lang="en-GB" sz="1600" b="1" i="0" u="none" strike="noStrike" kern="1200" dirty="0">
                <a:solidFill>
                  <a:srgbClr val="B05217"/>
                </a:solidFill>
                <a:effectLst/>
                <a:latin typeface="Verdana" panose="020B0604030504040204" pitchFamily="34" charset="0"/>
                <a:cs typeface="Century Gothic" panose="020B0502020202020204" pitchFamily="34" charset="0"/>
              </a:rPr>
              <a:t>drug-induced liver injury: guidelines and practice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Prof Mao (</a:t>
            </a:r>
            <a:r>
              <a:rPr lang="en-GB" sz="1400" dirty="0">
                <a:solidFill>
                  <a:srgbClr val="F39325"/>
                </a:solidFill>
                <a:latin typeface="Verdana" panose="020B0604030504040204" pitchFamily="34" charset="0"/>
              </a:rPr>
              <a:t>CN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36151-315A-7E4C-BC43-FFBD9AC73F64}"/>
              </a:ext>
            </a:extLst>
          </p:cNvPr>
          <p:cNvSpPr txBox="1"/>
          <p:nvPr/>
        </p:nvSpPr>
        <p:spPr>
          <a:xfrm>
            <a:off x="3675577" y="2096359"/>
            <a:ext cx="2951365" cy="1605568"/>
          </a:xfrm>
          <a:prstGeom prst="rect">
            <a:avLst/>
          </a:prstGeom>
          <a:noFill/>
        </p:spPr>
        <p:txBody>
          <a:bodyPr wrap="square" l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15 minutes</a:t>
            </a:r>
          </a:p>
          <a:p>
            <a:pPr>
              <a:spcAft>
                <a:spcPts val="400"/>
              </a:spcAft>
              <a:defRPr/>
            </a:pPr>
            <a:r>
              <a:rPr lang="en-GB" sz="1600" b="1" kern="1200" dirty="0">
                <a:solidFill>
                  <a:srgbClr val="B05217"/>
                </a:solidFill>
                <a:latin typeface="Verdana" panose="020B0604030504040204" pitchFamily="34" charset="0"/>
                <a:ea typeface="+mn-ea"/>
                <a:cs typeface="Century Gothic"/>
              </a:rPr>
              <a:t>Defying the trends: leveraging liver health to improve patient and public health</a:t>
            </a:r>
            <a:br>
              <a:rPr lang="en-GB" sz="1600" spc="-5" dirty="0">
                <a:solidFill>
                  <a:srgbClr val="B05217"/>
                </a:solidFill>
                <a:latin typeface="Verdana" panose="020B0604030504040204" pitchFamily="34" charset="0"/>
              </a:rPr>
            </a:br>
            <a:r>
              <a:rPr lang="en-GB" sz="1500" dirty="0">
                <a:solidFill>
                  <a:srgbClr val="F39325"/>
                </a:solidFill>
                <a:latin typeface="Verdana" panose="020B0604030504040204" pitchFamily="34" charset="0"/>
              </a:rPr>
              <a:t>Mrs. Cryer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(</a:t>
            </a:r>
            <a:r>
              <a:rPr lang="en-GB" sz="1500" dirty="0">
                <a:solidFill>
                  <a:srgbClr val="F39325"/>
                </a:solidFill>
                <a:latin typeface="Verdana" panose="020B0604030504040204" pitchFamily="34" charset="0"/>
              </a:rPr>
              <a:t>US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F39325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5E6F7A-D33E-2C41-B4FD-DDDD80667F57}"/>
              </a:ext>
            </a:extLst>
          </p:cNvPr>
          <p:cNvCxnSpPr>
            <a:cxnSpLocks/>
          </p:cNvCxnSpPr>
          <p:nvPr/>
        </p:nvCxnSpPr>
        <p:spPr>
          <a:xfrm>
            <a:off x="3601908" y="2232802"/>
            <a:ext cx="0" cy="1728000"/>
          </a:xfrm>
          <a:prstGeom prst="line">
            <a:avLst/>
          </a:prstGeom>
          <a:ln w="190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Hexagon 20">
            <a:extLst>
              <a:ext uri="{FF2B5EF4-FFF2-40B4-BE49-F238E27FC236}">
                <a16:creationId xmlns:a16="http://schemas.microsoft.com/office/drawing/2014/main" id="{8D3E0BB2-D5B4-4D46-9536-7BC9F0AB414C}"/>
              </a:ext>
            </a:extLst>
          </p:cNvPr>
          <p:cNvSpPr/>
          <p:nvPr/>
        </p:nvSpPr>
        <p:spPr>
          <a:xfrm>
            <a:off x="3447819" y="3831701"/>
            <a:ext cx="290083" cy="265671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B0801E4-937D-3049-A11C-E65E635B5B1B}"/>
              </a:ext>
            </a:extLst>
          </p:cNvPr>
          <p:cNvSpPr>
            <a:spLocks noChangeAspect="1"/>
          </p:cNvSpPr>
          <p:nvPr/>
        </p:nvSpPr>
        <p:spPr>
          <a:xfrm>
            <a:off x="3283022" y="4206112"/>
            <a:ext cx="617596" cy="163065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19050"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81FA93B-E6A8-C74C-9C8E-0657977E05B5}"/>
              </a:ext>
            </a:extLst>
          </p:cNvPr>
          <p:cNvCxnSpPr>
            <a:cxnSpLocks/>
          </p:cNvCxnSpPr>
          <p:nvPr/>
        </p:nvCxnSpPr>
        <p:spPr>
          <a:xfrm>
            <a:off x="10628833" y="3946272"/>
            <a:ext cx="0" cy="1512000"/>
          </a:xfrm>
          <a:prstGeom prst="line">
            <a:avLst/>
          </a:prstGeom>
          <a:ln w="190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FA7F285-19C2-4043-AFBB-291C66486D67}"/>
              </a:ext>
            </a:extLst>
          </p:cNvPr>
          <p:cNvSpPr txBox="1"/>
          <p:nvPr/>
        </p:nvSpPr>
        <p:spPr>
          <a:xfrm>
            <a:off x="8390005" y="4680370"/>
            <a:ext cx="2174485" cy="882293"/>
          </a:xfrm>
          <a:prstGeom prst="rect">
            <a:avLst/>
          </a:prstGeom>
          <a:noFill/>
        </p:spPr>
        <p:txBody>
          <a:bodyPr wrap="square" lIns="10800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10 minutes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B15218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Summary and closing remarks</a:t>
            </a:r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637621D9-83CE-154B-B34F-9D6951C155F5}"/>
              </a:ext>
            </a:extLst>
          </p:cNvPr>
          <p:cNvSpPr/>
          <p:nvPr/>
        </p:nvSpPr>
        <p:spPr>
          <a:xfrm>
            <a:off x="10474744" y="3831701"/>
            <a:ext cx="308178" cy="265671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DDE3272-DBD8-0649-8E0C-51CF7BE13B5F}"/>
              </a:ext>
            </a:extLst>
          </p:cNvPr>
          <p:cNvSpPr>
            <a:spLocks noChangeAspect="1"/>
          </p:cNvSpPr>
          <p:nvPr/>
        </p:nvSpPr>
        <p:spPr>
          <a:xfrm>
            <a:off x="10313248" y="4206112"/>
            <a:ext cx="617596" cy="163065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19050"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C1E49E-342F-4C85-854A-539D2F664D8B}"/>
              </a:ext>
            </a:extLst>
          </p:cNvPr>
          <p:cNvSpPr txBox="1"/>
          <p:nvPr/>
        </p:nvSpPr>
        <p:spPr>
          <a:xfrm>
            <a:off x="6510443" y="4927706"/>
            <a:ext cx="1634086" cy="1128514"/>
          </a:xfrm>
          <a:prstGeom prst="rect">
            <a:avLst/>
          </a:prstGeom>
          <a:noFill/>
        </p:spPr>
        <p:txBody>
          <a:bodyPr wrap="square" lIns="108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</a:rPr>
              <a:t>2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0 minutes</a:t>
            </a:r>
          </a:p>
          <a:p>
            <a:pPr defTabSz="457200">
              <a:spcAft>
                <a:spcPts val="400"/>
              </a:spcAft>
              <a:defRPr/>
            </a:pPr>
            <a:r>
              <a:rPr lang="en-GB" sz="1600" b="1" spc="-5" dirty="0">
                <a:solidFill>
                  <a:srgbClr val="B05217"/>
                </a:solidFill>
                <a:latin typeface="Verdana" panose="020B0604030504040204" pitchFamily="34" charset="0"/>
                <a:ea typeface="+mn-ea"/>
                <a:cs typeface="Century Gothic"/>
              </a:rPr>
              <a:t>Q&amp;A and panel discussion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39325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D52E773-07E9-4874-BA52-172836DDA7CA}"/>
              </a:ext>
            </a:extLst>
          </p:cNvPr>
          <p:cNvCxnSpPr>
            <a:cxnSpLocks/>
          </p:cNvCxnSpPr>
          <p:nvPr/>
        </p:nvCxnSpPr>
        <p:spPr>
          <a:xfrm>
            <a:off x="6452934" y="4121841"/>
            <a:ext cx="8004" cy="1336431"/>
          </a:xfrm>
          <a:prstGeom prst="line">
            <a:avLst/>
          </a:prstGeom>
          <a:ln w="190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Hexagon 26">
            <a:extLst>
              <a:ext uri="{FF2B5EF4-FFF2-40B4-BE49-F238E27FC236}">
                <a16:creationId xmlns:a16="http://schemas.microsoft.com/office/drawing/2014/main" id="{694046CC-4B51-4A3F-B28B-4BADE050C00E}"/>
              </a:ext>
            </a:extLst>
          </p:cNvPr>
          <p:cNvSpPr/>
          <p:nvPr/>
        </p:nvSpPr>
        <p:spPr>
          <a:xfrm>
            <a:off x="6298845" y="3831701"/>
            <a:ext cx="308178" cy="265671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9EB0FF-E564-4126-9EE3-687F1EE1F252}"/>
              </a:ext>
            </a:extLst>
          </p:cNvPr>
          <p:cNvSpPr>
            <a:spLocks noChangeAspect="1"/>
          </p:cNvSpPr>
          <p:nvPr/>
        </p:nvSpPr>
        <p:spPr>
          <a:xfrm>
            <a:off x="6152140" y="4206112"/>
            <a:ext cx="617596" cy="163065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19050"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8984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D869C7-6A1F-45A5-8CB0-8723CB0DDD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SmartArt Placeholder 7">
            <a:extLst>
              <a:ext uri="{FF2B5EF4-FFF2-40B4-BE49-F238E27FC236}">
                <a16:creationId xmlns:a16="http://schemas.microsoft.com/office/drawing/2014/main" id="{3425E76E-C14E-46EE-A94B-119A096B1C3F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3DD7209E-AF1D-4903-BCC6-0D580AD07101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DD5FB8-1DAE-45A4-8DE5-59BF078E9D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04858" y="1522725"/>
            <a:ext cx="6160314" cy="2834031"/>
          </a:xfrm>
        </p:spPr>
        <p:txBody>
          <a:bodyPr/>
          <a:lstStyle/>
          <a:p>
            <a:pPr marL="91440" marR="192405">
              <a:lnSpc>
                <a:spcPct val="100000"/>
              </a:lnSpc>
              <a:spcBef>
                <a:spcPts val="345"/>
              </a:spcBef>
            </a:pPr>
            <a:r>
              <a:rPr lang="en-GB" sz="3600" b="1" spc="-5" dirty="0">
                <a:solidFill>
                  <a:srgbClr val="B05217"/>
                </a:solidFill>
                <a:latin typeface="Century Gothic"/>
                <a:ea typeface="+mn-ea"/>
                <a:cs typeface="+mn-cs"/>
              </a:rPr>
              <a:t>Cardiovascular and metabolic risks of MAFLD:</a:t>
            </a:r>
            <a:r>
              <a:rPr lang="en-GB" sz="3600" b="1" kern="1200" spc="-5" dirty="0">
                <a:solidFill>
                  <a:srgbClr val="B05217"/>
                </a:solidFill>
                <a:latin typeface="Century Gothic"/>
                <a:ea typeface="+mn-ea"/>
                <a:cs typeface="+mn-cs"/>
              </a:rPr>
              <a:t> important considerations for clinical practice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38E012-6153-4FEE-BDE2-C4B9B701C2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0458" y="4561106"/>
            <a:ext cx="4949741" cy="537959"/>
          </a:xfrm>
        </p:spPr>
        <p:txBody>
          <a:bodyPr/>
          <a:lstStyle/>
          <a:p>
            <a:r>
              <a:rPr lang="en-GB" sz="2800" spc="-5" dirty="0">
                <a:latin typeface="Century Gothic"/>
                <a:ea typeface="+mn-ea"/>
                <a:cs typeface="+mn-cs"/>
              </a:rPr>
              <a:t>Prof. Hartleb</a:t>
            </a:r>
            <a:endParaRPr lang="fr-FR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1D9264-380B-4A55-8F17-B046D6D5EDA3}"/>
              </a:ext>
            </a:extLst>
          </p:cNvPr>
          <p:cNvGrpSpPr/>
          <p:nvPr/>
        </p:nvGrpSpPr>
        <p:grpSpPr>
          <a:xfrm>
            <a:off x="-504077" y="0"/>
            <a:ext cx="12375810" cy="7274623"/>
            <a:chOff x="-504077" y="2288"/>
            <a:chExt cx="12375810" cy="727462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3CEB660-880E-4B11-B823-AED7F61A11F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02B42904-29A0-470C-ADD4-6CD7AFACCF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Hexagon 35">
                <a:extLst>
                  <a:ext uri="{FF2B5EF4-FFF2-40B4-BE49-F238E27FC236}">
                    <a16:creationId xmlns:a16="http://schemas.microsoft.com/office/drawing/2014/main" id="{1BDF8FAC-653C-4B13-A508-DEB725BC632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6377433-9CB9-4412-B71A-E0BDE260E3D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74B6A8E3-B16E-4B0E-822E-A2F603988C40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98EABA6E-B453-486C-81DF-53C7E386F5A1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Hexagon 33">
                <a:extLst>
                  <a:ext uri="{FF2B5EF4-FFF2-40B4-BE49-F238E27FC236}">
                    <a16:creationId xmlns:a16="http://schemas.microsoft.com/office/drawing/2014/main" id="{80FB6A16-C537-412C-A3DA-0FE9656560DD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44965FF-12FD-4B42-843E-218AB4D07C5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45BF30F2-4549-40EF-807C-FF6CEA41DB89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8539D1EB-7041-454D-8953-A20DE730371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2C2F987-BF8B-419E-826A-4CA2C154F9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FA479921-3A95-4AD0-982E-DFE5B6CA856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F2D30573-471C-4BDA-B52E-5D0B6539991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33C2133A-987C-4D4B-8440-391051AA8E2E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C0433414-E810-40B4-8BD9-74A6F834ABE4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0D879BCA-395E-4C61-82A9-48197E5AFBB6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827A77CD-3387-43BC-A063-80BE114E129E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DB27243-2CD3-41DF-B27E-9F2D99D9F5D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BB5060B9-63CE-4F10-99A6-CF92ACAB877F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2DE40C32-AC75-478D-B3CE-EDFB2B0CFC5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228F4584-3D33-43C8-BD1E-1E669B67EC46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7" name="Picture 36" descr="Logo&#10;&#10;Description automatically generated">
            <a:extLst>
              <a:ext uri="{FF2B5EF4-FFF2-40B4-BE49-F238E27FC236}">
                <a16:creationId xmlns:a16="http://schemas.microsoft.com/office/drawing/2014/main" id="{4A92105E-8F25-455E-BA5F-46F651D57E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063" y="1293906"/>
            <a:ext cx="7187563" cy="429174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2AC3B8E-7F32-42FE-B997-1012E3B62E19}"/>
              </a:ext>
            </a:extLst>
          </p:cNvPr>
          <p:cNvSpPr txBox="1"/>
          <p:nvPr/>
        </p:nvSpPr>
        <p:spPr>
          <a:xfrm>
            <a:off x="7779027" y="6077527"/>
            <a:ext cx="3012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MAT-GLB-2203889_v1.0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Approved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7576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1169A-6097-477C-BC18-440C2F93C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Disclosures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8FC2D-1751-4ACD-87BA-B6BF8DB19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569084"/>
            <a:ext cx="11362660" cy="374461"/>
          </a:xfrm>
        </p:spPr>
        <p:txBody>
          <a:bodyPr/>
          <a:lstStyle/>
          <a:p>
            <a:r>
              <a:rPr lang="en-GB" dirty="0"/>
              <a:t>Lecture honoraria from </a:t>
            </a:r>
            <a:r>
              <a:rPr lang="en-GB" dirty="0" err="1"/>
              <a:t>Sanofi</a:t>
            </a:r>
            <a:r>
              <a:rPr lang="en-GB" dirty="0"/>
              <a:t> and </a:t>
            </a:r>
            <a:r>
              <a:rPr lang="en-GB" dirty="0" err="1"/>
              <a:t>ProMed</a:t>
            </a:r>
            <a:endParaRPr lang="en-US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E0141-B913-0335-EA71-A6E7C1155B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87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>
                <a:latin typeface="Verdana"/>
                <a:cs typeface="Verdana"/>
              </a:rPr>
              <a:t>MAFLD is </a:t>
            </a:r>
            <a:r>
              <a:rPr lang="en-GB" dirty="0">
                <a:latin typeface="Verdana"/>
                <a:cs typeface="Verdana"/>
              </a:rPr>
              <a:t>p</a:t>
            </a:r>
            <a:r>
              <a:rPr lang="pl-PL" dirty="0">
                <a:latin typeface="Verdana"/>
                <a:cs typeface="Verdana"/>
              </a:rPr>
              <a:t>art of </a:t>
            </a:r>
            <a:r>
              <a:rPr lang="en-GB" dirty="0">
                <a:latin typeface="Verdana"/>
                <a:cs typeface="Verdana"/>
              </a:rPr>
              <a:t>a m</a:t>
            </a:r>
            <a:r>
              <a:rPr lang="pl-PL" dirty="0">
                <a:latin typeface="Verdana"/>
                <a:cs typeface="Verdana"/>
              </a:rPr>
              <a:t>ulti-</a:t>
            </a:r>
            <a:r>
              <a:rPr lang="en-GB" dirty="0">
                <a:latin typeface="Verdana"/>
                <a:cs typeface="Verdana"/>
              </a:rPr>
              <a:t>s</a:t>
            </a:r>
            <a:r>
              <a:rPr lang="pl-PL" dirty="0">
                <a:latin typeface="Verdana"/>
                <a:cs typeface="Verdana"/>
              </a:rPr>
              <a:t>ystem </a:t>
            </a:r>
            <a:r>
              <a:rPr lang="en-GB" dirty="0">
                <a:latin typeface="Verdana"/>
                <a:cs typeface="Verdana"/>
              </a:rPr>
              <a:t>d</a:t>
            </a:r>
            <a:r>
              <a:rPr lang="pl-PL" dirty="0">
                <a:latin typeface="Verdana"/>
                <a:cs typeface="Verdana"/>
              </a:rPr>
              <a:t>isorder</a:t>
            </a:r>
          </a:p>
        </p:txBody>
      </p:sp>
      <p:sp>
        <p:nvSpPr>
          <p:cNvPr id="6" name="PoleTekstowe 5"/>
          <p:cNvSpPr txBox="1"/>
          <p:nvPr/>
        </p:nvSpPr>
        <p:spPr>
          <a:xfrm>
            <a:off x="1482079" y="5242335"/>
            <a:ext cx="9062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Arteries</a:t>
            </a:r>
            <a:r>
              <a:rPr lang="pl-PL" sz="20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	    </a:t>
            </a:r>
            <a:r>
              <a:rPr lang="pl-PL" sz="20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r>
              <a:rPr lang="pl-PL" sz="20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    </a:t>
            </a:r>
            <a:r>
              <a:rPr lang="pl-PL" sz="20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Liver</a:t>
            </a:r>
            <a:r>
              <a:rPr lang="pl-PL" sz="20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    </a:t>
            </a:r>
            <a:r>
              <a:rPr lang="pl-PL" sz="20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Pancreas</a:t>
            </a:r>
            <a:r>
              <a:rPr lang="pl-PL" sz="20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		</a:t>
            </a:r>
            <a:r>
              <a:rPr lang="pl-PL" sz="20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Kidney</a:t>
            </a:r>
            <a:endParaRPr lang="pl-PL" sz="20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PoleTekstowe 6"/>
          <p:cNvSpPr txBox="1"/>
          <p:nvPr/>
        </p:nvSpPr>
        <p:spPr>
          <a:xfrm>
            <a:off x="1109560" y="5627834"/>
            <a:ext cx="10881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(HTN, CVD, CAD)      (heart failure)</a:t>
            </a: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l-PL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(MAFLD)  	      	    (T2D</a:t>
            </a: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pl-PL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		       (CKD)</a:t>
            </a:r>
          </a:p>
        </p:txBody>
      </p:sp>
      <p:sp>
        <p:nvSpPr>
          <p:cNvPr id="10" name="Nawias zamykający 9"/>
          <p:cNvSpPr/>
          <p:nvPr/>
        </p:nvSpPr>
        <p:spPr>
          <a:xfrm rot="16200000">
            <a:off x="5837517" y="-91111"/>
            <a:ext cx="497917" cy="7507112"/>
          </a:xfrm>
          <a:prstGeom prst="rightBracket">
            <a:avLst>
              <a:gd name="adj" fmla="val 0"/>
            </a:avLst>
          </a:prstGeom>
          <a:ln w="19050" cmpd="sng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8A383A4-DE55-D97C-C984-403E8EBF706A}"/>
              </a:ext>
            </a:extLst>
          </p:cNvPr>
          <p:cNvGrpSpPr/>
          <p:nvPr/>
        </p:nvGrpSpPr>
        <p:grpSpPr>
          <a:xfrm>
            <a:off x="4184297" y="3403402"/>
            <a:ext cx="3804356" cy="497919"/>
            <a:chOff x="3928533" y="3339604"/>
            <a:chExt cx="3804356" cy="497919"/>
          </a:xfrm>
        </p:grpSpPr>
        <p:cxnSp>
          <p:nvCxnSpPr>
            <p:cNvPr id="11" name="Łącznik prosty ze strzałką 10"/>
            <p:cNvCxnSpPr>
              <a:cxnSpLocks/>
            </p:cNvCxnSpPr>
            <p:nvPr/>
          </p:nvCxnSpPr>
          <p:spPr>
            <a:xfrm>
              <a:off x="3928533" y="3339604"/>
              <a:ext cx="0" cy="497919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ze strzałką 11"/>
            <p:cNvCxnSpPr>
              <a:cxnSpLocks/>
            </p:cNvCxnSpPr>
            <p:nvPr/>
          </p:nvCxnSpPr>
          <p:spPr>
            <a:xfrm>
              <a:off x="5830711" y="3339604"/>
              <a:ext cx="0" cy="497919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ze strzałką 12"/>
            <p:cNvCxnSpPr>
              <a:cxnSpLocks/>
            </p:cNvCxnSpPr>
            <p:nvPr/>
          </p:nvCxnSpPr>
          <p:spPr>
            <a:xfrm>
              <a:off x="7732889" y="3339604"/>
              <a:ext cx="0" cy="497919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Łącznik prosty ze strzałką 13"/>
          <p:cNvCxnSpPr>
            <a:cxnSpLocks/>
          </p:cNvCxnSpPr>
          <p:nvPr/>
        </p:nvCxnSpPr>
        <p:spPr>
          <a:xfrm>
            <a:off x="6086475" y="1673155"/>
            <a:ext cx="0" cy="1740332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oleTekstowe 4"/>
          <p:cNvSpPr txBox="1"/>
          <p:nvPr/>
        </p:nvSpPr>
        <p:spPr>
          <a:xfrm>
            <a:off x="3566475" y="1923024"/>
            <a:ext cx="5040000" cy="111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/>
          <a:p>
            <a:pPr algn="ctr"/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Metabolic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stress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  <a:p>
            <a:pPr algn="ctr"/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Insulin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resistance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</a:p>
          <a:p>
            <a:pPr algn="ctr"/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Systemic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inflammation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and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fibrosis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F3EABF-A9A4-94D9-8F9D-0768B3B2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CAD, coronary artery disease; CKD, chronic kidney disease; CVD, cardiovascular disease; HTN, hypertension; MAFLD, metabolic-associated fatty liver disease; 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T2DM, type 2 diabetes mellitus</a:t>
            </a:r>
            <a:b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Friedman SL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pl-PL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al. Nat Med 2018;24:908</a:t>
            </a: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–22</a:t>
            </a:r>
            <a:endParaRPr lang="pl-PL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PoleTekstowe 3"/>
          <p:cNvSpPr txBox="1"/>
          <p:nvPr/>
        </p:nvSpPr>
        <p:spPr>
          <a:xfrm>
            <a:off x="3566475" y="1172581"/>
            <a:ext cx="5040000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/>
          <a:p>
            <a:pPr algn="ctr"/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Diet-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induced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 </a:t>
            </a:r>
            <a:r>
              <a:rPr lang="pl-PL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obesity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A8BF91-8729-47D5-AD40-C187C46BE2CF}"/>
              </a:ext>
            </a:extLst>
          </p:cNvPr>
          <p:cNvGrpSpPr/>
          <p:nvPr/>
        </p:nvGrpSpPr>
        <p:grpSpPr>
          <a:xfrm>
            <a:off x="1461002" y="3901321"/>
            <a:ext cx="9250947" cy="1415059"/>
            <a:chOff x="1461002" y="3901321"/>
            <a:chExt cx="9250947" cy="1415059"/>
          </a:xfrm>
        </p:grpSpPr>
        <p:pic>
          <p:nvPicPr>
            <p:cNvPr id="9" name="Obraz 8" descr="Zrzut ekranu 2022-08-05 o 18.34.2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1002" y="3901321"/>
              <a:ext cx="9250947" cy="1415059"/>
            </a:xfrm>
            <a:prstGeom prst="rect">
              <a:avLst/>
            </a:prstGeom>
          </p:spPr>
        </p:pic>
        <p:sp>
          <p:nvSpPr>
            <p:cNvPr id="3" name="Block Arc 2">
              <a:extLst>
                <a:ext uri="{FF2B5EF4-FFF2-40B4-BE49-F238E27FC236}">
                  <a16:creationId xmlns:a16="http://schemas.microsoft.com/office/drawing/2014/main" id="{EDA9F757-C6CC-434F-99E5-F540524399FC}"/>
                </a:ext>
              </a:extLst>
            </p:cNvPr>
            <p:cNvSpPr/>
            <p:nvPr/>
          </p:nvSpPr>
          <p:spPr>
            <a:xfrm rot="5400000">
              <a:off x="9761731" y="4277031"/>
              <a:ext cx="1022555" cy="609600"/>
            </a:xfrm>
            <a:prstGeom prst="blockArc">
              <a:avLst/>
            </a:prstGeom>
            <a:solidFill>
              <a:schemeClr val="bg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88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Verdana"/>
                <a:cs typeface="Verdana"/>
              </a:rPr>
              <a:t>There is an association between NASH and </a:t>
            </a:r>
            <a:br>
              <a:rPr lang="en-US" dirty="0">
                <a:latin typeface="Verdana"/>
                <a:cs typeface="Verdana"/>
              </a:rPr>
            </a:br>
            <a:r>
              <a:rPr lang="en-US" dirty="0">
                <a:latin typeface="Verdana"/>
                <a:cs typeface="Verdana"/>
              </a:rPr>
              <a:t>metabolic dysfunction </a:t>
            </a:r>
          </a:p>
        </p:txBody>
      </p:sp>
      <p:sp>
        <p:nvSpPr>
          <p:cNvPr id="5" name="Owal 4"/>
          <p:cNvSpPr/>
          <p:nvPr/>
        </p:nvSpPr>
        <p:spPr>
          <a:xfrm>
            <a:off x="6420785" y="1566794"/>
            <a:ext cx="3600000" cy="3600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8" name="PoleTekstowe 7"/>
          <p:cNvSpPr txBox="1"/>
          <p:nvPr/>
        </p:nvSpPr>
        <p:spPr>
          <a:xfrm>
            <a:off x="6747036" y="3123558"/>
            <a:ext cx="1239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MAFLD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1" name="Owal 10"/>
          <p:cNvSpPr/>
          <p:nvPr/>
        </p:nvSpPr>
        <p:spPr>
          <a:xfrm>
            <a:off x="8363553" y="1566796"/>
            <a:ext cx="3054400" cy="3533421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/>
          </a:p>
        </p:txBody>
      </p:sp>
      <p:sp>
        <p:nvSpPr>
          <p:cNvPr id="12" name="PoleTekstowe 11"/>
          <p:cNvSpPr txBox="1"/>
          <p:nvPr/>
        </p:nvSpPr>
        <p:spPr>
          <a:xfrm rot="20758333">
            <a:off x="8923996" y="1698521"/>
            <a:ext cx="1497525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Dysregulated </a:t>
            </a:r>
          </a:p>
          <a:p>
            <a:pPr algn="ctr"/>
            <a:r>
              <a:rPr lang="en-US" sz="1467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metabolism</a:t>
            </a:r>
          </a:p>
        </p:txBody>
      </p:sp>
      <p:sp>
        <p:nvSpPr>
          <p:cNvPr id="14" name="PoleTekstowe 13"/>
          <p:cNvSpPr txBox="1"/>
          <p:nvPr/>
        </p:nvSpPr>
        <p:spPr>
          <a:xfrm>
            <a:off x="695329" y="2660397"/>
            <a:ext cx="4464000" cy="14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 anchorCtr="0">
            <a:noAutofit/>
          </a:bodyPr>
          <a:lstStyle>
            <a:defPPr>
              <a:defRPr lang="pl-PL"/>
            </a:defPPr>
            <a:lvl1pPr algn="ctr">
              <a:defRPr sz="2000">
                <a:solidFill>
                  <a:schemeClr val="dk1"/>
                </a:solidFill>
                <a:latin typeface="Verdana"/>
                <a:cs typeface="Verdana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NASH is a progressive 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metabolic disease, which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has systemic effects 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throughout the body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4E366-2491-1D1E-D390-D2369EE44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Figure not intended to show prevalence of disorders; for illustration purposes only.</a:t>
            </a:r>
            <a:br>
              <a:rPr lang="en-GB" sz="800" dirty="0"/>
            </a:br>
            <a:r>
              <a:rPr lang="en-GB" sz="800" dirty="0"/>
              <a:t>MAFLD, metabolic-associated fatty liver disease; NASH, non-alcoholic steatohepatitis; T2DM, type 2 diabetes mellitus</a:t>
            </a:r>
          </a:p>
        </p:txBody>
      </p:sp>
      <p:sp>
        <p:nvSpPr>
          <p:cNvPr id="6" name="Owal 5"/>
          <p:cNvSpPr/>
          <p:nvPr/>
        </p:nvSpPr>
        <p:spPr>
          <a:xfrm>
            <a:off x="8765064" y="2266705"/>
            <a:ext cx="2652888" cy="2212623"/>
          </a:xfrm>
          <a:prstGeom prst="ellipse">
            <a:avLst/>
          </a:prstGeom>
          <a:solidFill>
            <a:schemeClr val="accent6">
              <a:alpha val="32941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/>
          </a:p>
        </p:txBody>
      </p:sp>
      <p:sp>
        <p:nvSpPr>
          <p:cNvPr id="10" name="PoleTekstowe 9"/>
          <p:cNvSpPr txBox="1"/>
          <p:nvPr/>
        </p:nvSpPr>
        <p:spPr>
          <a:xfrm>
            <a:off x="9762054" y="3123974"/>
            <a:ext cx="1066319" cy="46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T2DM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7" name="Owal 6"/>
          <p:cNvSpPr/>
          <p:nvPr/>
        </p:nvSpPr>
        <p:spPr>
          <a:xfrm>
            <a:off x="8347379" y="2977907"/>
            <a:ext cx="1083735" cy="812799"/>
          </a:xfrm>
          <a:prstGeom prst="ellipse">
            <a:avLst/>
          </a:prstGeom>
          <a:solidFill>
            <a:schemeClr val="accent3">
              <a:alpha val="32157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PoleTekstowe 8"/>
          <p:cNvSpPr txBox="1"/>
          <p:nvPr/>
        </p:nvSpPr>
        <p:spPr>
          <a:xfrm>
            <a:off x="8363553" y="3123558"/>
            <a:ext cx="1064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NASH</a:t>
            </a:r>
            <a:endParaRPr lang="pl-PL" sz="2133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670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9_Thème Office">
  <a:themeElements>
    <a:clrScheme name="Sanofi Liver Forum">
      <a:dk1>
        <a:srgbClr val="000000"/>
      </a:dk1>
      <a:lt1>
        <a:sysClr val="window" lastClr="FFFFFF"/>
      </a:lt1>
      <a:dk2>
        <a:srgbClr val="9D9E9C"/>
      </a:dk2>
      <a:lt2>
        <a:srgbClr val="E7E6E6"/>
      </a:lt2>
      <a:accent1>
        <a:srgbClr val="F39325"/>
      </a:accent1>
      <a:accent2>
        <a:srgbClr val="A63D16"/>
      </a:accent2>
      <a:accent3>
        <a:srgbClr val="DC6413"/>
      </a:accent3>
      <a:accent4>
        <a:srgbClr val="FBBB21"/>
      </a:accent4>
      <a:accent5>
        <a:srgbClr val="DC6413"/>
      </a:accent5>
      <a:accent6>
        <a:srgbClr val="F39325"/>
      </a:accent6>
      <a:hlink>
        <a:srgbClr val="A63D16"/>
      </a:hlink>
      <a:folHlink>
        <a:srgbClr val="F39325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6"/>
          </a:solidFill>
        </a:ln>
        <a:effectLst/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12E611EC35D743B3D9BA785C61CD0C" ma:contentTypeVersion="16" ma:contentTypeDescription="Create a new document." ma:contentTypeScope="" ma:versionID="4a0120cabe0ef6e74ace48085d772869">
  <xsd:schema xmlns:xsd="http://www.w3.org/2001/XMLSchema" xmlns:xs="http://www.w3.org/2001/XMLSchema" xmlns:p="http://schemas.microsoft.com/office/2006/metadata/properties" xmlns:ns2="592ce88b-3d2e-4750-92e3-b404969ca63a" xmlns:ns3="5b6c484b-4aa5-4672-86a7-2b53e88e554d" xmlns:ns4="5f273fc7-18a2-40a6-87be-02238c84aa1d" targetNamespace="http://schemas.microsoft.com/office/2006/metadata/properties" ma:root="true" ma:fieldsID="a473e7bf0bb0531c4246906876c349be" ns2:_="" ns3:_="" ns4:_="">
    <xsd:import namespace="592ce88b-3d2e-4750-92e3-b404969ca63a"/>
    <xsd:import namespace="5b6c484b-4aa5-4672-86a7-2b53e88e554d"/>
    <xsd:import namespace="5f273fc7-18a2-40a6-87be-02238c84aa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2ce88b-3d2e-4750-92e3-b404969ca6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6c484b-4aa5-4672-86a7-2b53e88e554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273fc7-18a2-40a6-87be-02238c84aa1d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4c87bc0-452a-48f3-9194-dd6bc89720a6}" ma:internalName="TaxCatchAll" ma:showField="CatchAllData" ma:web="5f273fc7-18a2-40a6-87be-02238c84aa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022499-AF95-401F-872B-01E39ABAC9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B50040-26B3-4D7D-A14F-34F5CB39C2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2ce88b-3d2e-4750-92e3-b404969ca63a"/>
    <ds:schemaRef ds:uri="5b6c484b-4aa5-4672-86a7-2b53e88e554d"/>
    <ds:schemaRef ds:uri="5f273fc7-18a2-40a6-87be-02238c84aa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4219</Words>
  <Application>Microsoft Office PowerPoint</Application>
  <PresentationFormat>Widescreen</PresentationFormat>
  <Paragraphs>677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Century Gothic</vt:lpstr>
      <vt:lpstr>Georgia</vt:lpstr>
      <vt:lpstr>LOREAL Essentielle Light</vt:lpstr>
      <vt:lpstr>LOREAL Royale</vt:lpstr>
      <vt:lpstr>Sanofi Sans 3 Regular</vt:lpstr>
      <vt:lpstr>Verdana</vt:lpstr>
      <vt:lpstr>Wingdings</vt:lpstr>
      <vt:lpstr>Wingdings 2</vt:lpstr>
      <vt:lpstr>9_Thème Office</vt:lpstr>
      <vt:lpstr>PowerPoint Presentation</vt:lpstr>
      <vt:lpstr>PowerPoint Presentation</vt:lpstr>
      <vt:lpstr>Meeting Objectives</vt:lpstr>
      <vt:lpstr>Agenda – Friday 7th October</vt:lpstr>
      <vt:lpstr>Agenda – Friday 7th October</vt:lpstr>
      <vt:lpstr>PowerPoint Presentation</vt:lpstr>
      <vt:lpstr>Disclosures</vt:lpstr>
      <vt:lpstr>MAFLD is part of a multi-system disorder</vt:lpstr>
      <vt:lpstr>There is an association between NASH and  metabolic dysfunction </vt:lpstr>
      <vt:lpstr>Classic comorbidities (cardiometabolic risk factors) in MAFLD include features of metabolic syndrome </vt:lpstr>
      <vt:lpstr>There is an increased risk of cardiovascular events in patients with MAFLD and T2DM</vt:lpstr>
      <vt:lpstr>PowerPoint Presentation</vt:lpstr>
      <vt:lpstr>Studies on relationships between MAFLD and CVD</vt:lpstr>
      <vt:lpstr>MAFLD increases the risk of subclinical atherosclerosis, CAD and cardiovascular events </vt:lpstr>
      <vt:lpstr>Studies on relationships between MAFLD and CVD</vt:lpstr>
      <vt:lpstr>Increased mortality is also observed in patients with MAFLD vs those without MAFLD</vt:lpstr>
      <vt:lpstr>Decreased survival has been observed in patients with MAFLD/NASH than those without</vt:lpstr>
      <vt:lpstr>Patients with MAFLD have a higher risk of fatal and/or non-fatal CVD events than those without MAFLD </vt:lpstr>
      <vt:lpstr>Studies on relationships between MAFLD and CVD</vt:lpstr>
      <vt:lpstr>Patients with MAFLD show higher rates of death due to CVD and liver-related disease than those without MAFLD</vt:lpstr>
      <vt:lpstr>MAFLD has been associated with a variety of CVDs</vt:lpstr>
      <vt:lpstr>Liver fibrosis is associated with many CVD risk factors</vt:lpstr>
      <vt:lpstr>Advanced fibrosis is associated with incident CVD in patients with MAFLD</vt:lpstr>
      <vt:lpstr>Can CVD or T2DM be predicted in MAFLD patients?</vt:lpstr>
      <vt:lpstr>There exist several therapeutic approaches for managing MAFLD and associated comorbidities</vt:lpstr>
      <vt:lpstr>A variety of antidiabetic drugs are used in MAFLD</vt:lpstr>
      <vt:lpstr>RESTORE study results: ranking of the five most commonly recommended treatments by the top three criteria</vt:lpstr>
      <vt:lpstr>EPL for NAFLD associated with metabolic syndrome: a systematic review and network meta-analysis </vt:lpstr>
      <vt:lpstr>Additional data of interest from studies of EPL in patients with NAFLD and cardiometabolic diseases1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and metabolic risks of MAFLD; important considerations for clinical practice</dc:title>
  <dc:creator>Marek Hartleb</dc:creator>
  <cp:lastModifiedBy>Blanchard, Guillaume /FR</cp:lastModifiedBy>
  <cp:revision>319</cp:revision>
  <dcterms:created xsi:type="dcterms:W3CDTF">2022-08-05T16:16:56Z</dcterms:created>
  <dcterms:modified xsi:type="dcterms:W3CDTF">2022-10-06T15:44:48Z</dcterms:modified>
</cp:coreProperties>
</file>