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sldIdLst>
    <p:sldId id="306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AAB31566-3E5B-E569-CB88-EBB1DB194127}" name="Wielgus, Katarzyna /PL Opella" initials="KW" userId="S::Katarzyna.Wielgus@sanofi.com::abf8a2ab-8eb7-4a59-ae1c-3cc764e6fd48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EF2"/>
    <a:srgbClr val="042B0B"/>
    <a:srgbClr val="546955"/>
    <a:srgbClr val="263F26"/>
    <a:srgbClr val="3D553E"/>
    <a:srgbClr val="1D4023"/>
    <a:srgbClr val="CDD5CE"/>
    <a:srgbClr val="4F6B54"/>
    <a:srgbClr val="CACACA"/>
    <a:srgbClr val="D8B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EB6001-68B1-4258-BD0A-FE686CD71C1E}" v="11" dt="2025-06-09T11:17:50.5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84" autoAdjust="0"/>
    <p:restoredTop sz="93674" autoAdjust="0"/>
  </p:normalViewPr>
  <p:slideViewPr>
    <p:cSldViewPr snapToGrid="0">
      <p:cViewPr>
        <p:scale>
          <a:sx n="100" d="100"/>
          <a:sy n="100" d="100"/>
        </p:scale>
        <p:origin x="142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dav, Bala Mahendra /IN Opella" userId="e3ea8a65-6f99-4449-b9ce-1dd4f0d50f0e" providerId="ADAL" clId="{BAEB6001-68B1-4258-BD0A-FE686CD71C1E}"/>
    <pc:docChg chg="undo custSel modSld">
      <pc:chgData name="Yadav, Bala Mahendra /IN Opella" userId="e3ea8a65-6f99-4449-b9ce-1dd4f0d50f0e" providerId="ADAL" clId="{BAEB6001-68B1-4258-BD0A-FE686CD71C1E}" dt="2025-06-09T11:21:48.585" v="317" actId="1035"/>
      <pc:docMkLst>
        <pc:docMk/>
      </pc:docMkLst>
      <pc:sldChg chg="addSp modSp mod">
        <pc:chgData name="Yadav, Bala Mahendra /IN Opella" userId="e3ea8a65-6f99-4449-b9ce-1dd4f0d50f0e" providerId="ADAL" clId="{BAEB6001-68B1-4258-BD0A-FE686CD71C1E}" dt="2025-06-09T11:21:48.585" v="317" actId="1035"/>
        <pc:sldMkLst>
          <pc:docMk/>
          <pc:sldMk cId="3146395603" sldId="306"/>
        </pc:sldMkLst>
        <pc:spChg chg="add mod">
          <ac:chgData name="Yadav, Bala Mahendra /IN Opella" userId="e3ea8a65-6f99-4449-b9ce-1dd4f0d50f0e" providerId="ADAL" clId="{BAEB6001-68B1-4258-BD0A-FE686CD71C1E}" dt="2025-06-09T11:21:48.585" v="317" actId="1035"/>
          <ac:spMkLst>
            <pc:docMk/>
            <pc:sldMk cId="3146395603" sldId="306"/>
            <ac:spMk id="2" creationId="{7D8C458C-FB20-887F-D5B8-D4B1A56BAC5E}"/>
          </ac:spMkLst>
        </pc:spChg>
        <pc:spChg chg="mod">
          <ac:chgData name="Yadav, Bala Mahendra /IN Opella" userId="e3ea8a65-6f99-4449-b9ce-1dd4f0d50f0e" providerId="ADAL" clId="{BAEB6001-68B1-4258-BD0A-FE686CD71C1E}" dt="2025-06-09T11:19:26.646" v="102" actId="1037"/>
          <ac:spMkLst>
            <pc:docMk/>
            <pc:sldMk cId="3146395603" sldId="306"/>
            <ac:spMk id="24" creationId="{7251789D-CD27-A8E9-7858-537F26F59285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241136993640773"/>
          <c:y val="0.11620876029562878"/>
          <c:w val="0.83592078667400171"/>
          <c:h val="0.7547584630964849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 (N = 82)</c:v>
                </c:pt>
              </c:strCache>
            </c:strRef>
          </c:tx>
          <c:spPr>
            <a:ln w="19050" cap="rnd">
              <a:solidFill>
                <a:srgbClr val="042B0B">
                  <a:alpha val="99000"/>
                </a:srgb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042B0B"/>
              </a:solidFill>
              <a:ln w="19050">
                <a:solidFill>
                  <a:srgbClr val="042B0B">
                    <a:alpha val="99000"/>
                  </a:srgbClr>
                </a:solidFill>
              </a:ln>
              <a:effectLst/>
            </c:spPr>
          </c:marker>
          <c:dPt>
            <c:idx val="3"/>
            <c:marker>
              <c:symbol val="circle"/>
              <c:size val="4"/>
              <c:spPr>
                <a:solidFill>
                  <a:srgbClr val="042B0B"/>
                </a:solidFill>
                <a:ln w="19050">
                  <a:solidFill>
                    <a:srgbClr val="042B0B">
                      <a:alpha val="99000"/>
                    </a:srgb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42B0B">
                    <a:alpha val="99000"/>
                  </a:srgbClr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6B-4D51-8593-7102AE942572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6B-4D51-8593-7102AE942572}"/>
                </c:ext>
              </c:extLst>
            </c:dLbl>
            <c:dLbl>
              <c:idx val="1"/>
              <c:layout>
                <c:manualLayout>
                  <c:x val="2.4939382683590854E-4"/>
                  <c:y val="-4.2201136076597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6B-4D51-8593-7102AE942572}"/>
                </c:ext>
              </c:extLst>
            </c:dLbl>
            <c:dLbl>
              <c:idx val="2"/>
              <c:layout>
                <c:manualLayout>
                  <c:x val="-1.2228002829767774E-2"/>
                  <c:y val="-5.04239759941385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6B-4D51-8593-7102AE942572}"/>
                </c:ext>
              </c:extLst>
            </c:dLbl>
            <c:dLbl>
              <c:idx val="3"/>
              <c:layout>
                <c:manualLayout>
                  <c:x val="-1.8738337641238667E-3"/>
                  <c:y val="4.68168853349754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6B-4D51-8593-7102AE9425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Opella Sans" panose="020B060402020202020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042B0B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Sheet1!$B$8:$B$11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7.0000000000000007E-2</c:v>
                  </c:pt>
                </c:numCache>
              </c:numRef>
            </c:plus>
            <c:minus>
              <c:numRef>
                <c:f>Sheet1!$B$8:$B$11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7.0000000000000007E-2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42B0B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  <c:pt idx="3">
                  <c:v>9 month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0.48</c:v>
                </c:pt>
                <c:pt idx="2">
                  <c:v>0.44</c:v>
                </c:pt>
                <c:pt idx="3">
                  <c:v>0.45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66B-4D51-8593-7102AE9425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 (N = 83)</c:v>
                </c:pt>
              </c:strCache>
            </c:strRef>
          </c:tx>
          <c:spPr>
            <a:ln w="19050" cap="rnd">
              <a:solidFill>
                <a:srgbClr val="4F6B54">
                  <a:alpha val="89020"/>
                </a:srgb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4F6B54"/>
              </a:solidFill>
              <a:ln w="19050">
                <a:solidFill>
                  <a:srgbClr val="4F6B54">
                    <a:alpha val="89020"/>
                  </a:srgbClr>
                </a:solidFill>
              </a:ln>
              <a:effectLst/>
            </c:spPr>
          </c:marker>
          <c:dPt>
            <c:idx val="2"/>
            <c:marker>
              <c:symbol val="circle"/>
              <c:size val="4"/>
              <c:spPr>
                <a:solidFill>
                  <a:srgbClr val="4F6B54"/>
                </a:solidFill>
                <a:ln w="19050">
                  <a:solidFill>
                    <a:srgbClr val="4F6B54">
                      <a:alpha val="89020"/>
                    </a:srgb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4F6B54">
                    <a:alpha val="8902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C66B-4D51-8593-7102AE942572}"/>
              </c:ext>
            </c:extLst>
          </c:dPt>
          <c:dPt>
            <c:idx val="3"/>
            <c:marker>
              <c:symbol val="circle"/>
              <c:size val="4"/>
              <c:spPr>
                <a:solidFill>
                  <a:srgbClr val="4F6B54"/>
                </a:solidFill>
                <a:ln w="19050">
                  <a:solidFill>
                    <a:srgbClr val="4F6B54">
                      <a:alpha val="89020"/>
                    </a:srgb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4F6B54">
                    <a:alpha val="89020"/>
                  </a:srgbClr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C66B-4D51-8593-7102AE942572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66B-4D51-8593-7102AE942572}"/>
                </c:ext>
              </c:extLst>
            </c:dLbl>
            <c:dLbl>
              <c:idx val="1"/>
              <c:layout>
                <c:manualLayout>
                  <c:x val="-6.0272523999096899E-3"/>
                  <c:y val="0.1286922977257669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66B-4D51-8593-7102AE942572}"/>
                </c:ext>
              </c:extLst>
            </c:dLbl>
            <c:dLbl>
              <c:idx val="2"/>
              <c:layout>
                <c:manualLayout>
                  <c:x val="1.1456572740070118E-2"/>
                  <c:y val="7.15367470821313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66B-4D51-8593-7102AE942572}"/>
                </c:ext>
              </c:extLst>
            </c:dLbl>
            <c:dLbl>
              <c:idx val="3"/>
              <c:layout>
                <c:manualLayout>
                  <c:x val="-1.3516597296205505E-3"/>
                  <c:y val="6.00047403589120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66B-4D51-8593-7102AE9425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Opella Sans" panose="020B060402020202020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36553C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Sheet1!$C$8:$C$11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0.06</c:v>
                  </c:pt>
                </c:numCache>
              </c:numRef>
            </c:plus>
            <c:minus>
              <c:numRef>
                <c:f>Sheet1!$C$8:$C$11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0.06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36553C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  <c:pt idx="3">
                  <c:v>9 month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0.35</c:v>
                </c:pt>
                <c:pt idx="2">
                  <c:v>0.28000000000000003</c:v>
                </c:pt>
                <c:pt idx="3">
                  <c:v>0.28000000000000003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66B-4D51-8593-7102AE942572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22712303"/>
        <c:axId val="622712783"/>
      </c:lineChart>
      <c:catAx>
        <c:axId val="6227123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rgbClr val="000000">
                <a:lumMod val="50000"/>
                <a:lumOff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anose="020B0604020202020204" charset="0"/>
                <a:ea typeface="+mn-ea"/>
                <a:cs typeface="+mn-cs"/>
              </a:defRPr>
            </a:pPr>
            <a:endParaRPr lang="en-US"/>
          </a:p>
        </c:txPr>
        <c:crossAx val="622712783"/>
        <c:crosses val="autoZero"/>
        <c:auto val="1"/>
        <c:lblAlgn val="ctr"/>
        <c:lblOffset val="100"/>
        <c:noMultiLvlLbl val="0"/>
      </c:catAx>
      <c:valAx>
        <c:axId val="622712783"/>
        <c:scaling>
          <c:orientation val="minMax"/>
          <c:max val="0.60000000000000009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rgbClr val="000000">
                <a:lumMod val="50000"/>
                <a:lumOff val="5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anose="020B0604020202020204" charset="0"/>
                <a:ea typeface="+mn-ea"/>
                <a:cs typeface="+mn-cs"/>
              </a:defRPr>
            </a:pPr>
            <a:endParaRPr lang="en-US"/>
          </a:p>
        </c:txPr>
        <c:crossAx val="622712303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accent1"/>
                </a:solidFill>
                <a:latin typeface="Opella Sans" panose="020B0604020202020204" charset="0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accent1"/>
                </a:solidFill>
                <a:latin typeface="Opella Sans" panose="020B0604020202020204" charset="0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11683593718763038"/>
          <c:y val="0"/>
          <c:w val="0.88316406281236959"/>
          <c:h val="0.1189327445494764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accent1"/>
              </a:solidFill>
              <a:latin typeface="Opella Sans" panose="020B060402020202020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 baseline="0">
          <a:solidFill>
            <a:schemeClr val="tx1"/>
          </a:solidFill>
          <a:latin typeface="Opella Sans" panose="020B060402020202020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265820770852393"/>
          <c:y val="0.10821698227380391"/>
          <c:w val="0.86527394421883197"/>
          <c:h val="0.7629167582573644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 (N = 82)</c:v>
                </c:pt>
              </c:strCache>
            </c:strRef>
          </c:tx>
          <c:spPr>
            <a:ln w="19050" cap="rnd">
              <a:solidFill>
                <a:srgbClr val="042B0B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042B0B"/>
              </a:solidFill>
              <a:ln w="0">
                <a:solidFill>
                  <a:srgbClr val="042B0B"/>
                </a:solidFill>
              </a:ln>
              <a:effectLst/>
            </c:spPr>
          </c:marker>
          <c:dPt>
            <c:idx val="3"/>
            <c:marker>
              <c:symbol val="circle"/>
              <c:size val="4"/>
              <c:spPr>
                <a:solidFill>
                  <a:srgbClr val="042B0B"/>
                </a:solidFill>
                <a:ln w="0">
                  <a:solidFill>
                    <a:srgbClr val="042B0B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42B0B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C93-49B9-8454-D248751C13AC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C93-49B9-8454-D248751C13AC}"/>
                </c:ext>
              </c:extLst>
            </c:dLbl>
            <c:dLbl>
              <c:idx val="1"/>
              <c:layout>
                <c:manualLayout>
                  <c:x val="-0.18906964718984925"/>
                  <c:y val="-5.64323432245272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93-49B9-8454-D248751C13AC}"/>
                </c:ext>
              </c:extLst>
            </c:dLbl>
            <c:dLbl>
              <c:idx val="2"/>
              <c:layout>
                <c:manualLayout>
                  <c:x val="-5.3501033837279246E-3"/>
                  <c:y val="-3.747062525820057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0.58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BC93-49B9-8454-D248751C13AC}"/>
                </c:ext>
              </c:extLst>
            </c:dLbl>
            <c:dLbl>
              <c:idx val="3"/>
              <c:layout>
                <c:manualLayout>
                  <c:x val="-2.32339604629899E-3"/>
                  <c:y val="-5.64575733380033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93-49B9-8454-D248751C13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042B0B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Sheet1!$B$6:$B$9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42B0B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0.57999999999999996</c:v>
                </c:pt>
                <c:pt idx="2">
                  <c:v>0.57999999999999996</c:v>
                </c:pt>
                <c:pt idx="3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C93-49B9-8454-D248751C13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 (N = 83)</c:v>
                </c:pt>
              </c:strCache>
            </c:strRef>
          </c:tx>
          <c:spPr>
            <a:ln w="19050" cap="rnd">
              <a:solidFill>
                <a:srgbClr val="4F6B54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4F6B54"/>
              </a:solidFill>
              <a:ln w="0">
                <a:solidFill>
                  <a:srgbClr val="4F6B54"/>
                </a:solidFill>
              </a:ln>
              <a:effectLst/>
            </c:spPr>
          </c:marker>
          <c:dPt>
            <c:idx val="3"/>
            <c:marker>
              <c:symbol val="circle"/>
              <c:size val="4"/>
              <c:spPr>
                <a:solidFill>
                  <a:srgbClr val="4F6B54"/>
                </a:solidFill>
                <a:ln w="0">
                  <a:solidFill>
                    <a:srgbClr val="4F6B54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4F6B54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BC93-49B9-8454-D248751C13AC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C93-49B9-8454-D248751C13AC}"/>
                </c:ext>
              </c:extLst>
            </c:dLbl>
            <c:dLbl>
              <c:idx val="1"/>
              <c:layout>
                <c:manualLayout>
                  <c:x val="-4.1602362674515787E-2"/>
                  <c:y val="0.1102704371339778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C93-49B9-8454-D248751C13AC}"/>
                </c:ext>
              </c:extLst>
            </c:dLbl>
            <c:dLbl>
              <c:idx val="2"/>
              <c:layout>
                <c:manualLayout>
                  <c:x val="-2.8063720615727414E-2"/>
                  <c:y val="6.70623836817561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C93-49B9-8454-D248751C13AC}"/>
                </c:ext>
              </c:extLst>
            </c:dLbl>
            <c:dLbl>
              <c:idx val="3"/>
              <c:layout>
                <c:manualLayout>
                  <c:x val="-5.2018322892953524E-3"/>
                  <c:y val="3.90108451619117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C93-49B9-8454-D248751C13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accent1"/>
                    </a:solidFill>
                    <a:latin typeface="Opella Sans" pitchFamily="2" charset="0"/>
                    <a:ea typeface="+mn-ea"/>
                    <a:cs typeface="Opella Sans" pitchFamily="2" charset="0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36553C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36553C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0.42</c:v>
                </c:pt>
                <c:pt idx="2">
                  <c:v>0.27</c:v>
                </c:pt>
                <c:pt idx="3">
                  <c:v>0.24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C93-49B9-8454-D248751C13AC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5683487"/>
        <c:axId val="175683007"/>
      </c:lineChart>
      <c:catAx>
        <c:axId val="1756834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rgbClr val="000000">
                <a:lumMod val="50000"/>
                <a:lumOff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endParaRPr lang="en-US"/>
          </a:p>
        </c:txPr>
        <c:crossAx val="175683007"/>
        <c:crosses val="autoZero"/>
        <c:auto val="1"/>
        <c:lblAlgn val="ctr"/>
        <c:lblOffset val="100"/>
        <c:noMultiLvlLbl val="0"/>
      </c:catAx>
      <c:valAx>
        <c:axId val="175683007"/>
        <c:scaling>
          <c:orientation val="minMax"/>
          <c:max val="1"/>
          <c:min val="0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rgbClr val="000000">
                <a:lumMod val="50000"/>
                <a:lumOff val="5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Opella Sans" pitchFamily="2" charset="0"/>
                <a:ea typeface="+mn-ea"/>
                <a:cs typeface="Opella Sans" pitchFamily="2" charset="0"/>
              </a:defRPr>
            </a:pPr>
            <a:endParaRPr lang="en-US"/>
          </a:p>
        </c:txPr>
        <c:crossAx val="175683487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legend>
      <c:legendPos val="t"/>
      <c:legendEntry>
        <c:idx val="1"/>
        <c:txPr>
          <a:bodyPr rot="0" spcFirstLastPara="1" vertOverflow="ellipsis" wrap="square" anchor="ctr" anchorCtr="1"/>
          <a:lstStyle/>
          <a:p>
            <a:pPr>
              <a:defRPr sz="700" b="0" i="0" u="none" strike="noStrike" kern="700" baseline="0">
                <a:solidFill>
                  <a:schemeClr val="accent1"/>
                </a:solidFill>
                <a:latin typeface="Opella Sans" panose="020B0604020202020204" charset="0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12397117308656594"/>
          <c:y val="1.568362061939187E-2"/>
          <c:w val="0.87602882691343409"/>
          <c:h val="7.73554451801887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700" baseline="0">
              <a:solidFill>
                <a:schemeClr val="accent1"/>
              </a:solidFill>
              <a:latin typeface="Opella Sans" panose="020B060402020202020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09-06-2025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38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7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8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58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hyperlink" Target="https://www.gastroenterologyadvisor.com/features/rising-masld-cases-in-the-us-prepare-for-liver-cancer-liver-transpla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131">
            <a:extLst>
              <a:ext uri="{FF2B5EF4-FFF2-40B4-BE49-F238E27FC236}">
                <a16:creationId xmlns:a16="http://schemas.microsoft.com/office/drawing/2014/main" id="{70826DDF-A906-0DC3-5689-226F8AC0219E}"/>
              </a:ext>
            </a:extLst>
          </p:cNvPr>
          <p:cNvSpPr/>
          <p:nvPr/>
        </p:nvSpPr>
        <p:spPr>
          <a:xfrm>
            <a:off x="-4980" y="-6353"/>
            <a:ext cx="6862979" cy="14710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441DE4-E91C-C0D4-4536-EBC09FF6334E}"/>
              </a:ext>
            </a:extLst>
          </p:cNvPr>
          <p:cNvSpPr/>
          <p:nvPr/>
        </p:nvSpPr>
        <p:spPr>
          <a:xfrm>
            <a:off x="6861955" y="-33346"/>
            <a:ext cx="167640" cy="1134436"/>
          </a:xfrm>
          <a:prstGeom prst="rect">
            <a:avLst/>
          </a:prstGeom>
          <a:solidFill>
            <a:srgbClr val="E9EE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27" name="Graphic 153">
            <a:extLst>
              <a:ext uri="{FF2B5EF4-FFF2-40B4-BE49-F238E27FC236}">
                <a16:creationId xmlns:a16="http://schemas.microsoft.com/office/drawing/2014/main" id="{074D49BE-48A3-9989-602C-207D9C797866}"/>
              </a:ext>
            </a:extLst>
          </p:cNvPr>
          <p:cNvSpPr>
            <a:spLocks/>
          </p:cNvSpPr>
          <p:nvPr/>
        </p:nvSpPr>
        <p:spPr>
          <a:xfrm>
            <a:off x="4700167" y="157886"/>
            <a:ext cx="720000" cy="720000"/>
          </a:xfrm>
          <a:prstGeom prst="flowChartConnector">
            <a:avLst/>
          </a:prstGeom>
          <a:blipFill>
            <a:blip r:embed="rId3"/>
            <a:srcRect/>
            <a:stretch>
              <a:fillRect t="-357" b="-357"/>
            </a:stretch>
          </a:blipFill>
          <a:ln w="1587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05DDCD8-5F77-7E82-2BFC-F613DE0CF82E}"/>
              </a:ext>
            </a:extLst>
          </p:cNvPr>
          <p:cNvSpPr>
            <a:spLocks/>
          </p:cNvSpPr>
          <p:nvPr/>
        </p:nvSpPr>
        <p:spPr>
          <a:xfrm>
            <a:off x="203719" y="1603978"/>
            <a:ext cx="6450563" cy="19139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MASLD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is a major public health concern due of its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rising prevalence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and substantial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Lato" panose="020F0502020204030203" pitchFamily="34" charset="0"/>
                <a:cs typeface="Lato" panose="020F0502020204030203" pitchFamily="34" charset="0"/>
              </a:rPr>
              <a:t>economic burden</a:t>
            </a:r>
            <a:r>
              <a:rPr kumimoji="0" lang="en-US" sz="1000" b="1" i="0" u="none" strike="noStrike" kern="1200" cap="none" spc="0" normalizeH="0" baseline="30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1,2 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Opella Sans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D1955F0-841C-6628-D5D0-7F9886DFB86F}"/>
              </a:ext>
            </a:extLst>
          </p:cNvPr>
          <p:cNvSpPr>
            <a:spLocks/>
          </p:cNvSpPr>
          <p:nvPr/>
        </p:nvSpPr>
        <p:spPr>
          <a:xfrm>
            <a:off x="207709" y="3955308"/>
            <a:ext cx="3167239" cy="1074358"/>
          </a:xfrm>
          <a:prstGeom prst="roundRect">
            <a:avLst>
              <a:gd name="adj" fmla="val 3815"/>
            </a:avLst>
          </a:prstGeom>
          <a:solidFill>
            <a:srgbClr val="CDD5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Role of PROs in MASLD</a:t>
            </a:r>
            <a:endParaRPr kumimoji="0" lang="en-US" sz="1100" b="1" i="0" u="none" strike="noStrike" kern="1200" cap="none" spc="0" normalizeH="0" baseline="30000" noProof="0" dirty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+mj-lt"/>
              <a:ea typeface="+mn-ea"/>
              <a:cs typeface="Opella Sans"/>
            </a:endParaRPr>
          </a:p>
          <a:p>
            <a:pPr marL="108000" marR="0" lvl="0" indent="-108000" algn="l" defTabSz="849892" rtl="0" eaLnBrk="1" fontAlgn="auto" latinLnBrk="0" hangingPunct="1">
              <a:lnSpc>
                <a:spcPct val="100000"/>
              </a:lnSpc>
              <a:spcBef>
                <a:spcPts val="200"/>
              </a:spcBef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Offer patient insights on symptoms, functioning, </a:t>
            </a:r>
          </a:p>
          <a:p>
            <a:pPr marR="0" lvl="0" algn="l" defTabSz="849892" rtl="0" eaLnBrk="1" fontAlgn="auto" latinLnBrk="0" hangingPunct="1">
              <a:lnSpc>
                <a:spcPct val="100000"/>
              </a:lnSpc>
              <a:spcBef>
                <a:spcPts val="200"/>
              </a:spcBef>
              <a:buClr>
                <a:srgbClr val="042B0B"/>
              </a:buClr>
              <a:buSzTx/>
              <a:tabLst/>
              <a:defRPr/>
            </a:pPr>
            <a:r>
              <a:rPr lang="en-US" sz="1000" dirty="0">
                <a:solidFill>
                  <a:srgbClr val="1D4023"/>
                </a:solidFill>
                <a:latin typeface="+mj-lt"/>
                <a:cs typeface="Opella Sans"/>
              </a:rPr>
              <a:t>   </a:t>
            </a:r>
            <a:r>
              <a:rPr kumimoji="0" lang="en-US" sz="1000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&amp;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HRQoL</a:t>
            </a:r>
            <a:r>
              <a:rPr kumimoji="0" lang="en-IN" sz="1000" b="1" u="none" strike="noStrike" kern="1200" cap="none" spc="0" normalizeH="0" baseline="30000" noProof="0" dirty="0">
                <a:ln>
                  <a:noFill/>
                </a:ln>
                <a:solidFill>
                  <a:srgbClr val="1D4023"/>
                </a:solidFill>
                <a:uLnTx/>
                <a:uFillTx/>
                <a:latin typeface="+mj-lt"/>
                <a:ea typeface="Verdana" panose="020B0604030504040204" pitchFamily="34" charset="0"/>
                <a:cs typeface="Opella Sans" pitchFamily="2" charset="0"/>
              </a:rPr>
              <a:t>3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1D4023"/>
              </a:solidFill>
              <a:effectLst/>
              <a:uLnTx/>
              <a:uFillTx/>
              <a:latin typeface="+mj-lt"/>
              <a:ea typeface="+mn-ea"/>
              <a:cs typeface="Opella Sans"/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000" spc="0" dirty="0">
                <a:solidFill>
                  <a:srgbClr val="1D4023"/>
                </a:solidFill>
                <a:latin typeface="+mj-lt"/>
              </a:rPr>
              <a:t>Further inclusion of PROs in clinical trial protocols could provide data on symptoms to support patient-centered care</a:t>
            </a:r>
            <a:r>
              <a:rPr lang="en-IN" sz="1000" baseline="30000" dirty="0">
                <a:solidFill>
                  <a:srgbClr val="1D4023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10</a:t>
            </a:r>
            <a:endParaRPr lang="en-US" sz="1000" spc="0" dirty="0">
              <a:solidFill>
                <a:srgbClr val="1D4023"/>
              </a:solidFill>
              <a:latin typeface="+mj-lt"/>
            </a:endParaRP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F24B615-EC8B-BBDA-EFF5-05F041E1305B}"/>
              </a:ext>
            </a:extLst>
          </p:cNvPr>
          <p:cNvSpPr>
            <a:spLocks/>
          </p:cNvSpPr>
          <p:nvPr/>
        </p:nvSpPr>
        <p:spPr>
          <a:xfrm>
            <a:off x="3489224" y="3955309"/>
            <a:ext cx="3167239" cy="1074358"/>
          </a:xfrm>
          <a:prstGeom prst="roundRect">
            <a:avLst>
              <a:gd name="adj" fmla="val 4377"/>
            </a:avLst>
          </a:prstGeom>
          <a:solidFill>
            <a:srgbClr val="CDD5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t"/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Tools for HRQoL Assessment</a:t>
            </a:r>
          </a:p>
          <a:p>
            <a:pPr marL="108000" marR="0" lvl="0" indent="-108000" algn="l" defTabSz="849892" rtl="0" eaLnBrk="1" fontAlgn="auto" latinLnBrk="0" hangingPunct="1">
              <a:lnSpc>
                <a:spcPct val="100000"/>
              </a:lnSpc>
              <a:spcBef>
                <a:spcPts val="200"/>
              </a:spcBef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CLDQ-MASLD/MASH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D4023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is the only validated questionnaire for MASLD/MASH</a:t>
            </a:r>
            <a:r>
              <a:rPr lang="en-IN" sz="1000" i="0" baseline="30000" dirty="0">
                <a:solidFill>
                  <a:srgbClr val="1D4023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11</a:t>
            </a:r>
            <a:endParaRPr kumimoji="0" lang="en-IN" sz="1000" u="none" strike="noStrike" kern="1200" cap="none" spc="0" normalizeH="0" baseline="30000" noProof="0" dirty="0">
              <a:ln>
                <a:noFill/>
              </a:ln>
              <a:solidFill>
                <a:srgbClr val="1D4023"/>
              </a:solidFill>
              <a:uLnTx/>
              <a:uFillTx/>
              <a:latin typeface="+mj-lt"/>
              <a:ea typeface="Verdana" panose="020B0604030504040204" pitchFamily="34" charset="0"/>
              <a:cs typeface="Opella Sans" pitchFamily="2" charset="0"/>
            </a:endParaRPr>
          </a:p>
          <a:p>
            <a:pPr marL="108000" indent="-108000" defTabSz="849892">
              <a:buClr>
                <a:srgbClr val="042B0B"/>
              </a:buClr>
              <a:buFont typeface="Arial" panose="020B0604020202020204" pitchFamily="34" charset="0"/>
              <a:buChar char="•"/>
              <a:defRPr/>
            </a:pPr>
            <a:r>
              <a:rPr lang="en-US" sz="1000" dirty="0">
                <a:solidFill>
                  <a:srgbClr val="1D4023"/>
                </a:solidFill>
                <a:effectLst/>
                <a:latin typeface="+mj-lt"/>
              </a:rPr>
              <a:t>It includes 6 domains: Abdominal symptoms, activity/energy, emotional health, fatigue, systemic symptoms, and worry</a:t>
            </a:r>
            <a:r>
              <a:rPr lang="en-IN" sz="1000" i="0" baseline="30000" dirty="0">
                <a:solidFill>
                  <a:srgbClr val="1D4023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11</a:t>
            </a:r>
            <a:endParaRPr lang="en-US" sz="1000" dirty="0">
              <a:solidFill>
                <a:srgbClr val="1D4023"/>
              </a:solidFill>
              <a:effectLst/>
              <a:latin typeface="+mj-lt"/>
            </a:endParaRPr>
          </a:p>
          <a:p>
            <a:pPr marL="180000" marR="0" lvl="0" indent="-18000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buClr>
                <a:srgbClr val="042B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30000" noProof="0" dirty="0">
              <a:ln>
                <a:noFill/>
              </a:ln>
              <a:solidFill>
                <a:srgbClr val="1D4023"/>
              </a:solidFill>
              <a:effectLst/>
              <a:uLnTx/>
              <a:uFillTx/>
              <a:latin typeface="Opella Sans" pitchFamily="2" charset="77"/>
              <a:ea typeface="+mn-ea"/>
              <a:cs typeface="Opella Sans"/>
            </a:endParaRPr>
          </a:p>
          <a:p>
            <a:pPr marR="0" lvl="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42B0B"/>
              </a:buClr>
              <a:buSzTx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CDEEDD62-D801-E400-E685-FD80B7D8E12B}"/>
              </a:ext>
            </a:extLst>
          </p:cNvPr>
          <p:cNvSpPr>
            <a:spLocks/>
          </p:cNvSpPr>
          <p:nvPr/>
        </p:nvSpPr>
        <p:spPr>
          <a:xfrm>
            <a:off x="4558286" y="2219987"/>
            <a:ext cx="2090557" cy="645065"/>
          </a:xfrm>
          <a:prstGeom prst="roundRect">
            <a:avLst>
              <a:gd name="adj" fmla="val 7808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45720" rIns="72000" bIns="45720" rtlCol="0" anchor="t" anchorCtr="0">
            <a:noAutofit/>
          </a:bodyPr>
          <a:lstStyle/>
          <a:p>
            <a:pPr>
              <a:lnSpc>
                <a:spcPct val="107000"/>
              </a:lnSpc>
              <a:spcBef>
                <a:spcPts val="100"/>
              </a:spcBef>
            </a:pPr>
            <a:r>
              <a:rPr lang="en-IN" sz="1050" b="1" kern="100" dirty="0">
                <a:solidFill>
                  <a:schemeClr val="accent1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Abdominal symptom</a:t>
            </a:r>
          </a:p>
          <a:p>
            <a:pPr>
              <a:spcBef>
                <a:spcPts val="200"/>
              </a:spcBef>
            </a:pPr>
            <a:r>
              <a:rPr lang="en-IN" sz="1000" kern="100" dirty="0">
                <a:solidFill>
                  <a:schemeClr val="accent1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Upper right abdominal pain </a:t>
            </a:r>
          </a:p>
          <a:p>
            <a:r>
              <a:rPr lang="en-IN" sz="1000" kern="100" dirty="0">
                <a:solidFill>
                  <a:schemeClr val="accent1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or discomfort</a:t>
            </a:r>
            <a:r>
              <a:rPr lang="en-IN" sz="1000" kern="100" baseline="30000" dirty="0">
                <a:solidFill>
                  <a:schemeClr val="accent1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5</a:t>
            </a:r>
            <a:endParaRPr lang="en-IN" sz="1000" kern="100" dirty="0">
              <a:solidFill>
                <a:schemeClr val="accent1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9B82A129-2E43-4613-B0DE-FAA0F755BE6E}"/>
              </a:ext>
            </a:extLst>
          </p:cNvPr>
          <p:cNvSpPr>
            <a:spLocks/>
          </p:cNvSpPr>
          <p:nvPr/>
        </p:nvSpPr>
        <p:spPr>
          <a:xfrm>
            <a:off x="2379912" y="2219987"/>
            <a:ext cx="2090557" cy="645065"/>
          </a:xfrm>
          <a:prstGeom prst="roundRect">
            <a:avLst>
              <a:gd name="adj" fmla="val 9059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45720" rIns="72000" bIns="4572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1" i="0" u="none" strike="noStrike" kern="0" cap="none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Asthenia</a:t>
            </a:r>
          </a:p>
          <a:p>
            <a:pPr>
              <a:spcBef>
                <a:spcPts val="200"/>
              </a:spcBef>
            </a:pPr>
            <a:r>
              <a:rPr lang="en-IN" sz="1000" kern="100" dirty="0">
                <a:solidFill>
                  <a:schemeClr val="tx2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Muscle weakness leads to impaired physical activity</a:t>
            </a:r>
            <a:r>
              <a:rPr lang="en-IN" sz="1000" kern="100" baseline="30000" dirty="0">
                <a:solidFill>
                  <a:schemeClr val="tx2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3</a:t>
            </a:r>
            <a:r>
              <a:rPr lang="en-IN" sz="1000" baseline="30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,4</a:t>
            </a:r>
            <a:endParaRPr lang="en-IN" sz="1000" kern="100" dirty="0">
              <a:solidFill>
                <a:schemeClr val="tx2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93D11EC0-735B-B67D-DB86-BA4B0CF35030}"/>
              </a:ext>
            </a:extLst>
          </p:cNvPr>
          <p:cNvSpPr/>
          <p:nvPr/>
        </p:nvSpPr>
        <p:spPr>
          <a:xfrm>
            <a:off x="201539" y="2219987"/>
            <a:ext cx="2090557" cy="645065"/>
          </a:xfrm>
          <a:prstGeom prst="roundRect">
            <a:avLst>
              <a:gd name="adj" fmla="val 9059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tIns="45720" rIns="72000" bIns="45720" rtlCol="0" anchor="t" anchorCtr="0">
            <a:noAutofit/>
          </a:bodyPr>
          <a:lstStyle/>
          <a:p>
            <a:pPr defTabSz="914400">
              <a:spcBef>
                <a:spcPts val="100"/>
              </a:spcBef>
              <a:defRPr/>
            </a:pPr>
            <a:r>
              <a:rPr lang="en-US" sz="1050" b="1" i="0" dirty="0">
                <a:solidFill>
                  <a:schemeClr val="tx2"/>
                </a:solidFill>
                <a:effectLst/>
                <a:latin typeface="+mj-lt"/>
              </a:rPr>
              <a:t>Fatigue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Impacts physical function and leads to inactivity</a:t>
            </a:r>
            <a:r>
              <a:rPr lang="en-IN" sz="1000" baseline="30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3</a:t>
            </a:r>
            <a:endParaRPr kumimoji="0" lang="en-IN" sz="1000" b="0" i="0" u="none" strike="noStrike" kern="1200" cap="none" spc="-2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Opella San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AE8B1A5-650B-076D-9CA0-254675034CAB}"/>
              </a:ext>
            </a:extLst>
          </p:cNvPr>
          <p:cNvSpPr>
            <a:spLocks/>
          </p:cNvSpPr>
          <p:nvPr/>
        </p:nvSpPr>
        <p:spPr>
          <a:xfrm>
            <a:off x="201539" y="1862245"/>
            <a:ext cx="6450563" cy="280223"/>
          </a:xfrm>
          <a:prstGeom prst="roundRect">
            <a:avLst>
              <a:gd name="adj" fmla="val 153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45720" rIns="72000" bIns="45720" rtlCol="0" anchor="ctr" anchorCtr="0">
            <a:noAutofit/>
          </a:bodyPr>
          <a:lstStyle/>
          <a:p>
            <a:pPr defTabSz="914400">
              <a:defRPr/>
            </a:pPr>
            <a:r>
              <a:rPr lang="en-US" sz="1200" b="1" i="0" dirty="0">
                <a:solidFill>
                  <a:schemeClr val="tx2"/>
                </a:solidFill>
                <a:effectLst/>
                <a:latin typeface="+mj-lt"/>
              </a:rPr>
              <a:t>MASLD Symptoms Impacting QoL</a:t>
            </a: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F836181A-1025-22F4-9AE2-3D7EE6615225}"/>
              </a:ext>
            </a:extLst>
          </p:cNvPr>
          <p:cNvSpPr/>
          <p:nvPr/>
        </p:nvSpPr>
        <p:spPr>
          <a:xfrm>
            <a:off x="201539" y="8343061"/>
            <a:ext cx="6446911" cy="1068652"/>
          </a:xfrm>
          <a:prstGeom prst="roundRect">
            <a:avLst>
              <a:gd name="adj" fmla="val 551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171450" indent="-171450" defTabSz="849892"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en-IN" sz="1000" i="0" dirty="0">
                <a:solidFill>
                  <a:schemeClr val="tx2"/>
                </a:solidFill>
                <a:effectLst/>
                <a:latin typeface="+mj-lt"/>
              </a:rPr>
              <a:t>Many </a:t>
            </a:r>
            <a:r>
              <a:rPr lang="en-IN" sz="1000" b="1" i="0" dirty="0">
                <a:solidFill>
                  <a:schemeClr val="tx2"/>
                </a:solidFill>
                <a:effectLst/>
                <a:latin typeface="+mj-lt"/>
              </a:rPr>
              <a:t>MASLD</a:t>
            </a:r>
            <a:r>
              <a:rPr lang="en-IN" sz="1000" i="0" dirty="0">
                <a:solidFill>
                  <a:schemeClr val="tx2"/>
                </a:solidFill>
                <a:effectLst/>
                <a:latin typeface="+mj-lt"/>
              </a:rPr>
              <a:t> patients experience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liver dysfunction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,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fatigue, and abdominal pain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, leading to significant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healthcare and economic burdens</a:t>
            </a:r>
            <a:r>
              <a:rPr lang="en-IN" sz="1000" b="1" i="0" baseline="30000" dirty="0">
                <a:solidFill>
                  <a:schemeClr val="tx2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5,</a:t>
            </a:r>
            <a:r>
              <a:rPr lang="en-IN" sz="1000" b="1" baseline="30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13</a:t>
            </a:r>
            <a:endParaRPr lang="en-IN" sz="1000" i="0" dirty="0">
              <a:solidFill>
                <a:schemeClr val="tx2"/>
              </a:solidFill>
              <a:effectLst/>
              <a:latin typeface="+mj-lt"/>
            </a:endParaRPr>
          </a:p>
          <a:p>
            <a:pPr marL="171450" indent="-171450" defTabSz="849892">
              <a:spcBef>
                <a:spcPts val="100"/>
              </a:spcBef>
              <a:buFont typeface="Arial" panose="020B0604020202020204" pitchFamily="34" charset="0"/>
              <a:buChar char="•"/>
              <a:defRPr/>
            </a:pP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QoL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 is a key clinical outcome</a:t>
            </a:r>
            <a:r>
              <a:rPr lang="en-IN" sz="1000" i="0" baseline="30000" dirty="0">
                <a:solidFill>
                  <a:schemeClr val="tx2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14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, as changes in non-invasive fibrosis markers align with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HRQoL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 scores, making its assessment vital for diagnosis and prognosis</a:t>
            </a:r>
            <a:r>
              <a:rPr lang="en-IN" sz="1000" i="0" baseline="30000" dirty="0">
                <a:solidFill>
                  <a:schemeClr val="tx2"/>
                </a:solidFill>
                <a:effectLst/>
                <a:latin typeface="+mj-lt"/>
                <a:ea typeface="Verdana" panose="020B0604030504040204" pitchFamily="34" charset="0"/>
                <a:cs typeface="Opella Sans" pitchFamily="2" charset="0"/>
              </a:rPr>
              <a:t>15</a:t>
            </a:r>
            <a:endParaRPr lang="en-US" sz="1000" i="0" dirty="0">
              <a:solidFill>
                <a:schemeClr val="tx2"/>
              </a:solidFill>
              <a:effectLst/>
              <a:latin typeface="+mj-lt"/>
            </a:endParaRPr>
          </a:p>
          <a:p>
            <a:pPr marL="171450" marR="0" lvl="0" indent="-171450" algn="l" defTabSz="849892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The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EXCEL study 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showed that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EPL + SoC improved QoL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, with a notable 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reduction in fatigue 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at 6 months (P=0.0229) compared to placebo</a:t>
            </a:r>
            <a:r>
              <a:rPr lang="en-IN" sz="1000" baseline="30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12</a:t>
            </a:r>
            <a:endParaRPr kumimoji="0" lang="en-IN" sz="1000" i="0" u="none" strike="noStrike" kern="1200" cap="none" spc="-18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Opella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51789D-CD27-A8E9-7858-537F26F59285}"/>
              </a:ext>
            </a:extLst>
          </p:cNvPr>
          <p:cNvSpPr txBox="1"/>
          <p:nvPr/>
        </p:nvSpPr>
        <p:spPr>
          <a:xfrm>
            <a:off x="1163982" y="9452148"/>
            <a:ext cx="5484114" cy="120032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l" defTabSz="8295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00" kern="0" dirty="0">
                <a:solidFill>
                  <a:srgbClr val="68806D"/>
                </a:solidFill>
                <a:cs typeface="Opella Sans" pitchFamily="2" charset="0"/>
              </a:rPr>
              <a:t>CAP, c</a:t>
            </a:r>
            <a:r>
              <a:rPr lang="en-IN" sz="600" b="0" i="0" dirty="0">
                <a:solidFill>
                  <a:srgbClr val="68806D"/>
                </a:solidFill>
                <a:effectLst/>
              </a:rPr>
              <a:t>ontrolled attenuation parameter;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CLDQ, chronic liver disease questionnaires; EPL, essential phospholipid; </a:t>
            </a:r>
            <a:r>
              <a:rPr lang="en-US" sz="600" dirty="0">
                <a:solidFill>
                  <a:srgbClr val="68806D"/>
                </a:solidFill>
                <a:effectLst/>
                <a:latin typeface="+mj-lt"/>
              </a:rPr>
              <a:t>EQ-5D-3L, </a:t>
            </a:r>
            <a:r>
              <a:rPr lang="en-IN" sz="600" b="0" i="0" dirty="0">
                <a:solidFill>
                  <a:srgbClr val="68806D"/>
                </a:solidFill>
                <a:effectLst/>
                <a:latin typeface="+mj-lt"/>
              </a:rPr>
              <a:t>EuroQoL 5-Dimension 3-Level;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EXCEL, </a:t>
            </a:r>
            <a:r>
              <a:rPr kumimoji="0" lang="en-IN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Exploring Efficacy of Essentiale in Fatty Liver Disease;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HRQoL, health-related quality of life; LS, least square; LSM, l</a:t>
            </a:r>
            <a:r>
              <a:rPr lang="en-IN" sz="600" b="0" i="0" dirty="0">
                <a:solidFill>
                  <a:srgbClr val="68806D"/>
                </a:solidFill>
                <a:effectLst/>
                <a:latin typeface="+mj-lt"/>
              </a:rPr>
              <a:t>east squares mean;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 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MASLD, metabolic dysfunction-associated steatotic liver disease;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MASH, metabolic dysfunction-associated steatohepatitis; PCS, </a:t>
            </a:r>
            <a:r>
              <a:rPr lang="en-IN" sz="600" b="0" i="0" dirty="0">
                <a:solidFill>
                  <a:srgbClr val="68806D"/>
                </a:solidFill>
                <a:effectLst/>
                <a:latin typeface="+mj-lt"/>
              </a:rPr>
              <a:t>Pain Catastrophizing Scale;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PROs, patient-reported outcomes; QoL, </a:t>
            </a:r>
            <a:r>
              <a:rPr lang="en-US" sz="600" dirty="0">
                <a:solidFill>
                  <a:srgbClr val="68806D"/>
                </a:solidFill>
                <a:latin typeface="+mj-lt"/>
                <a:cs typeface="Opella Sans"/>
              </a:rPr>
              <a:t>q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uality of life; RESTORE, REtrospective Survey on healthcare provider recommendation of essential phospholipids in MASLD with focus on most relevant symptoms and their perception regarding efficacy, Tolerability, Onset and needed duration of treatment; SoC, standard-of-care [lifestyle modification (diet and physical activity/exercise)]; 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T2DM, type 2 diabetes mellitus.</a:t>
            </a:r>
          </a:p>
          <a:p>
            <a:pPr defTabSz="829544">
              <a:defRPr/>
            </a:pP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1.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Rose TC,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United European Gastroenterol J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White Book, Part 1, UEG. 2022;10(7):657–662; 2. 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Younossi et al. </a:t>
            </a:r>
            <a:r>
              <a:rPr kumimoji="0" lang="en-US" sz="600" b="0" i="1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Hepatol.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 2016;64:1577–1586; </a:t>
            </a:r>
            <a:r>
              <a:rPr lang="en-IN" sz="600" spc="-20" dirty="0">
                <a:solidFill>
                  <a:srgbClr val="68806D"/>
                </a:solidFill>
                <a:latin typeface="+mj-lt"/>
                <a:cs typeface="Opella Sans"/>
              </a:rPr>
              <a:t>3. </a:t>
            </a:r>
            <a:r>
              <a:rPr kumimoji="0" lang="en-IN" sz="600" b="0" i="0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Yamamura S, et al. </a:t>
            </a:r>
            <a:r>
              <a:rPr kumimoji="0" lang="en-IN" sz="600" b="0" i="1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J Gastroenterol Hepatol. </a:t>
            </a:r>
            <a:r>
              <a:rPr kumimoji="0" lang="en-IN" sz="600" b="0" i="0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2021;36:629–636; 4. Younossi, ZM, et al. </a:t>
            </a:r>
            <a:r>
              <a:rPr kumimoji="0" lang="en-IN" sz="600" b="0" i="1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J Hepatol</a:t>
            </a:r>
            <a:r>
              <a:rPr kumimoji="0" lang="en-IN" sz="600" b="0" i="0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2024;81(4): 726–742; 5. Eskridhe W, et al. </a:t>
            </a:r>
            <a:r>
              <a:rPr kumimoji="0" lang="en-IN" sz="600" b="0" i="1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J. Clin. Med. </a:t>
            </a:r>
            <a:r>
              <a:rPr kumimoji="0" lang="en-IN" sz="600" b="0" i="0" u="none" strike="noStrike" kern="1200" cap="none" spc="-2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2023;12(19):6216; 6. </a:t>
            </a:r>
            <a:r>
              <a:rPr lang="en-US" sz="600" dirty="0">
                <a:solidFill>
                  <a:srgbClr val="68806D"/>
                </a:solidFill>
                <a:latin typeface="+mj-lt"/>
              </a:rPr>
              <a:t>Hartleb M, et al. </a:t>
            </a:r>
            <a:r>
              <a:rPr lang="en-US" sz="600" i="1" dirty="0">
                <a:solidFill>
                  <a:srgbClr val="68806D"/>
                </a:solidFill>
                <a:latin typeface="+mj-lt"/>
              </a:rPr>
              <a:t>Eur J Gastroenterol Hepatol. </a:t>
            </a:r>
            <a:r>
              <a:rPr lang="en-US" sz="600" dirty="0">
                <a:solidFill>
                  <a:srgbClr val="68806D"/>
                </a:solidFill>
                <a:latin typeface="+mj-lt"/>
              </a:rPr>
              <a:t>2022;34:426–434; </a:t>
            </a:r>
            <a:r>
              <a:rPr lang="en-US" sz="600" dirty="0">
                <a:solidFill>
                  <a:srgbClr val="68806D"/>
                </a:solidFill>
                <a:latin typeface="+mj-lt"/>
                <a:cs typeface="Opella Sans"/>
              </a:rPr>
              <a:t>7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</a:t>
            </a:r>
            <a:r>
              <a:rPr lang="pl-PL" sz="600" dirty="0">
                <a:solidFill>
                  <a:srgbClr val="68806D"/>
                </a:solidFill>
                <a:latin typeface="+mj-lt"/>
                <a:cs typeface="Calibri" panose="020F0502020204030204" pitchFamily="34" charset="0"/>
              </a:rPr>
              <a:t>Younossi ZM et al. </a:t>
            </a:r>
            <a:r>
              <a:rPr lang="pl-PL" sz="600" i="1" dirty="0">
                <a:solidFill>
                  <a:srgbClr val="68806D"/>
                </a:solidFill>
                <a:latin typeface="+mj-lt"/>
                <a:cs typeface="Calibri" panose="020F0502020204030204" pitchFamily="34" charset="0"/>
              </a:rPr>
              <a:t>JHEP Reports</a:t>
            </a:r>
            <a:r>
              <a:rPr lang="en-IN" sz="600" i="1" dirty="0">
                <a:solidFill>
                  <a:srgbClr val="68806D"/>
                </a:solidFill>
                <a:latin typeface="+mj-lt"/>
                <a:cs typeface="Calibri" panose="020F0502020204030204" pitchFamily="34" charset="0"/>
              </a:rPr>
              <a:t>.</a:t>
            </a:r>
            <a:r>
              <a:rPr lang="pl-PL" sz="600" i="1" dirty="0">
                <a:solidFill>
                  <a:srgbClr val="68806D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pl-PL" sz="600" dirty="0">
                <a:solidFill>
                  <a:srgbClr val="68806D"/>
                </a:solidFill>
                <a:latin typeface="+mj-lt"/>
                <a:cs typeface="Calibri" panose="020F0502020204030204" pitchFamily="34" charset="0"/>
              </a:rPr>
              <a:t>2024; 6: </a:t>
            </a:r>
            <a:r>
              <a:rPr lang="pl-PL" sz="600" dirty="0">
                <a:solidFill>
                  <a:srgbClr val="68806D"/>
                </a:solidFill>
                <a:effectLst/>
                <a:latin typeface="+mj-lt"/>
                <a:cs typeface="Calibri" panose="020F0502020204030204" pitchFamily="34" charset="0"/>
              </a:rPr>
              <a:t>101066</a:t>
            </a:r>
            <a:r>
              <a:rPr lang="en-IN" sz="600" dirty="0">
                <a:solidFill>
                  <a:srgbClr val="68806D"/>
                </a:solidFill>
                <a:effectLst/>
                <a:latin typeface="+mj-lt"/>
                <a:cs typeface="Calibri" panose="020F0502020204030204" pitchFamily="34" charset="0"/>
              </a:rPr>
              <a:t>; 8. 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David K, et al. </a:t>
            </a:r>
            <a:r>
              <a:rPr lang="en-IN" sz="600" i="1" dirty="0">
                <a:solidFill>
                  <a:srgbClr val="68806D"/>
                </a:solidFill>
                <a:latin typeface="+mj-lt"/>
              </a:rPr>
              <a:t>Hepatol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. 2009;49:1904-1912; 9. </a:t>
            </a:r>
            <a:r>
              <a:rPr lang="pl-PL" sz="600" dirty="0">
                <a:solidFill>
                  <a:srgbClr val="68806D"/>
                </a:solidFill>
                <a:latin typeface="+mj-lt"/>
              </a:rPr>
              <a:t>Michel M. et al. </a:t>
            </a:r>
            <a:r>
              <a:rPr lang="pl-PL" sz="600" i="1" dirty="0">
                <a:solidFill>
                  <a:srgbClr val="68806D"/>
                </a:solidFill>
                <a:latin typeface="+mj-lt"/>
              </a:rPr>
              <a:t>Sci Rep</a:t>
            </a:r>
            <a:r>
              <a:rPr lang="en-IN" sz="600" i="1" dirty="0">
                <a:solidFill>
                  <a:srgbClr val="68806D"/>
                </a:solidFill>
                <a:latin typeface="+mj-lt"/>
              </a:rPr>
              <a:t>. </a:t>
            </a:r>
            <a:r>
              <a:rPr lang="pl-PL" sz="600" dirty="0">
                <a:solidFill>
                  <a:srgbClr val="68806D"/>
                </a:solidFill>
                <a:latin typeface="+mj-lt"/>
              </a:rPr>
              <a:t>2024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;</a:t>
            </a:r>
            <a:r>
              <a:rPr lang="pl-PL" sz="600" dirty="0">
                <a:solidFill>
                  <a:srgbClr val="68806D"/>
                </a:solidFill>
                <a:latin typeface="+mj-lt"/>
              </a:rPr>
              <a:t>14:231650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; </a:t>
            </a:r>
            <a:r>
              <a:rPr lang="en-US" sz="600" spc="-18" dirty="0">
                <a:solidFill>
                  <a:srgbClr val="68806D"/>
                </a:solidFill>
                <a:latin typeface="+mj-lt"/>
                <a:cs typeface="Opella Sans"/>
              </a:rPr>
              <a:t>10</a:t>
            </a:r>
            <a:r>
              <a:rPr kumimoji="0" lang="en-US" sz="600" b="0" i="0" u="none" strike="noStrike" kern="1200" cap="none" spc="-18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Sena E,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JHEP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Reports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2023;5:100597; 11. Younossi ZM, et al. </a:t>
            </a:r>
            <a:r>
              <a:rPr kumimoji="0" lang="en-US" sz="600" b="0" i="1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Liver Int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8806D"/>
                </a:solidFill>
                <a:effectLst/>
                <a:uLnTx/>
                <a:uFillTx/>
                <a:latin typeface="+mj-lt"/>
                <a:ea typeface="+mn-ea"/>
                <a:cs typeface="Opella Sans"/>
              </a:rPr>
              <a:t>. 2017;37:1209–18; </a:t>
            </a:r>
            <a:r>
              <a:rPr lang="en-IN" sz="600" dirty="0">
                <a:solidFill>
                  <a:srgbClr val="68806D"/>
                </a:solidFill>
                <a:latin typeface="+mj-lt"/>
              </a:rPr>
              <a:t>12. </a:t>
            </a:r>
            <a:r>
              <a:rPr lang="en-IN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Stefan N. et al. Oral presentation at APASL; March 26 – 30, 2025; Beijing, China (Presentation ID: OPO258); 13. 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Rao M. Gastroenterology Advisor. Accessed: 2024. Cited: November 2024. Available at: 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https://www.gastroenterologyadvisor.com/features/rising-masld-cases-in-the-us-prepare-for-liver-cancer-liver-transplants/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; 14. Kettis A, et al. </a:t>
            </a:r>
            <a:r>
              <a:rPr lang="en-US" sz="600" i="1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 Patient Rep Outcomes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 2021;5:58; 15. </a:t>
            </a:r>
            <a:r>
              <a:rPr lang="en-US" sz="600" dirty="0" err="1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Haraldstad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K, et al. </a:t>
            </a:r>
            <a:r>
              <a:rPr lang="en-US" sz="600" i="1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Qual Life Res</a:t>
            </a:r>
            <a:r>
              <a:rPr lang="en-US" sz="600" dirty="0">
                <a:solidFill>
                  <a:srgbClr val="68806D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. 2019;28:2641–2650.</a:t>
            </a:r>
            <a:endParaRPr lang="en-US" sz="600" dirty="0">
              <a:solidFill>
                <a:srgbClr val="68806D"/>
              </a:solidFill>
              <a:latin typeface="+mj-lt"/>
            </a:endParaRPr>
          </a:p>
        </p:txBody>
      </p:sp>
      <p:sp>
        <p:nvSpPr>
          <p:cNvPr id="182" name="Rectangle: Rounded Corners 181">
            <a:extLst>
              <a:ext uri="{FF2B5EF4-FFF2-40B4-BE49-F238E27FC236}">
                <a16:creationId xmlns:a16="http://schemas.microsoft.com/office/drawing/2014/main" id="{BC5C4185-0797-38BC-4D05-48A1F4A23297}"/>
              </a:ext>
            </a:extLst>
          </p:cNvPr>
          <p:cNvSpPr>
            <a:spLocks/>
          </p:cNvSpPr>
          <p:nvPr/>
        </p:nvSpPr>
        <p:spPr>
          <a:xfrm>
            <a:off x="201613" y="5129024"/>
            <a:ext cx="6446837" cy="337603"/>
          </a:xfrm>
          <a:prstGeom prst="roundRect">
            <a:avLst>
              <a:gd name="adj" fmla="val 107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tIns="72000" rIns="72000" bIns="72000" rtlCol="0" anchor="t"/>
          <a:lstStyle/>
          <a:p>
            <a:pPr defTabSz="849892">
              <a:defRPr/>
            </a:pPr>
            <a:r>
              <a:rPr lang="en-US" sz="1200" b="1" i="0" dirty="0">
                <a:solidFill>
                  <a:schemeClr val="tx2"/>
                </a:solidFill>
                <a:effectLst/>
                <a:latin typeface="+mj-lt"/>
              </a:rPr>
              <a:t>Effect of EPL on HRQoL in MASLD – EXCEL Study Results</a:t>
            </a:r>
            <a:r>
              <a:rPr lang="en-IN" sz="1200" b="1" baseline="30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Opella Sans" pitchFamily="2" charset="0"/>
              </a:rPr>
              <a:t>12</a:t>
            </a:r>
            <a:endParaRPr lang="en-US" sz="1200" b="1" i="0" dirty="0">
              <a:solidFill>
                <a:schemeClr val="tx2"/>
              </a:solidFill>
              <a:effectLst/>
              <a:latin typeface="+mj-lt"/>
            </a:endParaRPr>
          </a:p>
        </p:txBody>
      </p:sp>
      <p:pic>
        <p:nvPicPr>
          <p:cNvPr id="25" name="Picture 24" descr="A black and white logo&#10;&#10;AI-generated content may be incorrect.">
            <a:extLst>
              <a:ext uri="{FF2B5EF4-FFF2-40B4-BE49-F238E27FC236}">
                <a16:creationId xmlns:a16="http://schemas.microsoft.com/office/drawing/2014/main" id="{3D1E9556-02A9-64CE-AA30-0DF8803CE4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2" y="5190743"/>
            <a:ext cx="207390" cy="207390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579C8E7-5A8E-64BD-DDE7-EB92AF79D796}"/>
              </a:ext>
            </a:extLst>
          </p:cNvPr>
          <p:cNvSpPr/>
          <p:nvPr/>
        </p:nvSpPr>
        <p:spPr>
          <a:xfrm>
            <a:off x="201613" y="2943967"/>
            <a:ext cx="6446837" cy="923122"/>
          </a:xfrm>
          <a:prstGeom prst="roundRect">
            <a:avLst>
              <a:gd name="adj" fmla="val 718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72000" rIns="72000" bIns="72000" rtlCol="0" anchor="ctr"/>
          <a:lstStyle/>
          <a:p>
            <a:pPr marL="588874" lvl="2" indent="-1714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RESTORE study findings</a:t>
            </a:r>
            <a:r>
              <a:rPr lang="en-US" sz="1000" b="1" i="0" dirty="0">
                <a:solidFill>
                  <a:schemeClr val="tx2"/>
                </a:solidFill>
                <a:effectLst/>
                <a:latin typeface="+mj-lt"/>
              </a:rPr>
              <a:t> </a:t>
            </a:r>
            <a:r>
              <a:rPr lang="en-US" sz="1000" i="0" dirty="0">
                <a:solidFill>
                  <a:schemeClr val="tx2"/>
                </a:solidFill>
                <a:effectLst/>
                <a:latin typeface="+mj-lt"/>
              </a:rPr>
              <a:t>indicate fatigue,</a:t>
            </a:r>
            <a:r>
              <a:rPr lang="en-US" sz="1000" b="0" i="0" dirty="0">
                <a:solidFill>
                  <a:schemeClr val="tx2"/>
                </a:solidFill>
                <a:effectLst/>
                <a:latin typeface="+mj-lt"/>
              </a:rPr>
              <a:t> and abdominal symptoms are </a:t>
            </a:r>
            <a:r>
              <a:rPr kumimoji="0" lang="en-GB" sz="1000" b="0" i="0" u="non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Opella Sans"/>
              </a:rPr>
              <a:t>most commonly</a:t>
            </a:r>
            <a:r>
              <a:rPr lang="en-US" sz="1000" b="0" i="0" dirty="0">
                <a:solidFill>
                  <a:schemeClr val="tx2"/>
                </a:solidFill>
                <a:effectLst/>
                <a:latin typeface="+mj-lt"/>
              </a:rPr>
              <a:t> reported among patients with MASLD</a:t>
            </a:r>
            <a:r>
              <a:rPr lang="en-IN" sz="1000" b="0" i="0" kern="100" baseline="30000" dirty="0">
                <a:solidFill>
                  <a:schemeClr val="tx2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6</a:t>
            </a:r>
            <a:endParaRPr lang="en-US" sz="1000" b="0" i="0" dirty="0">
              <a:solidFill>
                <a:schemeClr val="tx2"/>
              </a:solidFill>
              <a:effectLst/>
              <a:latin typeface="+mj-lt"/>
            </a:endParaRPr>
          </a:p>
          <a:p>
            <a:pPr marL="588874" lvl="2" indent="-1714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  <a:effectLst/>
                <a:latin typeface="+mj-lt"/>
              </a:rPr>
              <a:t>Patients who reported stigma due to MASLD had lower HRQoL</a:t>
            </a:r>
            <a:r>
              <a:rPr lang="en-IN" sz="1000" kern="100" baseline="30000" dirty="0">
                <a:solidFill>
                  <a:schemeClr val="tx2"/>
                </a:solidFill>
                <a:effectLst/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7</a:t>
            </a:r>
            <a:endParaRPr lang="en-US" sz="1000" dirty="0">
              <a:solidFill>
                <a:schemeClr val="tx2"/>
              </a:solidFill>
              <a:effectLst/>
              <a:latin typeface="+mj-lt"/>
            </a:endParaRPr>
          </a:p>
          <a:p>
            <a:pPr marL="588874" lvl="2" indent="-1714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  <a:effectLst/>
                <a:latin typeface="+mj-lt"/>
              </a:rPr>
              <a:t>Increasing fibrosis stage decreases HRQoL (median PCS score)</a:t>
            </a:r>
            <a:r>
              <a:rPr lang="en-IN" sz="1000" kern="100" baseline="30000" dirty="0">
                <a:solidFill>
                  <a:schemeClr val="tx2"/>
                </a:solidFill>
                <a:effectLst/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8</a:t>
            </a:r>
            <a:endParaRPr lang="en-US" sz="1000" dirty="0">
              <a:solidFill>
                <a:schemeClr val="tx2"/>
              </a:solidFill>
              <a:effectLst/>
              <a:latin typeface="+mj-lt"/>
            </a:endParaRPr>
          </a:p>
          <a:p>
            <a:pPr marL="588874" lvl="2" indent="-171450"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2"/>
                </a:solidFill>
                <a:effectLst/>
                <a:latin typeface="+mj-lt"/>
              </a:rPr>
              <a:t>Patients with advanced fibrosis and T2DM reported lower HRQ</a:t>
            </a:r>
            <a:r>
              <a:rPr lang="en-US" sz="1000" dirty="0">
                <a:solidFill>
                  <a:schemeClr val="tx2"/>
                </a:solidFill>
                <a:latin typeface="+mj-lt"/>
              </a:rPr>
              <a:t>o</a:t>
            </a:r>
            <a:r>
              <a:rPr lang="en-US" sz="1000" dirty="0">
                <a:solidFill>
                  <a:schemeClr val="tx2"/>
                </a:solidFill>
                <a:effectLst/>
                <a:latin typeface="+mj-lt"/>
              </a:rPr>
              <a:t>L (EQ-5D-3L questionnaire)</a:t>
            </a:r>
            <a:r>
              <a:rPr lang="en-IN" sz="1000" kern="100" baseline="30000" dirty="0">
                <a:solidFill>
                  <a:schemeClr val="tx2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9</a:t>
            </a:r>
            <a:endParaRPr lang="en-US" sz="1000" dirty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187" name="Rectangle: Rounded Corners 186">
            <a:extLst>
              <a:ext uri="{FF2B5EF4-FFF2-40B4-BE49-F238E27FC236}">
                <a16:creationId xmlns:a16="http://schemas.microsoft.com/office/drawing/2014/main" id="{D768377B-634A-5799-2BFA-EF871FD358D0}"/>
              </a:ext>
            </a:extLst>
          </p:cNvPr>
          <p:cNvSpPr/>
          <p:nvPr/>
        </p:nvSpPr>
        <p:spPr>
          <a:xfrm>
            <a:off x="201613" y="5518321"/>
            <a:ext cx="6446837" cy="357607"/>
          </a:xfrm>
          <a:prstGeom prst="roundRect">
            <a:avLst>
              <a:gd name="adj" fmla="val 12235"/>
            </a:avLst>
          </a:prstGeom>
          <a:solidFill>
            <a:srgbClr val="6880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r>
              <a:rPr lang="en-IN" sz="1000" dirty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+mj-cs"/>
              </a:rPr>
              <a:t>Patients with MASLD (n=165); CAP = S1–S3; LSM = F1–F3; randomized (1:1) to receive 1800 mg/day of EPL or placebo</a:t>
            </a:r>
            <a:endParaRPr lang="en-IN" sz="1000" spc="-2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96557C1-F930-3304-4001-D6B937FFBE6B}"/>
              </a:ext>
            </a:extLst>
          </p:cNvPr>
          <p:cNvSpPr>
            <a:spLocks/>
          </p:cNvSpPr>
          <p:nvPr/>
        </p:nvSpPr>
        <p:spPr>
          <a:xfrm>
            <a:off x="3479761" y="5964648"/>
            <a:ext cx="3172972" cy="2268000"/>
          </a:xfrm>
          <a:prstGeom prst="roundRect">
            <a:avLst>
              <a:gd name="adj" fmla="val 1512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spAutoFit/>
          </a:bodyPr>
          <a:lstStyle/>
          <a:p>
            <a:pPr algn="l"/>
            <a:endParaRPr lang="en-IN" spc="-20">
              <a:solidFill>
                <a:schemeClr val="bg2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C693F35-EA8D-A126-1A88-33E23571B59E}"/>
              </a:ext>
            </a:extLst>
          </p:cNvPr>
          <p:cNvSpPr/>
          <p:nvPr/>
        </p:nvSpPr>
        <p:spPr>
          <a:xfrm>
            <a:off x="201976" y="5964648"/>
            <a:ext cx="3172972" cy="2268000"/>
          </a:xfrm>
          <a:prstGeom prst="roundRect">
            <a:avLst>
              <a:gd name="adj" fmla="val 1008"/>
            </a:avLst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spAutoFit/>
          </a:bodyPr>
          <a:lstStyle/>
          <a:p>
            <a:pPr algn="l"/>
            <a:endParaRPr lang="en-IN" spc="-2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A1D083-D4B9-A7DB-45A8-CA6719AB3FDC}"/>
              </a:ext>
            </a:extLst>
          </p:cNvPr>
          <p:cNvSpPr txBox="1"/>
          <p:nvPr/>
        </p:nvSpPr>
        <p:spPr>
          <a:xfrm>
            <a:off x="627917" y="6038370"/>
            <a:ext cx="2321090" cy="1384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rgbClr val="042B0B"/>
                </a:solidFill>
                <a:latin typeface="Opella Sans" pitchFamily="2" charset="0"/>
                <a:cs typeface="Opella Sans" pitchFamily="2" charset="0"/>
              </a:rPr>
              <a:t>QoL total (CLDQ-MASLD/MASH) score</a:t>
            </a:r>
            <a:endParaRPr lang="en-US" sz="900" b="1" baseline="30000" dirty="0">
              <a:solidFill>
                <a:srgbClr val="042B0B"/>
              </a:solidFill>
              <a:latin typeface="Opella Sans" pitchFamily="2" charset="0"/>
              <a:cs typeface="Opella Sans" pitchFamily="2" charset="0"/>
            </a:endParaRPr>
          </a:p>
        </p:txBody>
      </p: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12668423-84CF-D5CD-DF54-83A0C1128C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7181706"/>
              </p:ext>
            </p:extLst>
          </p:nvPr>
        </p:nvGraphicFramePr>
        <p:xfrm>
          <a:off x="415605" y="6271681"/>
          <a:ext cx="2819349" cy="1617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735A5278-B496-EF07-F1BE-45B8A8762053}"/>
              </a:ext>
            </a:extLst>
          </p:cNvPr>
          <p:cNvSpPr txBox="1"/>
          <p:nvPr/>
        </p:nvSpPr>
        <p:spPr>
          <a:xfrm rot="5400000" flipV="1">
            <a:off x="-474798" y="6936080"/>
            <a:ext cx="1565479" cy="110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IN" sz="800" b="1" dirty="0">
                <a:solidFill>
                  <a:schemeClr val="accent1"/>
                </a:solidFill>
              </a:rPr>
              <a:t>LS mean change from baseline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57D89E-49D6-66E8-CA21-DB60D2D6FDA6}"/>
              </a:ext>
            </a:extLst>
          </p:cNvPr>
          <p:cNvSpPr txBox="1">
            <a:spLocks/>
          </p:cNvSpPr>
          <p:nvPr/>
        </p:nvSpPr>
        <p:spPr>
          <a:xfrm>
            <a:off x="201976" y="7942659"/>
            <a:ext cx="3172972" cy="296237"/>
          </a:xfrm>
          <a:prstGeom prst="roundRect">
            <a:avLst>
              <a:gd name="adj" fmla="val 8352"/>
            </a:avLst>
          </a:prstGeom>
          <a:solidFill>
            <a:schemeClr val="accent3"/>
          </a:solidFill>
        </p:spPr>
        <p:txBody>
          <a:bodyPr wrap="square" lIns="72000" tIns="18000" rIns="72000" bIns="18000" rtlCol="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IN" sz="800" kern="100" dirty="0">
                <a:solidFill>
                  <a:schemeClr val="tx2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EPL + SoC showed a numerical QoL score improvement vs placebo + SoC at 6 months</a:t>
            </a:r>
            <a:endParaRPr lang="en-IN" sz="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D90F3-B3DC-34FD-A15A-541D3AAF475D}"/>
              </a:ext>
            </a:extLst>
          </p:cNvPr>
          <p:cNvSpPr txBox="1">
            <a:spLocks/>
          </p:cNvSpPr>
          <p:nvPr/>
        </p:nvSpPr>
        <p:spPr>
          <a:xfrm>
            <a:off x="3479761" y="7934449"/>
            <a:ext cx="3172972" cy="312657"/>
          </a:xfrm>
          <a:prstGeom prst="roundRect">
            <a:avLst>
              <a:gd name="adj" fmla="val 12983"/>
            </a:avLst>
          </a:prstGeom>
          <a:solidFill>
            <a:schemeClr val="accent3"/>
          </a:solidFill>
        </p:spPr>
        <p:txBody>
          <a:bodyPr wrap="square" lIns="72000" tIns="18000" rIns="72000" bIns="18000" rtlCol="0" anchor="ctr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800" b="0" i="0" dirty="0">
                <a:solidFill>
                  <a:schemeClr val="tx2"/>
                </a:solidFill>
                <a:effectLst/>
                <a:latin typeface="+mj-lt"/>
              </a:rPr>
              <a:t>EPL + SoC significantly improved QoL fatigue sub-score vs placebo + SoC at 6 months</a:t>
            </a:r>
            <a:endParaRPr lang="en-IN" sz="800" kern="100" dirty="0">
              <a:solidFill>
                <a:schemeClr val="tx2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1D4ACB7-6A73-EB72-82C4-87EA424E2062}"/>
              </a:ext>
            </a:extLst>
          </p:cNvPr>
          <p:cNvSpPr txBox="1"/>
          <p:nvPr/>
        </p:nvSpPr>
        <p:spPr>
          <a:xfrm rot="16200000">
            <a:off x="2863544" y="6951894"/>
            <a:ext cx="1538894" cy="110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IN" sz="800" b="1" dirty="0">
                <a:solidFill>
                  <a:schemeClr val="accent1"/>
                </a:solidFill>
              </a:rPr>
              <a:t>LS mean change from baseline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6BCF648-602F-0CF4-DBEA-97FB2359F5B5}"/>
              </a:ext>
            </a:extLst>
          </p:cNvPr>
          <p:cNvSpPr txBox="1"/>
          <p:nvPr/>
        </p:nvSpPr>
        <p:spPr>
          <a:xfrm>
            <a:off x="3694150" y="6031998"/>
            <a:ext cx="2744194" cy="1384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rgbClr val="042B0B"/>
                </a:solidFill>
                <a:latin typeface="Opella Sans" pitchFamily="2" charset="0"/>
                <a:cs typeface="Opella Sans" pitchFamily="2" charset="0"/>
              </a:rPr>
              <a:t>Fatigue sub-score of QoL (CLDQ-MASLD/MASH) </a:t>
            </a:r>
            <a:endParaRPr lang="en-US" sz="900" b="1" baseline="30000" dirty="0">
              <a:solidFill>
                <a:srgbClr val="042B0B"/>
              </a:solidFill>
              <a:latin typeface="Opella Sans" pitchFamily="2" charset="0"/>
              <a:cs typeface="Opella Sans" pitchFamily="2" charset="0"/>
            </a:endParaRPr>
          </a:p>
        </p:txBody>
      </p:sp>
      <p:sp>
        <p:nvSpPr>
          <p:cNvPr id="50" name="Rectangle: Rounded Corners 22">
            <a:extLst>
              <a:ext uri="{FF2B5EF4-FFF2-40B4-BE49-F238E27FC236}">
                <a16:creationId xmlns:a16="http://schemas.microsoft.com/office/drawing/2014/main" id="{FE1C7960-8FEF-B952-7AFC-5CB383A1E49C}"/>
              </a:ext>
            </a:extLst>
          </p:cNvPr>
          <p:cNvSpPr/>
          <p:nvPr/>
        </p:nvSpPr>
        <p:spPr>
          <a:xfrm>
            <a:off x="5233569" y="6576265"/>
            <a:ext cx="564616" cy="154712"/>
          </a:xfrm>
          <a:prstGeom prst="roundRect">
            <a:avLst>
              <a:gd name="adj" fmla="val 9780"/>
            </a:avLst>
          </a:prstGeom>
          <a:solidFill>
            <a:srgbClr val="042B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FF78D2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P=0.0229</a:t>
            </a: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7B775334-592F-3F6A-9D7A-D48A9D50BB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3789147"/>
              </p:ext>
            </p:extLst>
          </p:nvPr>
        </p:nvGraphicFramePr>
        <p:xfrm>
          <a:off x="3688391" y="6270379"/>
          <a:ext cx="2758117" cy="1619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itle 30">
            <a:extLst>
              <a:ext uri="{FF2B5EF4-FFF2-40B4-BE49-F238E27FC236}">
                <a16:creationId xmlns:a16="http://schemas.microsoft.com/office/drawing/2014/main" id="{FBCA4959-4272-6AE2-3934-81B4FD4691AB}"/>
              </a:ext>
            </a:extLst>
          </p:cNvPr>
          <p:cNvSpPr txBox="1">
            <a:spLocks/>
          </p:cNvSpPr>
          <p:nvPr/>
        </p:nvSpPr>
        <p:spPr>
          <a:xfrm>
            <a:off x="201539" y="210491"/>
            <a:ext cx="4226227" cy="762091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0" u="none" strike="noStrike" dirty="0">
                <a:effectLst/>
                <a:latin typeface="Opella Sans" panose="020B0604020202020204" charset="0"/>
              </a:rPr>
              <a:t>Beyond the liver - understanding the holistic impact of MASLD on patient Quality of Life</a:t>
            </a:r>
            <a:endParaRPr kumimoji="0" lang="en-US" sz="2000" b="1" i="0" u="none" strike="noStrike" kern="1200" cap="none" spc="-83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j-ea"/>
              <a:cs typeface="Opella San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F2EF53-F666-B561-C46F-2D57F97C6187}"/>
              </a:ext>
            </a:extLst>
          </p:cNvPr>
          <p:cNvSpPr txBox="1"/>
          <p:nvPr/>
        </p:nvSpPr>
        <p:spPr>
          <a:xfrm>
            <a:off x="4700167" y="868930"/>
            <a:ext cx="1938816" cy="523220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Professor Marek Hartleb</a:t>
            </a: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Opella Sans"/>
                <a:ea typeface="+mn-ea"/>
                <a:cs typeface="Opella Sans"/>
              </a:rPr>
              <a:t>Department of Gastroenterology and Hepatology, Faculty of Medicine, Medical University of Silesia, Katowice, Poland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lla Sans"/>
              <a:ea typeface="+mn-ea"/>
              <a:cs typeface="Opella Sans"/>
            </a:endParaRPr>
          </a:p>
        </p:txBody>
      </p:sp>
      <p:pic>
        <p:nvPicPr>
          <p:cNvPr id="28" name="Picture 27" descr="A black and white circle with white dots&#10;&#10;AI-generated content may be incorrect.">
            <a:extLst>
              <a:ext uri="{FF2B5EF4-FFF2-40B4-BE49-F238E27FC236}">
                <a16:creationId xmlns:a16="http://schemas.microsoft.com/office/drawing/2014/main" id="{0B44837E-09D0-4526-B0AE-51E4DC2D3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91" y="3041997"/>
            <a:ext cx="384288" cy="38428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BBB1313E-36CE-A705-D2C1-4B2FBE9A6554}"/>
              </a:ext>
            </a:extLst>
          </p:cNvPr>
          <p:cNvGrpSpPr/>
          <p:nvPr/>
        </p:nvGrpSpPr>
        <p:grpSpPr>
          <a:xfrm>
            <a:off x="6056314" y="-2587"/>
            <a:ext cx="899534" cy="904683"/>
            <a:chOff x="5810109" y="-15055"/>
            <a:chExt cx="1340487" cy="1348160"/>
          </a:xfrm>
        </p:grpSpPr>
        <p:sp>
          <p:nvSpPr>
            <p:cNvPr id="38" name="Hexagon 37">
              <a:extLst>
                <a:ext uri="{FF2B5EF4-FFF2-40B4-BE49-F238E27FC236}">
                  <a16:creationId xmlns:a16="http://schemas.microsoft.com/office/drawing/2014/main" id="{5A78A2E9-63C6-6926-9CC1-D1FBC15F21D6}"/>
                </a:ext>
              </a:extLst>
            </p:cNvPr>
            <p:cNvSpPr/>
            <p:nvPr/>
          </p:nvSpPr>
          <p:spPr>
            <a:xfrm>
              <a:off x="6225823" y="209534"/>
              <a:ext cx="510539" cy="440120"/>
            </a:xfrm>
            <a:prstGeom prst="hexagon">
              <a:avLst/>
            </a:prstGeom>
            <a:solidFill>
              <a:srgbClr val="3D55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  <p:sp>
          <p:nvSpPr>
            <p:cNvPr id="39" name="Hexagon 38">
              <a:extLst>
                <a:ext uri="{FF2B5EF4-FFF2-40B4-BE49-F238E27FC236}">
                  <a16:creationId xmlns:a16="http://schemas.microsoft.com/office/drawing/2014/main" id="{A053E1E4-E4C3-7B80-71B8-206AD11551C0}"/>
                </a:ext>
              </a:extLst>
            </p:cNvPr>
            <p:cNvSpPr/>
            <p:nvPr/>
          </p:nvSpPr>
          <p:spPr>
            <a:xfrm>
              <a:off x="6638090" y="-1505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46" name="Hexagon 45">
              <a:extLst>
                <a:ext uri="{FF2B5EF4-FFF2-40B4-BE49-F238E27FC236}">
                  <a16:creationId xmlns:a16="http://schemas.microsoft.com/office/drawing/2014/main" id="{3D092A69-6A16-1D28-2B60-EF6FE72FA3A8}"/>
                </a:ext>
              </a:extLst>
            </p:cNvPr>
            <p:cNvSpPr/>
            <p:nvPr/>
          </p:nvSpPr>
          <p:spPr>
            <a:xfrm>
              <a:off x="6637047" y="436496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47" name="Hexagon 46">
              <a:extLst>
                <a:ext uri="{FF2B5EF4-FFF2-40B4-BE49-F238E27FC236}">
                  <a16:creationId xmlns:a16="http://schemas.microsoft.com/office/drawing/2014/main" id="{4C874EB5-F91C-CF77-5C38-7A7BF5C8E008}"/>
                </a:ext>
              </a:extLst>
            </p:cNvPr>
            <p:cNvSpPr/>
            <p:nvPr/>
          </p:nvSpPr>
          <p:spPr>
            <a:xfrm>
              <a:off x="6223918" y="667986"/>
              <a:ext cx="510539" cy="440120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51" name="Hexagon 50">
              <a:extLst>
                <a:ext uri="{FF2B5EF4-FFF2-40B4-BE49-F238E27FC236}">
                  <a16:creationId xmlns:a16="http://schemas.microsoft.com/office/drawing/2014/main" id="{7C25A3D6-D894-002B-FD3E-BF85380C7295}"/>
                </a:ext>
              </a:extLst>
            </p:cNvPr>
            <p:cNvSpPr/>
            <p:nvPr/>
          </p:nvSpPr>
          <p:spPr>
            <a:xfrm>
              <a:off x="5810109" y="892985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53" name="Hexagon 52">
              <a:extLst>
                <a:ext uri="{FF2B5EF4-FFF2-40B4-BE49-F238E27FC236}">
                  <a16:creationId xmlns:a16="http://schemas.microsoft.com/office/drawing/2014/main" id="{BB415387-B7BE-399D-1E23-881DE103C8FC}"/>
                </a:ext>
              </a:extLst>
            </p:cNvPr>
            <p:cNvSpPr/>
            <p:nvPr/>
          </p:nvSpPr>
          <p:spPr>
            <a:xfrm>
              <a:off x="6640057" y="889106"/>
              <a:ext cx="510539" cy="440120"/>
            </a:xfrm>
            <a:prstGeom prst="hexagon">
              <a:avLst/>
            </a:prstGeom>
            <a:solidFill>
              <a:srgbClr val="5469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  <p:sp>
          <p:nvSpPr>
            <p:cNvPr id="56" name="Hexagon 55">
              <a:extLst>
                <a:ext uri="{FF2B5EF4-FFF2-40B4-BE49-F238E27FC236}">
                  <a16:creationId xmlns:a16="http://schemas.microsoft.com/office/drawing/2014/main" id="{28EF9159-BE0D-45F9-85CC-EC750FB552EE}"/>
                </a:ext>
              </a:extLst>
            </p:cNvPr>
            <p:cNvSpPr/>
            <p:nvPr/>
          </p:nvSpPr>
          <p:spPr>
            <a:xfrm>
              <a:off x="6223918" y="666620"/>
              <a:ext cx="510539" cy="440120"/>
            </a:xfrm>
            <a:prstGeom prst="hexagon">
              <a:avLst/>
            </a:prstGeom>
            <a:solidFill>
              <a:srgbClr val="263F2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>
                <a:solidFill>
                  <a:schemeClr val="bg2"/>
                </a:solidFill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69958C60-0B40-A894-4106-02506D718794}"/>
              </a:ext>
            </a:extLst>
          </p:cNvPr>
          <p:cNvSpPr/>
          <p:nvPr/>
        </p:nvSpPr>
        <p:spPr>
          <a:xfrm>
            <a:off x="6858000" y="-33346"/>
            <a:ext cx="167640" cy="1134436"/>
          </a:xfrm>
          <a:prstGeom prst="rect">
            <a:avLst/>
          </a:prstGeom>
          <a:solidFill>
            <a:srgbClr val="E9EE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8C458C-FB20-887F-D5B8-D4B1A56BAC5E}"/>
              </a:ext>
            </a:extLst>
          </p:cNvPr>
          <p:cNvSpPr txBox="1"/>
          <p:nvPr/>
        </p:nvSpPr>
        <p:spPr>
          <a:xfrm>
            <a:off x="5852583" y="10646297"/>
            <a:ext cx="793487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r>
              <a:rPr lang="en-IN" sz="800" b="1" i="0" dirty="0">
                <a:solidFill>
                  <a:srgbClr val="68806D"/>
                </a:solidFill>
                <a:effectLst/>
                <a:latin typeface="+mj-lt"/>
              </a:rPr>
              <a:t>MAT-GLB-2503070</a:t>
            </a:r>
            <a:endParaRPr lang="en-IN" sz="800" b="1" spc="-20" dirty="0">
              <a:solidFill>
                <a:srgbClr val="68806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6395603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anofi_Opella">
    <a:dk1>
      <a:srgbClr val="000000"/>
    </a:dk1>
    <a:lt1>
      <a:srgbClr val="FFFFFF"/>
    </a:lt1>
    <a:dk2>
      <a:srgbClr val="042B0B"/>
    </a:dk2>
    <a:lt2>
      <a:srgbClr val="F7EFE6"/>
    </a:lt2>
    <a:accent1>
      <a:srgbClr val="042B0B"/>
    </a:accent1>
    <a:accent2>
      <a:srgbClr val="36553C"/>
    </a:accent2>
    <a:accent3>
      <a:srgbClr val="4F6B54"/>
    </a:accent3>
    <a:accent4>
      <a:srgbClr val="829585"/>
    </a:accent4>
    <a:accent5>
      <a:srgbClr val="B4BFB6"/>
    </a:accent5>
    <a:accent6>
      <a:srgbClr val="CDD5CE"/>
    </a:accent6>
    <a:hlink>
      <a:srgbClr val="FF78D2"/>
    </a:hlink>
    <a:folHlink>
      <a:srgbClr val="FF78D2"/>
    </a:folHlink>
  </a:clrScheme>
  <a:fontScheme name="Sanofi_Opella">
    <a:majorFont>
      <a:latin typeface="Opella Sans"/>
      <a:ea typeface=""/>
      <a:cs typeface="Opella Sans"/>
    </a:majorFont>
    <a:minorFont>
      <a:latin typeface="Opella Sans"/>
      <a:ea typeface=""/>
      <a:cs typeface="Opell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anofi_Opella">
    <a:dk1>
      <a:srgbClr val="000000"/>
    </a:dk1>
    <a:lt1>
      <a:srgbClr val="FFFFFF"/>
    </a:lt1>
    <a:dk2>
      <a:srgbClr val="042B0B"/>
    </a:dk2>
    <a:lt2>
      <a:srgbClr val="F7EFE6"/>
    </a:lt2>
    <a:accent1>
      <a:srgbClr val="042B0B"/>
    </a:accent1>
    <a:accent2>
      <a:srgbClr val="36553C"/>
    </a:accent2>
    <a:accent3>
      <a:srgbClr val="4F6B54"/>
    </a:accent3>
    <a:accent4>
      <a:srgbClr val="829585"/>
    </a:accent4>
    <a:accent5>
      <a:srgbClr val="B4BFB6"/>
    </a:accent5>
    <a:accent6>
      <a:srgbClr val="CDD5CE"/>
    </a:accent6>
    <a:hlink>
      <a:srgbClr val="FF78D2"/>
    </a:hlink>
    <a:folHlink>
      <a:srgbClr val="FF78D2"/>
    </a:folHlink>
  </a:clrScheme>
  <a:fontScheme name="Sanofi_Opella">
    <a:majorFont>
      <a:latin typeface="Opella Sans"/>
      <a:ea typeface=""/>
      <a:cs typeface="Opella Sans"/>
    </a:majorFont>
    <a:minorFont>
      <a:latin typeface="Opella Sans"/>
      <a:ea typeface=""/>
      <a:cs typeface="Opella Sans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E1500A7-8E75-49E1-BF46-06B83FF2F5C9}">
  <ds:schemaRefs>
    <ds:schemaRef ds:uri="cb394913-660e-41e9-9f09-b3173fdbf396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4a615a75-1d40-4834-a16a-462b4b5926d5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7127</TotalTime>
  <Words>807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Opella Sans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Yadav, Bala Mahendra /IN Opella</cp:lastModifiedBy>
  <cp:revision>12</cp:revision>
  <dcterms:created xsi:type="dcterms:W3CDTF">2024-02-07T04:43:41Z</dcterms:created>
  <dcterms:modified xsi:type="dcterms:W3CDTF">2025-06-09T11:22:08Z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