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4"/>
  </p:sldMasterIdLst>
  <p:notesMasterIdLst>
    <p:notesMasterId r:id="rId6"/>
  </p:notesMasterIdLst>
  <p:sldIdLst>
    <p:sldId id="310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A43CEF3D-B31E-2992-E89E-170EEA2DB942}" name="Yadav, Bala Mahendra /IN" initials="Y/" userId="S::balamahendra.yadav@sanofi.com::e3ea8a65-6f99-4449-b9ce-1dd4f0d50f0e" providerId="AD"/>
  <p188:author id="{38917A47-35D1-4182-8F68-09D920D864B2}" name="Yadav, Bala Mahendra /IN" initials="BY" userId="S::BalaMahendra.Yadav@sanofi.com::e3ea8a65-6f99-4449-b9ce-1dd4f0d50f0e" providerId="AD"/>
  <p188:author id="{AAB31566-3E5B-E569-CB88-EBB1DB194127}" name="Wielgus, Katarzyna /PL" initials="KW" userId="S::Katarzyna.Wielgus@sanofi.com::abf8a2ab-8eb7-4a59-ae1c-3cc764e6fd48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CACA"/>
    <a:srgbClr val="4F6B54"/>
    <a:srgbClr val="CDD5CE"/>
    <a:srgbClr val="D8BCDB"/>
    <a:srgbClr val="FFFFFF"/>
    <a:srgbClr val="F7EFE6"/>
    <a:srgbClr val="7A00E6"/>
    <a:srgbClr val="23004C"/>
    <a:srgbClr val="F4F2F6"/>
    <a:srgbClr val="665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94C91-E07E-4C2D-B50A-376EABCF14D7}" v="1" dt="2025-03-28T10:15:26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020" y="-37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ringarpure, Dipti /IN" userId="d9e4fcc3-bf03-47dc-b71d-30f62ce47a97" providerId="ADAL" clId="{6C594C91-E07E-4C2D-B50A-376EABCF14D7}"/>
    <pc:docChg chg="delSld modSld delMainMaster">
      <pc:chgData name="Shringarpure, Dipti /IN" userId="d9e4fcc3-bf03-47dc-b71d-30f62ce47a97" providerId="ADAL" clId="{6C594C91-E07E-4C2D-B50A-376EABCF14D7}" dt="2025-03-28T10:16:52.068" v="47" actId="1076"/>
      <pc:docMkLst>
        <pc:docMk/>
      </pc:docMkLst>
      <pc:sldChg chg="del">
        <pc:chgData name="Shringarpure, Dipti /IN" userId="d9e4fcc3-bf03-47dc-b71d-30f62ce47a97" providerId="ADAL" clId="{6C594C91-E07E-4C2D-B50A-376EABCF14D7}" dt="2025-03-28T10:14:23.038" v="2" actId="47"/>
        <pc:sldMkLst>
          <pc:docMk/>
          <pc:sldMk cId="3146395603" sldId="306"/>
        </pc:sldMkLst>
      </pc:sldChg>
      <pc:sldChg chg="del">
        <pc:chgData name="Shringarpure, Dipti /IN" userId="d9e4fcc3-bf03-47dc-b71d-30f62ce47a97" providerId="ADAL" clId="{6C594C91-E07E-4C2D-B50A-376EABCF14D7}" dt="2025-03-28T10:14:20.084" v="0" actId="47"/>
        <pc:sldMkLst>
          <pc:docMk/>
          <pc:sldMk cId="2083027325" sldId="308"/>
        </pc:sldMkLst>
      </pc:sldChg>
      <pc:sldChg chg="addSp modSp mod">
        <pc:chgData name="Shringarpure, Dipti /IN" userId="d9e4fcc3-bf03-47dc-b71d-30f62ce47a97" providerId="ADAL" clId="{6C594C91-E07E-4C2D-B50A-376EABCF14D7}" dt="2025-03-28T10:16:52.068" v="47" actId="1076"/>
        <pc:sldMkLst>
          <pc:docMk/>
          <pc:sldMk cId="279632064" sldId="310"/>
        </pc:sldMkLst>
        <pc:spChg chg="add mod">
          <ac:chgData name="Shringarpure, Dipti /IN" userId="d9e4fcc3-bf03-47dc-b71d-30f62ce47a97" providerId="ADAL" clId="{6C594C91-E07E-4C2D-B50A-376EABCF14D7}" dt="2025-03-28T10:16:52.068" v="47" actId="1076"/>
          <ac:spMkLst>
            <pc:docMk/>
            <pc:sldMk cId="279632064" sldId="310"/>
            <ac:spMk id="40" creationId="{173DC85E-0D68-A8F1-90A8-374918F79058}"/>
          </ac:spMkLst>
        </pc:spChg>
        <pc:spChg chg="mod">
          <ac:chgData name="Shringarpure, Dipti /IN" userId="d9e4fcc3-bf03-47dc-b71d-30f62ce47a97" providerId="ADAL" clId="{6C594C91-E07E-4C2D-B50A-376EABCF14D7}" dt="2025-03-28T10:15:20.457" v="3" actId="1076"/>
          <ac:spMkLst>
            <pc:docMk/>
            <pc:sldMk cId="279632064" sldId="310"/>
            <ac:spMk id="61" creationId="{EC5A924C-B4F5-3E14-B5B5-92CC780DA5A3}"/>
          </ac:spMkLst>
        </pc:spChg>
      </pc:sldChg>
      <pc:sldChg chg="del">
        <pc:chgData name="Shringarpure, Dipti /IN" userId="d9e4fcc3-bf03-47dc-b71d-30f62ce47a97" providerId="ADAL" clId="{6C594C91-E07E-4C2D-B50A-376EABCF14D7}" dt="2025-03-28T10:14:21.966" v="1" actId="47"/>
        <pc:sldMkLst>
          <pc:docMk/>
          <pc:sldMk cId="2699085372" sldId="311"/>
        </pc:sldMkLst>
      </pc:sldChg>
      <pc:sldMasterChg chg="del delSldLayout">
        <pc:chgData name="Shringarpure, Dipti /IN" userId="d9e4fcc3-bf03-47dc-b71d-30f62ce47a97" providerId="ADAL" clId="{6C594C91-E07E-4C2D-B50A-376EABCF14D7}" dt="2025-03-28T10:14:20.084" v="0" actId="47"/>
        <pc:sldMasterMkLst>
          <pc:docMk/>
          <pc:sldMasterMk cId="1171387898" sldId="2147483853"/>
        </pc:sldMasterMkLst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671844107" sldId="2147483854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559558887" sldId="2147483855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541793082" sldId="2147483856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1813208" sldId="2147483857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989841825" sldId="2147483858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17396593" sldId="2147483859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994359626" sldId="2147483860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377243549" sldId="2147483861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731269552" sldId="2147483862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964901447" sldId="2147483863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042549557" sldId="2147483864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141356082" sldId="2147483865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134889616" sldId="2147483866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37827277" sldId="2147483867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288739989" sldId="2147483868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172450888" sldId="2147483869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985967051" sldId="2147483870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888174627" sldId="2147483871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353249031" sldId="2147483872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930370317" sldId="2147483873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992456345" sldId="2147483874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95287890" sldId="2147483875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649306514" sldId="2147483876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627778147" sldId="2147483877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580404033" sldId="2147483878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218993109" sldId="2147483879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491185528" sldId="2147483880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603181794" sldId="2147483881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763873500" sldId="2147483882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355791295" sldId="2147483883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976580182" sldId="2147483884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362338545" sldId="2147483885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64808714" sldId="2147483886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891904198" sldId="2147483887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124374244" sldId="2147483888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550963463" sldId="2147483889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633218736" sldId="2147483890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151915359" sldId="2147483891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164284825" sldId="2147483892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394455940" sldId="2147483893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2221749352" sldId="2147483894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156986538" sldId="2147483895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619538194" sldId="2147483896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4211478961" sldId="2147483897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83246862" sldId="2147483898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1738925580" sldId="2147483899"/>
          </pc:sldLayoutMkLst>
        </pc:sldLayoutChg>
        <pc:sldLayoutChg chg="del">
          <pc:chgData name="Shringarpure, Dipti /IN" userId="d9e4fcc3-bf03-47dc-b71d-30f62ce47a97" providerId="ADAL" clId="{6C594C91-E07E-4C2D-B50A-376EABCF14D7}" dt="2025-03-28T10:14:20.084" v="0" actId="47"/>
          <pc:sldLayoutMkLst>
            <pc:docMk/>
            <pc:sldMasterMk cId="1171387898" sldId="2147483853"/>
            <pc:sldLayoutMk cId="3310730083" sldId="214748394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28-03-2025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068FD-D08D-EAB4-A5F1-B1763B40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42706-4C34-1037-480F-796361EBA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8C268-9085-B798-0323-2340DABD9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E9DC1-6A44-03BE-408C-A6DA6264A2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73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584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201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56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3800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19F4A-0330-E625-1790-6C1F275E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8800B28-0A23-9115-E712-9C846FB88D37}"/>
              </a:ext>
            </a:extLst>
          </p:cNvPr>
          <p:cNvSpPr/>
          <p:nvPr/>
        </p:nvSpPr>
        <p:spPr>
          <a:xfrm>
            <a:off x="3509231" y="2002511"/>
            <a:ext cx="3205914" cy="1646443"/>
          </a:xfrm>
          <a:prstGeom prst="roundRect">
            <a:avLst>
              <a:gd name="adj" fmla="val 1754"/>
            </a:avLst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C1329D5-600F-8DD4-EA48-80B056E080B1}"/>
              </a:ext>
            </a:extLst>
          </p:cNvPr>
          <p:cNvGrpSpPr/>
          <p:nvPr/>
        </p:nvGrpSpPr>
        <p:grpSpPr>
          <a:xfrm>
            <a:off x="1348154" y="4560923"/>
            <a:ext cx="742987" cy="1206683"/>
            <a:chOff x="1437126" y="1784723"/>
            <a:chExt cx="1568700" cy="2118911"/>
          </a:xfrm>
        </p:grpSpPr>
        <p:grpSp>
          <p:nvGrpSpPr>
            <p:cNvPr id="21" name="Google Shape;284;p19">
              <a:extLst>
                <a:ext uri="{FF2B5EF4-FFF2-40B4-BE49-F238E27FC236}">
                  <a16:creationId xmlns:a16="http://schemas.microsoft.com/office/drawing/2014/main" id="{F6A33201-6F53-BD73-944D-481125C0156D}"/>
                </a:ext>
              </a:extLst>
            </p:cNvPr>
            <p:cNvGrpSpPr/>
            <p:nvPr/>
          </p:nvGrpSpPr>
          <p:grpSpPr>
            <a:xfrm>
              <a:off x="2123332" y="1784723"/>
              <a:ext cx="882450" cy="1136250"/>
              <a:chOff x="2288356" y="1696445"/>
              <a:chExt cx="882450" cy="1136250"/>
            </a:xfrm>
          </p:grpSpPr>
          <p:sp>
            <p:nvSpPr>
              <p:cNvPr id="22" name="Google Shape;285;p19">
                <a:extLst>
                  <a:ext uri="{FF2B5EF4-FFF2-40B4-BE49-F238E27FC236}">
                    <a16:creationId xmlns:a16="http://schemas.microsoft.com/office/drawing/2014/main" id="{23EA5723-5B6F-6C63-0E9A-61F06A1406DD}"/>
                  </a:ext>
                </a:extLst>
              </p:cNvPr>
              <p:cNvSpPr/>
              <p:nvPr/>
            </p:nvSpPr>
            <p:spPr>
              <a:xfrm flipH="1">
                <a:off x="2288356" y="1696445"/>
                <a:ext cx="773700" cy="7737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cxnSp>
            <p:nvCxnSpPr>
              <p:cNvPr id="23" name="Google Shape;286;p19">
                <a:extLst>
                  <a:ext uri="{FF2B5EF4-FFF2-40B4-BE49-F238E27FC236}">
                    <a16:creationId xmlns:a16="http://schemas.microsoft.com/office/drawing/2014/main" id="{4DAD2D7C-E242-FD7E-FE49-CA1CB6D0EE78}"/>
                  </a:ext>
                </a:extLst>
              </p:cNvPr>
              <p:cNvCxnSpPr>
                <a:stCxn id="22" idx="0"/>
              </p:cNvCxnSpPr>
              <p:nvPr/>
            </p:nvCxnSpPr>
            <p:spPr>
              <a:xfrm>
                <a:off x="2675206" y="1696445"/>
                <a:ext cx="495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24" name="Google Shape;287;p19">
                <a:extLst>
                  <a:ext uri="{FF2B5EF4-FFF2-40B4-BE49-F238E27FC236}">
                    <a16:creationId xmlns:a16="http://schemas.microsoft.com/office/drawing/2014/main" id="{DA0ADC83-CFE3-83FB-F978-724C004AF91F}"/>
                  </a:ext>
                </a:extLst>
              </p:cNvPr>
              <p:cNvCxnSpPr>
                <a:stCxn id="22" idx="2"/>
              </p:cNvCxnSpPr>
              <p:nvPr/>
            </p:nvCxnSpPr>
            <p:spPr>
              <a:xfrm>
                <a:off x="2288356" y="2083295"/>
                <a:ext cx="0" cy="749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6" name="Google Shape;288;p19">
              <a:extLst>
                <a:ext uri="{FF2B5EF4-FFF2-40B4-BE49-F238E27FC236}">
                  <a16:creationId xmlns:a16="http://schemas.microsoft.com/office/drawing/2014/main" id="{CB91E2E6-9253-AED8-EB7E-EB94A3A5E228}"/>
                </a:ext>
              </a:extLst>
            </p:cNvPr>
            <p:cNvGrpSpPr/>
            <p:nvPr/>
          </p:nvGrpSpPr>
          <p:grpSpPr>
            <a:xfrm>
              <a:off x="2123388" y="2765397"/>
              <a:ext cx="882422" cy="1138237"/>
              <a:chOff x="7009125" y="3165618"/>
              <a:chExt cx="565800" cy="729827"/>
            </a:xfrm>
          </p:grpSpPr>
          <p:sp>
            <p:nvSpPr>
              <p:cNvPr id="27" name="Google Shape;289;p19">
                <a:extLst>
                  <a:ext uri="{FF2B5EF4-FFF2-40B4-BE49-F238E27FC236}">
                    <a16:creationId xmlns:a16="http://schemas.microsoft.com/office/drawing/2014/main" id="{F6A373D4-2049-BA80-B02B-2DFC671D4EF9}"/>
                  </a:ext>
                </a:extLst>
              </p:cNvPr>
              <p:cNvSpPr/>
              <p:nvPr/>
            </p:nvSpPr>
            <p:spPr>
              <a:xfrm rot="10800000">
                <a:off x="7009125" y="3398118"/>
                <a:ext cx="496200" cy="496201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cxnSp>
            <p:nvCxnSpPr>
              <p:cNvPr id="28" name="Google Shape;290;p19">
                <a:extLst>
                  <a:ext uri="{FF2B5EF4-FFF2-40B4-BE49-F238E27FC236}">
                    <a16:creationId xmlns:a16="http://schemas.microsoft.com/office/drawing/2014/main" id="{F222827A-85E9-6B6E-2712-6D8D1066BD98}"/>
                  </a:ext>
                </a:extLst>
              </p:cNvPr>
              <p:cNvCxnSpPr>
                <a:stCxn id="27" idx="0"/>
              </p:cNvCxnSpPr>
              <p:nvPr/>
            </p:nvCxnSpPr>
            <p:spPr>
              <a:xfrm>
                <a:off x="7257225" y="3894317"/>
                <a:ext cx="317700" cy="1128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29" name="Google Shape;291;p19">
                <a:extLst>
                  <a:ext uri="{FF2B5EF4-FFF2-40B4-BE49-F238E27FC236}">
                    <a16:creationId xmlns:a16="http://schemas.microsoft.com/office/drawing/2014/main" id="{D5E46BB7-0026-0D09-81C1-D1304FE4E13A}"/>
                  </a:ext>
                </a:extLst>
              </p:cNvPr>
              <p:cNvCxnSpPr>
                <a:stCxn id="27" idx="2"/>
              </p:cNvCxnSpPr>
              <p:nvPr/>
            </p:nvCxnSpPr>
            <p:spPr>
              <a:xfrm flipV="1">
                <a:off x="7009125" y="3165618"/>
                <a:ext cx="0" cy="480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30" name="Google Shape;292;p19">
              <a:extLst>
                <a:ext uri="{FF2B5EF4-FFF2-40B4-BE49-F238E27FC236}">
                  <a16:creationId xmlns:a16="http://schemas.microsoft.com/office/drawing/2014/main" id="{D68CBD5E-BD99-A2BC-B563-5902B07571E6}"/>
                </a:ext>
              </a:extLst>
            </p:cNvPr>
            <p:cNvCxnSpPr/>
            <p:nvPr/>
          </p:nvCxnSpPr>
          <p:spPr>
            <a:xfrm>
              <a:off x="1437126" y="2789256"/>
              <a:ext cx="15687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E36DB02-FADF-E175-C897-3CF25DDD6599}"/>
              </a:ext>
            </a:extLst>
          </p:cNvPr>
          <p:cNvCxnSpPr>
            <a:cxnSpLocks/>
          </p:cNvCxnSpPr>
          <p:nvPr/>
        </p:nvCxnSpPr>
        <p:spPr>
          <a:xfrm flipV="1">
            <a:off x="1756838" y="2477460"/>
            <a:ext cx="0" cy="68933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566AA1E-CD2F-D5AA-DAC4-8AB1D8E5680E}"/>
              </a:ext>
            </a:extLst>
          </p:cNvPr>
          <p:cNvCxnSpPr>
            <a:cxnSpLocks/>
            <a:stCxn id="81" idx="2"/>
            <a:endCxn id="4" idx="6"/>
          </p:cNvCxnSpPr>
          <p:nvPr/>
        </p:nvCxnSpPr>
        <p:spPr>
          <a:xfrm flipH="1">
            <a:off x="1474572" y="2477460"/>
            <a:ext cx="581587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D32517-82CF-99BF-2E11-96108398BD57}"/>
              </a:ext>
            </a:extLst>
          </p:cNvPr>
          <p:cNvCxnSpPr>
            <a:cxnSpLocks/>
          </p:cNvCxnSpPr>
          <p:nvPr/>
        </p:nvCxnSpPr>
        <p:spPr>
          <a:xfrm flipH="1">
            <a:off x="1474572" y="2817386"/>
            <a:ext cx="581587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2E1C00B-1A62-DA53-C95D-BD6435558862}"/>
              </a:ext>
            </a:extLst>
          </p:cNvPr>
          <p:cNvCxnSpPr>
            <a:cxnSpLocks/>
          </p:cNvCxnSpPr>
          <p:nvPr/>
        </p:nvCxnSpPr>
        <p:spPr>
          <a:xfrm flipH="1">
            <a:off x="1474572" y="3160711"/>
            <a:ext cx="581587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3E2F1883-6739-508B-F0C1-DBAF739999C8}"/>
              </a:ext>
            </a:extLst>
          </p:cNvPr>
          <p:cNvSpPr/>
          <p:nvPr/>
        </p:nvSpPr>
        <p:spPr>
          <a:xfrm>
            <a:off x="-4979" y="-6351"/>
            <a:ext cx="5096998" cy="14058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C7C73B3-3050-26C2-5BF7-F1DAC5D9771B}"/>
              </a:ext>
            </a:extLst>
          </p:cNvPr>
          <p:cNvSpPr/>
          <p:nvPr/>
        </p:nvSpPr>
        <p:spPr>
          <a:xfrm>
            <a:off x="4414520" y="-6350"/>
            <a:ext cx="2443480" cy="1405839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25" name="Title 30">
            <a:extLst>
              <a:ext uri="{FF2B5EF4-FFF2-40B4-BE49-F238E27FC236}">
                <a16:creationId xmlns:a16="http://schemas.microsoft.com/office/drawing/2014/main" id="{8C91E859-CA5C-3E22-1E88-145239C8386C}"/>
              </a:ext>
            </a:extLst>
          </p:cNvPr>
          <p:cNvSpPr txBox="1">
            <a:spLocks/>
          </p:cNvSpPr>
          <p:nvPr/>
        </p:nvSpPr>
        <p:spPr>
          <a:xfrm>
            <a:off x="142853" y="121847"/>
            <a:ext cx="3887515" cy="1187448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 SW Bold Highlighted" pitchFamily="2" charset="0"/>
                <a:ea typeface="+mj-ea"/>
                <a:cs typeface="Opella Sans SW Bold Highlighted" pitchFamily="2" charset="0"/>
              </a:rPr>
              <a:t>MASLD</a:t>
            </a:r>
            <a:r>
              <a:rPr kumimoji="0" lang="en-IN" sz="2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j-ea"/>
              </a:rPr>
              <a:t> – current treatment strategies - from metabolic indices to patient reported outcomes</a:t>
            </a: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j-ea"/>
            </a:endParaRPr>
          </a:p>
        </p:txBody>
      </p:sp>
      <p:sp>
        <p:nvSpPr>
          <p:cNvPr id="61" name="Text Placeholder 15">
            <a:extLst>
              <a:ext uri="{FF2B5EF4-FFF2-40B4-BE49-F238E27FC236}">
                <a16:creationId xmlns:a16="http://schemas.microsoft.com/office/drawing/2014/main" id="{EC5A924C-B4F5-3E14-B5B5-92CC780DA5A3}"/>
              </a:ext>
            </a:extLst>
          </p:cNvPr>
          <p:cNvSpPr txBox="1">
            <a:spLocks/>
          </p:cNvSpPr>
          <p:nvPr/>
        </p:nvSpPr>
        <p:spPr>
          <a:xfrm>
            <a:off x="1068825" y="9763820"/>
            <a:ext cx="5497373" cy="91409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None/>
              <a:defRPr lang="en-GB" sz="900" kern="1200" spc="-20" baseline="0" noProof="0" dirty="0">
                <a:solidFill>
                  <a:srgbClr val="829585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Incretin-based therapies for T2D or obesity.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1)Rinella ME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Hepatol.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2023;78(6):1966-1986; 2)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Dajani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AI and Popovic B. 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 J Clin Cases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2020;8:5235–5249; 3)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Pipitone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RM, et al. </a:t>
            </a:r>
            <a:r>
              <a:rPr kumimoji="0" lang="en-IN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Adv Endocrinol </a:t>
            </a:r>
            <a:r>
              <a:rPr kumimoji="0" lang="en-IN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Metab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2023;14:20420188221145549; 4)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Yamamura S, et al. </a:t>
            </a:r>
            <a:r>
              <a:rPr kumimoji="0" lang="nl-NL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 Gastroenterol Hepatol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2021;36:629–636;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5) EASL-EASD-EASO clinical practice guideline. 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 Hepatol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2024;81(3):492-542; 6)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Dajani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A, et al. 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Arab J Gastroenterol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2015;16:99–104; 7) </a:t>
            </a:r>
            <a:r>
              <a:rPr kumimoji="0" lang="en-IN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Ivashkin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VT, et al. </a:t>
            </a:r>
            <a:r>
              <a:rPr kumimoji="0" lang="en-IN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Drugs Real World Outcomes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2021;8:369–382; 8) 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Maev IV, et al. </a:t>
            </a:r>
            <a:r>
              <a:rPr kumimoji="0" lang="nl-NL" sz="600" b="0" i="1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BMJ Open Gastroenterol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2020;7:e000341.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ALT, alanine transaminase; AST, aspartate transaminase; CAP, controlled attenuation parameter; CLDQ, Chronic liver disease questionnaire;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EASD, European Association for the Study of Diabetes; EASL, European Association for the Study of the Liver; EASO, European Association for the Study of Obesity;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EPL, essential phospholipids; HDL, high-density lipoprotein; HRQoL, health related quality of life; MASH, metabolic-dysfunction associated steatohepatitis; MASLD, metabolic-dysfunction associated steatotic liver disease; MetS, metabolic syndrome; NAFLD, non-alcoholic fatty liver disease; NASH, non-alcoholic steatohepatitis; PROs, patient reported outcomes;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QoL, quality of life; RCT, randomized controlled trial; 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SoC, standard of care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(lifestyle modification [diet and physical activity/exercise])</a:t>
            </a:r>
            <a:r>
              <a:rPr kumimoji="0" lang="nl-NL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T2DM, type 2 diabetes mellitus.                        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8295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259C920-E7E0-7F4A-C71B-86D225084727}"/>
              </a:ext>
            </a:extLst>
          </p:cNvPr>
          <p:cNvSpPr/>
          <p:nvPr/>
        </p:nvSpPr>
        <p:spPr>
          <a:xfrm>
            <a:off x="142850" y="1445214"/>
            <a:ext cx="6572295" cy="386949"/>
          </a:xfrm>
          <a:prstGeom prst="roundRect">
            <a:avLst>
              <a:gd name="adj" fmla="val 224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The nomenclature of NAFLD/NASH is changed to MASLD/MASH where the diagnosis is based on inclusion of cardio-metabolic risk factors such as overweight/obesity, T2DM and metabolic disorders</a:t>
            </a:r>
            <a:r>
              <a:rPr kumimoji="0" lang="en-US" sz="1000" b="0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1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46" name="Rounded Rectangle 1">
            <a:extLst>
              <a:ext uri="{FF2B5EF4-FFF2-40B4-BE49-F238E27FC236}">
                <a16:creationId xmlns:a16="http://schemas.microsoft.com/office/drawing/2014/main" id="{622B06DF-4A3F-C932-25E4-EB371A46AB98}"/>
              </a:ext>
            </a:extLst>
          </p:cNvPr>
          <p:cNvSpPr>
            <a:spLocks/>
          </p:cNvSpPr>
          <p:nvPr/>
        </p:nvSpPr>
        <p:spPr>
          <a:xfrm>
            <a:off x="142852" y="3860096"/>
            <a:ext cx="6572294" cy="382983"/>
          </a:xfrm>
          <a:prstGeom prst="roundRect">
            <a:avLst>
              <a:gd name="adj" fmla="val 12064"/>
            </a:avLst>
          </a:prstGeom>
          <a:solidFill>
            <a:schemeClr val="accent4"/>
          </a:solidFill>
        </p:spPr>
        <p:txBody>
          <a:bodyPr wrap="square" lIns="72000" tIns="72000" rIns="72000" bIns="7200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PROs offer insights into the wider impact of a disease from the patient perspective, including evaluation of symptoms, functioning and HRQoL</a:t>
            </a:r>
            <a:r>
              <a:rPr kumimoji="0" lang="en-GB" sz="1000" b="0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4</a:t>
            </a:r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507AB917-4F3B-E8FB-3C7C-F9EAD6B5B67F}"/>
              </a:ext>
            </a:extLst>
          </p:cNvPr>
          <p:cNvSpPr/>
          <p:nvPr/>
        </p:nvSpPr>
        <p:spPr>
          <a:xfrm>
            <a:off x="6112026" y="4072132"/>
            <a:ext cx="384310" cy="257565"/>
          </a:xfrm>
          <a:prstGeom prst="triangle">
            <a:avLst>
              <a:gd name="adj" fmla="val 46265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87" name="Triangle 14">
            <a:extLst>
              <a:ext uri="{FF2B5EF4-FFF2-40B4-BE49-F238E27FC236}">
                <a16:creationId xmlns:a16="http://schemas.microsoft.com/office/drawing/2014/main" id="{CA602312-7564-3272-4C7F-78539ECB7C01}"/>
              </a:ext>
            </a:extLst>
          </p:cNvPr>
          <p:cNvSpPr/>
          <p:nvPr/>
        </p:nvSpPr>
        <p:spPr>
          <a:xfrm>
            <a:off x="2518778" y="3657802"/>
            <a:ext cx="113615" cy="434721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sp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-20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AD29F1-991C-5FC9-A8EF-2BCD3470C480}"/>
              </a:ext>
            </a:extLst>
          </p:cNvPr>
          <p:cNvSpPr txBox="1"/>
          <p:nvPr/>
        </p:nvSpPr>
        <p:spPr>
          <a:xfrm>
            <a:off x="142852" y="4310156"/>
            <a:ext cx="1331720" cy="1714525"/>
          </a:xfrm>
          <a:prstGeom prst="roundRect">
            <a:avLst>
              <a:gd name="adj" fmla="val 5338"/>
            </a:avLst>
          </a:prstGeom>
          <a:solidFill>
            <a:schemeClr val="accent1"/>
          </a:solidFill>
        </p:spPr>
        <p:txBody>
          <a:bodyPr wrap="square" lIns="72000" tIns="72000" rIns="36000" bIns="72000" anchor="t">
            <a:no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EASL–EASD–EASO clinical practice guidelines for management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of MASLD</a:t>
            </a:r>
            <a:r>
              <a:rPr kumimoji="0" lang="en-IN" sz="1200" b="1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5</a:t>
            </a:r>
          </a:p>
        </p:txBody>
      </p:sp>
      <p:sp>
        <p:nvSpPr>
          <p:cNvPr id="48" name="Rounded Rectangle 1">
            <a:extLst>
              <a:ext uri="{FF2B5EF4-FFF2-40B4-BE49-F238E27FC236}">
                <a16:creationId xmlns:a16="http://schemas.microsoft.com/office/drawing/2014/main" id="{A23D0448-9419-B474-F239-C0534234B244}"/>
              </a:ext>
            </a:extLst>
          </p:cNvPr>
          <p:cNvSpPr/>
          <p:nvPr/>
        </p:nvSpPr>
        <p:spPr>
          <a:xfrm>
            <a:off x="142851" y="6544874"/>
            <a:ext cx="3189379" cy="441347"/>
          </a:xfrm>
          <a:prstGeom prst="roundRect">
            <a:avLst>
              <a:gd name="adj" fmla="val 17141"/>
            </a:avLst>
          </a:prstGeom>
          <a:solidFill>
            <a:schemeClr val="accent6"/>
          </a:solidFill>
        </p:spPr>
        <p:txBody>
          <a:bodyPr wrap="square" lIns="72000" tIns="72000" rIns="0" bIns="72000" anchor="t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Improvement of MASLD symptoms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(significant reduction in disease burden and improvement in HRQoL)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6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CBC3DC5-ACF2-10AF-ACAE-AE148C21599F}"/>
              </a:ext>
            </a:extLst>
          </p:cNvPr>
          <p:cNvSpPr>
            <a:spLocks/>
          </p:cNvSpPr>
          <p:nvPr/>
        </p:nvSpPr>
        <p:spPr>
          <a:xfrm>
            <a:off x="142853" y="7578611"/>
            <a:ext cx="6572288" cy="385697"/>
          </a:xfrm>
          <a:prstGeom prst="roundRect">
            <a:avLst>
              <a:gd name="adj" fmla="val 10696"/>
            </a:avLst>
          </a:prstGeom>
          <a:solidFill>
            <a:schemeClr val="bg2"/>
          </a:solidFill>
        </p:spPr>
        <p:txBody>
          <a:bodyPr wrap="square" lIns="360000" tIns="72000" rIns="72000" bIns="72000" anchor="ctr">
            <a:noAutofit/>
          </a:bodyPr>
          <a:lstStyle/>
          <a:p>
            <a:pPr defTabSz="457200"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The efficacy and safety of EPLs was assessed in EXCEL </a:t>
            </a:r>
            <a:r>
              <a:rPr lang="en-US" sz="1400" b="1">
                <a:solidFill>
                  <a:srgbClr val="F7EFE6"/>
                </a:solidFill>
                <a:latin typeface="Opella Sans"/>
              </a:rPr>
              <a:t>clinical trial</a:t>
            </a:r>
            <a:endParaRPr lang="en-US" sz="1400" b="1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814F93C-43CE-6A1A-B79D-8566E3221DF0}"/>
              </a:ext>
            </a:extLst>
          </p:cNvPr>
          <p:cNvSpPr>
            <a:spLocks/>
          </p:cNvSpPr>
          <p:nvPr/>
        </p:nvSpPr>
        <p:spPr>
          <a:xfrm>
            <a:off x="142850" y="6100908"/>
            <a:ext cx="6572293" cy="385697"/>
          </a:xfrm>
          <a:prstGeom prst="roundRect">
            <a:avLst>
              <a:gd name="adj" fmla="val 10696"/>
            </a:avLst>
          </a:prstGeom>
          <a:solidFill>
            <a:schemeClr val="bg2"/>
          </a:solidFill>
        </p:spPr>
        <p:txBody>
          <a:bodyPr wrap="square" lIns="360000" tIns="72000" rIns="72000" bIns="7200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Current evidence for use of EPL </a:t>
            </a:r>
          </a:p>
        </p:txBody>
      </p:sp>
      <p:pic>
        <p:nvPicPr>
          <p:cNvPr id="96" name="Picture 95" descr="A black and white logo&#10;&#10;AI-generated content may be incorrect.">
            <a:extLst>
              <a:ext uri="{FF2B5EF4-FFF2-40B4-BE49-F238E27FC236}">
                <a16:creationId xmlns:a16="http://schemas.microsoft.com/office/drawing/2014/main" id="{9CC554A6-C199-E044-63B2-DB6DCCD016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1" y="6171737"/>
            <a:ext cx="262475" cy="262475"/>
          </a:xfrm>
          <a:prstGeom prst="rect">
            <a:avLst/>
          </a:prstGeom>
        </p:spPr>
      </p:pic>
      <p:pic>
        <p:nvPicPr>
          <p:cNvPr id="97" name="Picture 96" descr="A black and white logo&#10;&#10;AI-generated content may be incorrect.">
            <a:extLst>
              <a:ext uri="{FF2B5EF4-FFF2-40B4-BE49-F238E27FC236}">
                <a16:creationId xmlns:a16="http://schemas.microsoft.com/office/drawing/2014/main" id="{6428E067-81ED-0AB1-0DB4-88A60E725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1" y="7639013"/>
            <a:ext cx="262475" cy="262475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2EA903D2-BD2F-C6C6-4FB4-C007B330535B}"/>
              </a:ext>
            </a:extLst>
          </p:cNvPr>
          <p:cNvPicPr>
            <a:picLocks/>
          </p:cNvPicPr>
          <p:nvPr/>
        </p:nvPicPr>
        <p:blipFill>
          <a:blip r:embed="rId4"/>
          <a:srcRect l="-18349" t="1325" r="-17436" b="-3972"/>
          <a:stretch/>
        </p:blipFill>
        <p:spPr>
          <a:xfrm>
            <a:off x="4567238" y="75576"/>
            <a:ext cx="786440" cy="812469"/>
          </a:xfrm>
          <a:prstGeom prst="flowChartConnector">
            <a:avLst/>
          </a:prstGeom>
          <a:solidFill>
            <a:srgbClr val="CACACA"/>
          </a:solidFill>
          <a:ln w="25400">
            <a:noFill/>
          </a:ln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E3050D83-3CF6-DFD9-6930-21DD135DA42B}"/>
              </a:ext>
            </a:extLst>
          </p:cNvPr>
          <p:cNvSpPr txBox="1"/>
          <p:nvPr/>
        </p:nvSpPr>
        <p:spPr>
          <a:xfrm>
            <a:off x="4567238" y="960629"/>
            <a:ext cx="221202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-14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Professor Münevver Demir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-14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Charité Universitaetsmedizin Berlin Germany</a:t>
            </a:r>
          </a:p>
        </p:txBody>
      </p: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035A91F9-164F-FFFD-926A-D7A924992833}"/>
              </a:ext>
            </a:extLst>
          </p:cNvPr>
          <p:cNvSpPr/>
          <p:nvPr/>
        </p:nvSpPr>
        <p:spPr>
          <a:xfrm>
            <a:off x="142852" y="2002511"/>
            <a:ext cx="3293506" cy="1646443"/>
          </a:xfrm>
          <a:prstGeom prst="roundRect">
            <a:avLst>
              <a:gd name="adj" fmla="val 2268"/>
            </a:avLst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78CE97-1B44-FC16-1AE5-2243DCA72131}"/>
              </a:ext>
            </a:extLst>
          </p:cNvPr>
          <p:cNvSpPr/>
          <p:nvPr/>
        </p:nvSpPr>
        <p:spPr>
          <a:xfrm>
            <a:off x="581350" y="1882023"/>
            <a:ext cx="2454212" cy="282424"/>
          </a:xfrm>
          <a:prstGeom prst="roundRect">
            <a:avLst>
              <a:gd name="adj" fmla="val 113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Risk factors for MASLD</a:t>
            </a:r>
            <a:r>
              <a:rPr kumimoji="0" lang="en-US" sz="1200" b="1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2,3  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F50FB6E-347F-0AED-2DF9-D3A4C8C1505B}"/>
              </a:ext>
            </a:extLst>
          </p:cNvPr>
          <p:cNvSpPr/>
          <p:nvPr/>
        </p:nvSpPr>
        <p:spPr>
          <a:xfrm>
            <a:off x="1585346" y="2644971"/>
            <a:ext cx="347170" cy="35263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1AB121F-F229-E49C-D480-1A44B8C30A81}"/>
              </a:ext>
            </a:extLst>
          </p:cNvPr>
          <p:cNvSpPr txBox="1"/>
          <p:nvPr/>
        </p:nvSpPr>
        <p:spPr>
          <a:xfrm>
            <a:off x="2352537" y="2342585"/>
            <a:ext cx="1075833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Waist circumference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ABA7083-9463-899B-9C04-E2B6636F1C20}"/>
              </a:ext>
            </a:extLst>
          </p:cNvPr>
          <p:cNvSpPr txBox="1"/>
          <p:nvPr/>
        </p:nvSpPr>
        <p:spPr>
          <a:xfrm>
            <a:off x="2349749" y="2728381"/>
            <a:ext cx="12088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Blood pressure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A8A625F-221F-47F1-8823-F13D63BCF49E}"/>
              </a:ext>
            </a:extLst>
          </p:cNvPr>
          <p:cNvSpPr txBox="1"/>
          <p:nvPr/>
        </p:nvSpPr>
        <p:spPr>
          <a:xfrm>
            <a:off x="2349750" y="3000653"/>
            <a:ext cx="120880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High-density lipoprotein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BF20738-57AB-B74B-3739-3CA2B0367A91}"/>
              </a:ext>
            </a:extLst>
          </p:cNvPr>
          <p:cNvSpPr txBox="1"/>
          <p:nvPr/>
        </p:nvSpPr>
        <p:spPr>
          <a:xfrm>
            <a:off x="-1499" y="2728381"/>
            <a:ext cx="12088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Triglycerides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6AAF5D-7742-1278-095B-AD2283D4EE15}"/>
              </a:ext>
            </a:extLst>
          </p:cNvPr>
          <p:cNvSpPr txBox="1"/>
          <p:nvPr/>
        </p:nvSpPr>
        <p:spPr>
          <a:xfrm>
            <a:off x="-1093" y="3058264"/>
            <a:ext cx="12088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Basal glucose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1A8F5BC-F6F2-F57A-23AD-F9023BBAFB5E}"/>
              </a:ext>
            </a:extLst>
          </p:cNvPr>
          <p:cNvSpPr txBox="1"/>
          <p:nvPr/>
        </p:nvSpPr>
        <p:spPr>
          <a:xfrm>
            <a:off x="-526" y="2308730"/>
            <a:ext cx="120880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Insulin</a:t>
            </a:r>
            <a:b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</a:b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resistance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62F08A0-AA7D-88A5-BEF5-16F0992C5CA5}"/>
              </a:ext>
            </a:extLst>
          </p:cNvPr>
          <p:cNvGrpSpPr/>
          <p:nvPr/>
        </p:nvGrpSpPr>
        <p:grpSpPr>
          <a:xfrm>
            <a:off x="2056159" y="2370964"/>
            <a:ext cx="215476" cy="212991"/>
            <a:chOff x="1458256" y="2622166"/>
            <a:chExt cx="237024" cy="212991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5D4FFF88-4D07-BFD1-F5D7-33DA1950DD33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83" name="Triangle 14">
              <a:extLst>
                <a:ext uri="{FF2B5EF4-FFF2-40B4-BE49-F238E27FC236}">
                  <a16:creationId xmlns:a16="http://schemas.microsoft.com/office/drawing/2014/main" id="{AB6C7F2F-32FA-BC71-450B-2C7EF7D1795E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44DCF226-12A4-2ED3-0C1D-847672217731}"/>
              </a:ext>
            </a:extLst>
          </p:cNvPr>
          <p:cNvSpPr/>
          <p:nvPr/>
        </p:nvSpPr>
        <p:spPr>
          <a:xfrm>
            <a:off x="355518" y="3462138"/>
            <a:ext cx="2959182" cy="327311"/>
          </a:xfrm>
          <a:prstGeom prst="roundRect">
            <a:avLst>
              <a:gd name="adj" fmla="val 202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9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Patients with </a:t>
            </a:r>
            <a:r>
              <a:rPr kumimoji="0" lang="en-IN" sz="900" b="1" i="0" u="none" strike="noStrike" kern="1200" cap="none" spc="0" normalizeH="0" baseline="0" noProof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MetS</a:t>
            </a:r>
            <a:r>
              <a:rPr kumimoji="0" lang="en-IN" sz="9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have &gt;4-fold higher risk of developing MASLD than patients without MetS</a:t>
            </a:r>
            <a:r>
              <a:rPr kumimoji="0" lang="en-IN" sz="900" b="1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D22D816-BE1F-A059-D4EC-6E2F8E580D9E}"/>
              </a:ext>
            </a:extLst>
          </p:cNvPr>
          <p:cNvCxnSpPr>
            <a:cxnSpLocks/>
          </p:cNvCxnSpPr>
          <p:nvPr/>
        </p:nvCxnSpPr>
        <p:spPr>
          <a:xfrm>
            <a:off x="5092018" y="2132467"/>
            <a:ext cx="0" cy="344916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79900F16-AACA-9655-A9D7-0B9A45951833}"/>
              </a:ext>
            </a:extLst>
          </p:cNvPr>
          <p:cNvCxnSpPr>
            <a:cxnSpLocks/>
          </p:cNvCxnSpPr>
          <p:nvPr/>
        </p:nvCxnSpPr>
        <p:spPr>
          <a:xfrm>
            <a:off x="3978600" y="2332980"/>
            <a:ext cx="2325581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748DCA0-76AE-C36C-2EE3-DBA15197AF39}"/>
              </a:ext>
            </a:extLst>
          </p:cNvPr>
          <p:cNvCxnSpPr/>
          <p:nvPr/>
        </p:nvCxnSpPr>
        <p:spPr>
          <a:xfrm>
            <a:off x="3978600" y="2327736"/>
            <a:ext cx="0" cy="249495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6E019ED-0228-4C7E-A051-D7464D02C919}"/>
              </a:ext>
            </a:extLst>
          </p:cNvPr>
          <p:cNvCxnSpPr/>
          <p:nvPr/>
        </p:nvCxnSpPr>
        <p:spPr>
          <a:xfrm>
            <a:off x="6304181" y="2327736"/>
            <a:ext cx="0" cy="249495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Picture 119">
            <a:extLst>
              <a:ext uri="{FF2B5EF4-FFF2-40B4-BE49-F238E27FC236}">
                <a16:creationId xmlns:a16="http://schemas.microsoft.com/office/drawing/2014/main" id="{52356688-3A58-15AB-8FF0-B980B4416CF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39000"/>
                    </a14:imgEffect>
                    <a14:imgEffect>
                      <a14:colorTemperature colorTemp="47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703" y="2725510"/>
            <a:ext cx="198210" cy="198210"/>
          </a:xfrm>
          <a:prstGeom prst="rect">
            <a:avLst/>
          </a:prstGeom>
        </p:spPr>
      </p:pic>
      <p:sp>
        <p:nvSpPr>
          <p:cNvPr id="121" name="TextBox 120">
            <a:extLst>
              <a:ext uri="{FF2B5EF4-FFF2-40B4-BE49-F238E27FC236}">
                <a16:creationId xmlns:a16="http://schemas.microsoft.com/office/drawing/2014/main" id="{B7E82228-E7A8-926F-9F82-1F8D90C2B6DC}"/>
              </a:ext>
            </a:extLst>
          </p:cNvPr>
          <p:cNvSpPr txBox="1"/>
          <p:nvPr/>
        </p:nvSpPr>
        <p:spPr>
          <a:xfrm>
            <a:off x="3373026" y="2663232"/>
            <a:ext cx="1208804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Fatigue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4459844-CE1E-62AB-857A-AB65D5EAE9E2}"/>
              </a:ext>
            </a:extLst>
          </p:cNvPr>
          <p:cNvCxnSpPr>
            <a:cxnSpLocks/>
          </p:cNvCxnSpPr>
          <p:nvPr/>
        </p:nvCxnSpPr>
        <p:spPr>
          <a:xfrm>
            <a:off x="4494950" y="2334086"/>
            <a:ext cx="0" cy="628207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1829616A-4EC5-370A-A49F-D3751A0F7F0C}"/>
              </a:ext>
            </a:extLst>
          </p:cNvPr>
          <p:cNvCxnSpPr>
            <a:cxnSpLocks/>
          </p:cNvCxnSpPr>
          <p:nvPr/>
        </p:nvCxnSpPr>
        <p:spPr>
          <a:xfrm>
            <a:off x="5757138" y="2334848"/>
            <a:ext cx="0" cy="628207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FA8826F4-1F3B-54BA-7282-D684E40FE1CF}"/>
              </a:ext>
            </a:extLst>
          </p:cNvPr>
          <p:cNvSpPr txBox="1"/>
          <p:nvPr/>
        </p:nvSpPr>
        <p:spPr>
          <a:xfrm>
            <a:off x="3890548" y="3050071"/>
            <a:ext cx="1208804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Anxiety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5D2787F-4A30-34B8-7BD1-99204DCE8080}"/>
              </a:ext>
            </a:extLst>
          </p:cNvPr>
          <p:cNvSpPr txBox="1"/>
          <p:nvPr/>
        </p:nvSpPr>
        <p:spPr>
          <a:xfrm>
            <a:off x="5155984" y="3045267"/>
            <a:ext cx="1208804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Hepatomegaly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A4E0BC3-A3B8-3C09-D9C9-D9FD54F59375}"/>
              </a:ext>
            </a:extLst>
          </p:cNvPr>
          <p:cNvSpPr txBox="1"/>
          <p:nvPr/>
        </p:nvSpPr>
        <p:spPr>
          <a:xfrm>
            <a:off x="5699624" y="2619687"/>
            <a:ext cx="1208804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Malaise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DDA51F78-FBA6-3AE6-15F2-01BA9DAEFC0E}"/>
              </a:ext>
            </a:extLst>
          </p:cNvPr>
          <p:cNvCxnSpPr>
            <a:cxnSpLocks/>
          </p:cNvCxnSpPr>
          <p:nvPr/>
        </p:nvCxnSpPr>
        <p:spPr>
          <a:xfrm>
            <a:off x="5092018" y="2329244"/>
            <a:ext cx="0" cy="1009963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FBDF00CD-B3E0-8532-0644-7DEABBD6ADD6}"/>
              </a:ext>
            </a:extLst>
          </p:cNvPr>
          <p:cNvSpPr txBox="1"/>
          <p:nvPr/>
        </p:nvSpPr>
        <p:spPr>
          <a:xfrm>
            <a:off x="4112343" y="3436146"/>
            <a:ext cx="195934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Abdominal</a:t>
            </a: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 </a:t>
            </a:r>
            <a:r>
              <a:rPr kumimoji="0" lang="en-IN" sz="11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discomfort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141" name="Rounded Rectangle 1">
            <a:extLst>
              <a:ext uri="{FF2B5EF4-FFF2-40B4-BE49-F238E27FC236}">
                <a16:creationId xmlns:a16="http://schemas.microsoft.com/office/drawing/2014/main" id="{EC996478-E375-E08D-A69E-72ADADB66393}"/>
              </a:ext>
            </a:extLst>
          </p:cNvPr>
          <p:cNvSpPr/>
          <p:nvPr/>
        </p:nvSpPr>
        <p:spPr>
          <a:xfrm>
            <a:off x="142851" y="7062113"/>
            <a:ext cx="3189379" cy="441347"/>
          </a:xfrm>
          <a:prstGeom prst="roundRect">
            <a:avLst>
              <a:gd name="adj" fmla="val 10700"/>
            </a:avLst>
          </a:prstGeom>
          <a:solidFill>
            <a:schemeClr val="accent6"/>
          </a:solidFill>
        </p:spPr>
        <p:txBody>
          <a:bodyPr wrap="square" lIns="72000" tIns="72000" rIns="0" bIns="72000" anchor="t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Clinician and patient satisfaction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(</a:t>
            </a:r>
            <a:r>
              <a:rPr kumimoji="0" lang="en-IN" sz="10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h</a:t>
            </a:r>
            <a:r>
              <a:rPr kumimoji="0" lang="en-IN" sz="1000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igh satisfaction </a:t>
            </a:r>
            <a:r>
              <a:rPr kumimoji="0" lang="en-IN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correlated with improved lab parameters &amp; liver structure)</a:t>
            </a:r>
            <a:r>
              <a:rPr kumimoji="0" lang="en-IN" sz="1000" b="0" i="0" u="none" strike="noStrike" kern="1200" cap="none" spc="0" normalizeH="0" baseline="3000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7</a:t>
            </a:r>
          </a:p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000" b="0" i="0" u="none" strike="noStrike" kern="1200" cap="none" spc="0" normalizeH="0" baseline="3000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000" b="0" i="0" u="none" strike="noStrike" kern="1200" cap="none" spc="0" normalizeH="0" baseline="3000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147" name="Rounded Rectangle 1">
            <a:extLst>
              <a:ext uri="{FF2B5EF4-FFF2-40B4-BE49-F238E27FC236}">
                <a16:creationId xmlns:a16="http://schemas.microsoft.com/office/drawing/2014/main" id="{4B053DDC-8230-2BEE-78D9-5159798B9145}"/>
              </a:ext>
            </a:extLst>
          </p:cNvPr>
          <p:cNvSpPr/>
          <p:nvPr/>
        </p:nvSpPr>
        <p:spPr>
          <a:xfrm>
            <a:off x="3400424" y="6544874"/>
            <a:ext cx="3314717" cy="441347"/>
          </a:xfrm>
          <a:prstGeom prst="roundRect">
            <a:avLst>
              <a:gd name="adj" fmla="val 13786"/>
            </a:avLst>
          </a:prstGeom>
          <a:solidFill>
            <a:schemeClr val="accent6"/>
          </a:solidFill>
        </p:spPr>
        <p:txBody>
          <a:bodyPr wrap="square" lIns="72000" tIns="72000" rIns="0" bIns="72000" anchor="ctr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Reduction of transaminase levels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(significant r</a:t>
            </a:r>
            <a:r>
              <a:rPr kumimoji="0" lang="en-IN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eduction in ALT/AST levels)</a:t>
            </a:r>
            <a:r>
              <a:rPr kumimoji="0" lang="en-IN" sz="1000" b="0" i="0" u="none" strike="noStrike" kern="1200" cap="none" spc="0" normalizeH="0" baseline="3000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6</a:t>
            </a:r>
          </a:p>
        </p:txBody>
      </p:sp>
      <p:sp>
        <p:nvSpPr>
          <p:cNvPr id="151" name="Rounded Rectangle 1">
            <a:extLst>
              <a:ext uri="{FF2B5EF4-FFF2-40B4-BE49-F238E27FC236}">
                <a16:creationId xmlns:a16="http://schemas.microsoft.com/office/drawing/2014/main" id="{49242FD8-8EE5-2D12-D7B3-EC3339F5EBB7}"/>
              </a:ext>
            </a:extLst>
          </p:cNvPr>
          <p:cNvSpPr/>
          <p:nvPr/>
        </p:nvSpPr>
        <p:spPr>
          <a:xfrm>
            <a:off x="3400424" y="7060765"/>
            <a:ext cx="3314717" cy="441347"/>
          </a:xfrm>
          <a:prstGeom prst="roundRect">
            <a:avLst>
              <a:gd name="adj" fmla="val 12553"/>
            </a:avLst>
          </a:prstGeom>
          <a:solidFill>
            <a:schemeClr val="accent6"/>
          </a:solidFill>
        </p:spPr>
        <p:txBody>
          <a:bodyPr wrap="square" lIns="72000" tIns="72000" rIns="0" bIns="72000" anchor="ctr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Improvement in liver echogenicity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(improved diffuse liver echogenicity after 24-week treatment)</a:t>
            </a:r>
            <a:r>
              <a:rPr kumimoji="0" lang="en-US" sz="1000" b="0" i="0" u="none" strike="noStrike" kern="1200" cap="none" spc="0" normalizeH="0" baseline="3000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rPr>
              <a:t>8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826C56B5-7F14-531F-35E9-2414C9DA220D}"/>
              </a:ext>
            </a:extLst>
          </p:cNvPr>
          <p:cNvSpPr/>
          <p:nvPr/>
        </p:nvSpPr>
        <p:spPr>
          <a:xfrm>
            <a:off x="3780320" y="1885069"/>
            <a:ext cx="2777985" cy="282424"/>
          </a:xfrm>
          <a:prstGeom prst="roundRect">
            <a:avLst>
              <a:gd name="adj" fmla="val 113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/>
              </a:rPr>
              <a:t>Non-specific symptoms of MASLD</a:t>
            </a:r>
            <a:r>
              <a:rPr kumimoji="0" lang="en-GB" sz="1200" b="1" i="0" u="none" strike="noStrike" kern="1200" cap="none" spc="0" normalizeH="0" baseline="3000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Verdana" panose="020B0604030504040204" pitchFamily="34" charset="0"/>
                <a:cs typeface="Opella Sans"/>
              </a:rPr>
              <a:t>4</a:t>
            </a:r>
          </a:p>
        </p:txBody>
      </p:sp>
      <p:sp>
        <p:nvSpPr>
          <p:cNvPr id="42" name="Google Shape;264;p19">
            <a:extLst>
              <a:ext uri="{FF2B5EF4-FFF2-40B4-BE49-F238E27FC236}">
                <a16:creationId xmlns:a16="http://schemas.microsoft.com/office/drawing/2014/main" id="{321DD36C-ABCD-7537-E9F6-4EBDD4DE29F9}"/>
              </a:ext>
            </a:extLst>
          </p:cNvPr>
          <p:cNvSpPr/>
          <p:nvPr/>
        </p:nvSpPr>
        <p:spPr>
          <a:xfrm rot="16200000">
            <a:off x="4216948" y="2283100"/>
            <a:ext cx="413136" cy="458325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22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E582C4-9507-EE5B-3971-B6D798058AF1}"/>
              </a:ext>
            </a:extLst>
          </p:cNvPr>
          <p:cNvSpPr txBox="1"/>
          <p:nvPr/>
        </p:nvSpPr>
        <p:spPr>
          <a:xfrm>
            <a:off x="2375704" y="4427267"/>
            <a:ext cx="3359150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Non-pharmacological treatment of MASLD</a:t>
            </a:r>
          </a:p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Weight loss, dietary, and lifestyle changes</a:t>
            </a:r>
          </a:p>
        </p:txBody>
      </p:sp>
      <p:sp>
        <p:nvSpPr>
          <p:cNvPr id="49" name="Google Shape;264;p19">
            <a:extLst>
              <a:ext uri="{FF2B5EF4-FFF2-40B4-BE49-F238E27FC236}">
                <a16:creationId xmlns:a16="http://schemas.microsoft.com/office/drawing/2014/main" id="{9DF12209-1696-2C4A-96A6-7839782DC107}"/>
              </a:ext>
            </a:extLst>
          </p:cNvPr>
          <p:cNvSpPr/>
          <p:nvPr/>
        </p:nvSpPr>
        <p:spPr>
          <a:xfrm rot="16200000">
            <a:off x="4090837" y="2846270"/>
            <a:ext cx="665361" cy="458325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22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68" name="Google Shape;264;p19">
            <a:extLst>
              <a:ext uri="{FF2B5EF4-FFF2-40B4-BE49-F238E27FC236}">
                <a16:creationId xmlns:a16="http://schemas.microsoft.com/office/drawing/2014/main" id="{21975EBE-FA20-D10A-DE8D-D896AAD47D35}"/>
              </a:ext>
            </a:extLst>
          </p:cNvPr>
          <p:cNvSpPr/>
          <p:nvPr/>
        </p:nvSpPr>
        <p:spPr>
          <a:xfrm rot="16200000">
            <a:off x="4148572" y="3477109"/>
            <a:ext cx="549884" cy="458325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22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BD67882-ED91-C073-4C15-69658095DBCB}"/>
              </a:ext>
            </a:extLst>
          </p:cNvPr>
          <p:cNvSpPr txBox="1"/>
          <p:nvPr/>
        </p:nvSpPr>
        <p:spPr>
          <a:xfrm>
            <a:off x="2375704" y="4853854"/>
            <a:ext cx="4294843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1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Pharmacological treatment of MASLD</a:t>
            </a:r>
          </a:p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0" i="0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Management of comorbidities*; </a:t>
            </a:r>
            <a:r>
              <a:rPr kumimoji="0" lang="en-IN" sz="1050" b="0" i="0" u="none" strike="noStrike" kern="1200" cap="none" spc="-20" normalizeH="0" baseline="0" noProof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Resmetirom</a:t>
            </a:r>
            <a:r>
              <a:rPr kumimoji="0" lang="en-IN" sz="1050" b="0" i="0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  (if locally approved) as a MASH-targeted therapy in adults with non-cirrhotic MASH and significant liver fibrosis (stage ≥2)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9085B63-AF31-01C9-B418-CC20BF6B09DC}"/>
              </a:ext>
            </a:extLst>
          </p:cNvPr>
          <p:cNvSpPr txBox="1"/>
          <p:nvPr/>
        </p:nvSpPr>
        <p:spPr>
          <a:xfrm>
            <a:off x="2402519" y="5548202"/>
            <a:ext cx="4163679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1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Other treatment options of MASLD</a:t>
            </a:r>
          </a:p>
          <a:p>
            <a:pPr marL="0" marR="0" lvl="0" indent="0" algn="l" defTabSz="20871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0" i="0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Limited evidence available for use of vitamin E, statins, </a:t>
            </a:r>
            <a:r>
              <a:rPr lang="en-IN" sz="1050" spc="-20">
                <a:solidFill>
                  <a:srgbClr val="F7EFE6"/>
                </a:solidFill>
                <a:latin typeface="Opella Sans"/>
              </a:rPr>
              <a:t>silymarin</a:t>
            </a:r>
            <a:r>
              <a:rPr kumimoji="0" lang="en-IN" sz="1050" b="0" i="0" u="none" strike="noStrike" kern="1200" cap="none" spc="-20" normalizeH="0" baseline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, omega-3 PUFAs, and ursodeoxycholic acid</a:t>
            </a:r>
            <a:endParaRPr lang="en-IN" sz="1050" b="0" i="0" u="none" strike="noStrike" kern="1200" cap="none" spc="-20" normalizeH="0" baseline="0" noProof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6E3303-E3E1-70FB-B7E6-962F322E835C}"/>
              </a:ext>
            </a:extLst>
          </p:cNvPr>
          <p:cNvGrpSpPr/>
          <p:nvPr/>
        </p:nvGrpSpPr>
        <p:grpSpPr>
          <a:xfrm>
            <a:off x="1259096" y="2370964"/>
            <a:ext cx="215476" cy="212991"/>
            <a:chOff x="1458256" y="2622166"/>
            <a:chExt cx="237024" cy="21299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7648F44-E884-BE87-BFB9-A8DDFBB2E170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5" name="Triangle 14">
              <a:extLst>
                <a:ext uri="{FF2B5EF4-FFF2-40B4-BE49-F238E27FC236}">
                  <a16:creationId xmlns:a16="http://schemas.microsoft.com/office/drawing/2014/main" id="{2B7243B8-068B-56FC-BEBF-76E6D05CE56A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EC68FBD-E0CE-C9FB-E206-AD838B9C2B06}"/>
              </a:ext>
            </a:extLst>
          </p:cNvPr>
          <p:cNvGrpSpPr/>
          <p:nvPr/>
        </p:nvGrpSpPr>
        <p:grpSpPr>
          <a:xfrm>
            <a:off x="2056159" y="2707491"/>
            <a:ext cx="215476" cy="212991"/>
            <a:chOff x="1458256" y="2622166"/>
            <a:chExt cx="237024" cy="21299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9961DC3-2B5F-F179-9F6E-905756AD6384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8" name="Triangle 14">
              <a:extLst>
                <a:ext uri="{FF2B5EF4-FFF2-40B4-BE49-F238E27FC236}">
                  <a16:creationId xmlns:a16="http://schemas.microsoft.com/office/drawing/2014/main" id="{C4AE810A-420A-B75F-D696-47FED068C81F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7A98619-BBEF-377B-925E-7C5C4F7E05BE}"/>
              </a:ext>
            </a:extLst>
          </p:cNvPr>
          <p:cNvGrpSpPr/>
          <p:nvPr/>
        </p:nvGrpSpPr>
        <p:grpSpPr>
          <a:xfrm rot="10800000">
            <a:off x="2056160" y="3050816"/>
            <a:ext cx="215476" cy="212991"/>
            <a:chOff x="1458256" y="2622166"/>
            <a:chExt cx="237024" cy="21299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834D715-4C55-C66E-2912-31F70A39D426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11" name="Triangle 14">
              <a:extLst>
                <a:ext uri="{FF2B5EF4-FFF2-40B4-BE49-F238E27FC236}">
                  <a16:creationId xmlns:a16="http://schemas.microsoft.com/office/drawing/2014/main" id="{20DFBD11-374A-B0DD-5179-EE8F63A9FF7D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650318D-3F80-D51C-A6FA-E1F12EAB045E}"/>
              </a:ext>
            </a:extLst>
          </p:cNvPr>
          <p:cNvGrpSpPr/>
          <p:nvPr/>
        </p:nvGrpSpPr>
        <p:grpSpPr>
          <a:xfrm>
            <a:off x="1259096" y="2707491"/>
            <a:ext cx="215476" cy="212991"/>
            <a:chOff x="1458256" y="2622166"/>
            <a:chExt cx="237024" cy="21299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D98226A-494E-32B7-5E1E-9F722FDD0B1C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14" name="Triangle 14">
              <a:extLst>
                <a:ext uri="{FF2B5EF4-FFF2-40B4-BE49-F238E27FC236}">
                  <a16:creationId xmlns:a16="http://schemas.microsoft.com/office/drawing/2014/main" id="{6129AAE0-0F5D-6F1F-92F1-3A09DAAB5F54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B2C0F41-469F-038E-6483-CE30C6548B2A}"/>
              </a:ext>
            </a:extLst>
          </p:cNvPr>
          <p:cNvGrpSpPr/>
          <p:nvPr/>
        </p:nvGrpSpPr>
        <p:grpSpPr>
          <a:xfrm>
            <a:off x="1259096" y="3057614"/>
            <a:ext cx="215476" cy="212991"/>
            <a:chOff x="1458256" y="2622166"/>
            <a:chExt cx="237024" cy="212991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4C61BC3-67B7-46E1-BC29-0EEFEDB89259}"/>
                </a:ext>
              </a:extLst>
            </p:cNvPr>
            <p:cNvSpPr/>
            <p:nvPr/>
          </p:nvSpPr>
          <p:spPr>
            <a:xfrm>
              <a:off x="1458256" y="2622166"/>
              <a:ext cx="237024" cy="2129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17" name="Triangle 14">
              <a:extLst>
                <a:ext uri="{FF2B5EF4-FFF2-40B4-BE49-F238E27FC236}">
                  <a16:creationId xmlns:a16="http://schemas.microsoft.com/office/drawing/2014/main" id="{684D0900-A73A-B31E-6AD9-70ADB58F1C1F}"/>
                </a:ext>
              </a:extLst>
            </p:cNvPr>
            <p:cNvSpPr/>
            <p:nvPr/>
          </p:nvSpPr>
          <p:spPr>
            <a:xfrm>
              <a:off x="1520695" y="2673854"/>
              <a:ext cx="113615" cy="880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67B39A7-8A4D-74A0-71ED-C866F20B78EF}"/>
              </a:ext>
            </a:extLst>
          </p:cNvPr>
          <p:cNvGrpSpPr/>
          <p:nvPr/>
        </p:nvGrpSpPr>
        <p:grpSpPr>
          <a:xfrm>
            <a:off x="142850" y="8011520"/>
            <a:ext cx="6574603" cy="2012244"/>
            <a:chOff x="401607" y="5066085"/>
            <a:chExt cx="4167098" cy="426710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6E6184D-3B7A-B5C3-8852-519526FB130D}"/>
                </a:ext>
              </a:extLst>
            </p:cNvPr>
            <p:cNvGrpSpPr/>
            <p:nvPr/>
          </p:nvGrpSpPr>
          <p:grpSpPr>
            <a:xfrm>
              <a:off x="401607" y="7751530"/>
              <a:ext cx="4167098" cy="1581662"/>
              <a:chOff x="2221624" y="4618466"/>
              <a:chExt cx="4167098" cy="1581663"/>
            </a:xfrm>
          </p:grpSpPr>
          <p:sp>
            <p:nvSpPr>
              <p:cNvPr id="20" name="Freeform 11">
                <a:extLst>
                  <a:ext uri="{FF2B5EF4-FFF2-40B4-BE49-F238E27FC236}">
                    <a16:creationId xmlns:a16="http://schemas.microsoft.com/office/drawing/2014/main" id="{EC12805E-D945-AA2D-E8DC-3689B82C7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668" y="4752719"/>
                <a:ext cx="3708054" cy="907970"/>
              </a:xfrm>
              <a:custGeom>
                <a:avLst/>
                <a:gdLst>
                  <a:gd name="T0" fmla="*/ 1018 w 1165"/>
                  <a:gd name="T1" fmla="*/ 353 h 353"/>
                  <a:gd name="T2" fmla="*/ 0 w 1165"/>
                  <a:gd name="T3" fmla="*/ 353 h 353"/>
                  <a:gd name="T4" fmla="*/ 0 w 1165"/>
                  <a:gd name="T5" fmla="*/ 0 h 353"/>
                  <a:gd name="T6" fmla="*/ 1165 w 1165"/>
                  <a:gd name="T7" fmla="*/ 0 h 353"/>
                  <a:gd name="T8" fmla="*/ 1018 w 1165"/>
                  <a:gd name="T9" fmla="*/ 353 h 353"/>
                  <a:gd name="connsiteX0" fmla="*/ 10004 w 10004"/>
                  <a:gd name="connsiteY0" fmla="*/ 10250 h 10250"/>
                  <a:gd name="connsiteX1" fmla="*/ 0 w 10004"/>
                  <a:gd name="connsiteY1" fmla="*/ 10000 h 10250"/>
                  <a:gd name="connsiteX2" fmla="*/ 0 w 10004"/>
                  <a:gd name="connsiteY2" fmla="*/ 0 h 10250"/>
                  <a:gd name="connsiteX3" fmla="*/ 10000 w 10004"/>
                  <a:gd name="connsiteY3" fmla="*/ 0 h 10250"/>
                  <a:gd name="connsiteX4" fmla="*/ 10004 w 10004"/>
                  <a:gd name="connsiteY4" fmla="*/ 10250 h 1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4" h="10250">
                    <a:moveTo>
                      <a:pt x="10004" y="10250"/>
                    </a:moveTo>
                    <a:lnTo>
                      <a:pt x="0" y="10000"/>
                    </a:lnTo>
                    <a:lnTo>
                      <a:pt x="0" y="0"/>
                    </a:lnTo>
                    <a:lnTo>
                      <a:pt x="10000" y="0"/>
                    </a:lnTo>
                    <a:cubicBezTo>
                      <a:pt x="10001" y="3417"/>
                      <a:pt x="10003" y="6833"/>
                      <a:pt x="10004" y="1025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720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First RCT to evaluate EPL with patient’s SoC to ensure realistic assessment in real world environment </a:t>
                </a:r>
              </a:p>
            </p:txBody>
          </p:sp>
          <p:sp>
            <p:nvSpPr>
              <p:cNvPr id="36" name="Freeform 12">
                <a:extLst>
                  <a:ext uri="{FF2B5EF4-FFF2-40B4-BE49-F238E27FC236}">
                    <a16:creationId xmlns:a16="http://schemas.microsoft.com/office/drawing/2014/main" id="{34C44D14-527B-00B2-68CD-ACE03C2D2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047" y="4628257"/>
                <a:ext cx="82843" cy="1215508"/>
              </a:xfrm>
              <a:custGeom>
                <a:avLst/>
                <a:gdLst>
                  <a:gd name="T0" fmla="*/ 98 w 98"/>
                  <a:gd name="T1" fmla="*/ 404 h 460"/>
                  <a:gd name="T2" fmla="*/ 0 w 98"/>
                  <a:gd name="T3" fmla="*/ 460 h 460"/>
                  <a:gd name="T4" fmla="*/ 0 w 98"/>
                  <a:gd name="T5" fmla="*/ 0 h 460"/>
                  <a:gd name="T6" fmla="*/ 98 w 98"/>
                  <a:gd name="T7" fmla="*/ 51 h 460"/>
                  <a:gd name="T8" fmla="*/ 98 w 98"/>
                  <a:gd name="T9" fmla="*/ 404 h 460"/>
                  <a:gd name="connsiteX0" fmla="*/ 10000 w 10000"/>
                  <a:gd name="connsiteY0" fmla="*/ 8783 h 10530"/>
                  <a:gd name="connsiteX1" fmla="*/ 0 w 10000"/>
                  <a:gd name="connsiteY1" fmla="*/ 10530 h 10530"/>
                  <a:gd name="connsiteX2" fmla="*/ 0 w 10000"/>
                  <a:gd name="connsiteY2" fmla="*/ 0 h 10530"/>
                  <a:gd name="connsiteX3" fmla="*/ 10000 w 10000"/>
                  <a:gd name="connsiteY3" fmla="*/ 1109 h 10530"/>
                  <a:gd name="connsiteX4" fmla="*/ 10000 w 10000"/>
                  <a:gd name="connsiteY4" fmla="*/ 8783 h 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530">
                    <a:moveTo>
                      <a:pt x="10000" y="8783"/>
                    </a:moveTo>
                    <a:lnTo>
                      <a:pt x="0" y="10530"/>
                    </a:lnTo>
                    <a:lnTo>
                      <a:pt x="0" y="0"/>
                    </a:lnTo>
                    <a:lnTo>
                      <a:pt x="10000" y="1109"/>
                    </a:lnTo>
                    <a:lnTo>
                      <a:pt x="10000" y="878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sp>
            <p:nvSpPr>
              <p:cNvPr id="37" name="Freeform 13">
                <a:extLst>
                  <a:ext uri="{FF2B5EF4-FFF2-40B4-BE49-F238E27FC236}">
                    <a16:creationId xmlns:a16="http://schemas.microsoft.com/office/drawing/2014/main" id="{860826CB-03C2-1BAA-EBF7-7B0E5BAB7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624" y="4618466"/>
                <a:ext cx="386391" cy="1581663"/>
              </a:xfrm>
              <a:custGeom>
                <a:avLst/>
                <a:gdLst>
                  <a:gd name="T0" fmla="*/ 397 w 397"/>
                  <a:gd name="T1" fmla="*/ 460 h 585"/>
                  <a:gd name="T2" fmla="*/ 197 w 397"/>
                  <a:gd name="T3" fmla="*/ 585 h 585"/>
                  <a:gd name="T4" fmla="*/ 0 w 397"/>
                  <a:gd name="T5" fmla="*/ 460 h 585"/>
                  <a:gd name="T6" fmla="*/ 0 w 397"/>
                  <a:gd name="T7" fmla="*/ 0 h 585"/>
                  <a:gd name="T8" fmla="*/ 397 w 397"/>
                  <a:gd name="T9" fmla="*/ 0 h 585"/>
                  <a:gd name="T10" fmla="*/ 397 w 397"/>
                  <a:gd name="T11" fmla="*/ 46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7" h="585">
                    <a:moveTo>
                      <a:pt x="397" y="460"/>
                    </a:moveTo>
                    <a:lnTo>
                      <a:pt x="197" y="585"/>
                    </a:lnTo>
                    <a:lnTo>
                      <a:pt x="0" y="460"/>
                    </a:lnTo>
                    <a:lnTo>
                      <a:pt x="0" y="0"/>
                    </a:lnTo>
                    <a:lnTo>
                      <a:pt x="397" y="0"/>
                    </a:lnTo>
                    <a:lnTo>
                      <a:pt x="397" y="46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32400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+mn-ea"/>
                  </a:rPr>
                  <a:t>4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C0F122B-58EE-58F7-5F64-339D759CB1A7}"/>
                </a:ext>
              </a:extLst>
            </p:cNvPr>
            <p:cNvGrpSpPr/>
            <p:nvPr/>
          </p:nvGrpSpPr>
          <p:grpSpPr>
            <a:xfrm>
              <a:off x="401607" y="6865704"/>
              <a:ext cx="4167098" cy="1468008"/>
              <a:chOff x="2221624" y="3732639"/>
              <a:chExt cx="4167098" cy="1468009"/>
            </a:xfrm>
          </p:grpSpPr>
          <p:sp>
            <p:nvSpPr>
              <p:cNvPr id="43" name="Freeform 11">
                <a:extLst>
                  <a:ext uri="{FF2B5EF4-FFF2-40B4-BE49-F238E27FC236}">
                    <a16:creationId xmlns:a16="http://schemas.microsoft.com/office/drawing/2014/main" id="{B0584CEF-CD60-34FE-40A9-879D66BF3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668" y="3866892"/>
                <a:ext cx="3708054" cy="919044"/>
              </a:xfrm>
              <a:custGeom>
                <a:avLst/>
                <a:gdLst>
                  <a:gd name="T0" fmla="*/ 1018 w 1165"/>
                  <a:gd name="T1" fmla="*/ 353 h 353"/>
                  <a:gd name="T2" fmla="*/ 0 w 1165"/>
                  <a:gd name="T3" fmla="*/ 353 h 353"/>
                  <a:gd name="T4" fmla="*/ 0 w 1165"/>
                  <a:gd name="T5" fmla="*/ 0 h 353"/>
                  <a:gd name="T6" fmla="*/ 1165 w 1165"/>
                  <a:gd name="T7" fmla="*/ 0 h 353"/>
                  <a:gd name="T8" fmla="*/ 1018 w 1165"/>
                  <a:gd name="T9" fmla="*/ 353 h 353"/>
                  <a:gd name="connsiteX0" fmla="*/ 10004 w 10004"/>
                  <a:gd name="connsiteY0" fmla="*/ 10375 h 10375"/>
                  <a:gd name="connsiteX1" fmla="*/ 0 w 10004"/>
                  <a:gd name="connsiteY1" fmla="*/ 10000 h 10375"/>
                  <a:gd name="connsiteX2" fmla="*/ 0 w 10004"/>
                  <a:gd name="connsiteY2" fmla="*/ 0 h 10375"/>
                  <a:gd name="connsiteX3" fmla="*/ 10000 w 10004"/>
                  <a:gd name="connsiteY3" fmla="*/ 0 h 10375"/>
                  <a:gd name="connsiteX4" fmla="*/ 10004 w 10004"/>
                  <a:gd name="connsiteY4" fmla="*/ 10375 h 10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4" h="10375">
                    <a:moveTo>
                      <a:pt x="10004" y="10375"/>
                    </a:moveTo>
                    <a:lnTo>
                      <a:pt x="0" y="10000"/>
                    </a:lnTo>
                    <a:lnTo>
                      <a:pt x="0" y="0"/>
                    </a:lnTo>
                    <a:lnTo>
                      <a:pt x="10000" y="0"/>
                    </a:lnTo>
                    <a:cubicBezTo>
                      <a:pt x="10001" y="3458"/>
                      <a:pt x="10003" y="6917"/>
                      <a:pt x="10004" y="1037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720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First study to assess patient satisfaction with treatment effectiveness for 6 months</a:t>
                </a:r>
              </a:p>
            </p:txBody>
          </p:sp>
          <p:sp>
            <p:nvSpPr>
              <p:cNvPr id="44" name="Freeform 12">
                <a:extLst>
                  <a:ext uri="{FF2B5EF4-FFF2-40B4-BE49-F238E27FC236}">
                    <a16:creationId xmlns:a16="http://schemas.microsoft.com/office/drawing/2014/main" id="{ECEA15FE-C2E9-FEDA-DA66-2EC47FD2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047" y="3742432"/>
                <a:ext cx="82843" cy="1154330"/>
              </a:xfrm>
              <a:custGeom>
                <a:avLst/>
                <a:gdLst>
                  <a:gd name="T0" fmla="*/ 98 w 98"/>
                  <a:gd name="T1" fmla="*/ 404 h 460"/>
                  <a:gd name="T2" fmla="*/ 0 w 98"/>
                  <a:gd name="T3" fmla="*/ 460 h 460"/>
                  <a:gd name="T4" fmla="*/ 0 w 98"/>
                  <a:gd name="T5" fmla="*/ 0 h 460"/>
                  <a:gd name="T6" fmla="*/ 98 w 98"/>
                  <a:gd name="T7" fmla="*/ 51 h 460"/>
                  <a:gd name="T8" fmla="*/ 98 w 98"/>
                  <a:gd name="T9" fmla="*/ 40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460">
                    <a:moveTo>
                      <a:pt x="98" y="404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98" y="51"/>
                    </a:lnTo>
                    <a:lnTo>
                      <a:pt x="98" y="40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sp>
            <p:nvSpPr>
              <p:cNvPr id="45" name="Freeform 13">
                <a:extLst>
                  <a:ext uri="{FF2B5EF4-FFF2-40B4-BE49-F238E27FC236}">
                    <a16:creationId xmlns:a16="http://schemas.microsoft.com/office/drawing/2014/main" id="{4C54445C-C38B-7B2D-9D10-62A82004A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624" y="3732639"/>
                <a:ext cx="386391" cy="1468009"/>
              </a:xfrm>
              <a:custGeom>
                <a:avLst/>
                <a:gdLst>
                  <a:gd name="T0" fmla="*/ 397 w 397"/>
                  <a:gd name="T1" fmla="*/ 460 h 585"/>
                  <a:gd name="T2" fmla="*/ 197 w 397"/>
                  <a:gd name="T3" fmla="*/ 585 h 585"/>
                  <a:gd name="T4" fmla="*/ 0 w 397"/>
                  <a:gd name="T5" fmla="*/ 460 h 585"/>
                  <a:gd name="T6" fmla="*/ 0 w 397"/>
                  <a:gd name="T7" fmla="*/ 0 h 585"/>
                  <a:gd name="T8" fmla="*/ 397 w 397"/>
                  <a:gd name="T9" fmla="*/ 0 h 585"/>
                  <a:gd name="T10" fmla="*/ 397 w 397"/>
                  <a:gd name="T11" fmla="*/ 46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7" h="585">
                    <a:moveTo>
                      <a:pt x="397" y="460"/>
                    </a:moveTo>
                    <a:lnTo>
                      <a:pt x="197" y="585"/>
                    </a:lnTo>
                    <a:lnTo>
                      <a:pt x="0" y="460"/>
                    </a:lnTo>
                    <a:lnTo>
                      <a:pt x="0" y="0"/>
                    </a:lnTo>
                    <a:lnTo>
                      <a:pt x="397" y="0"/>
                    </a:lnTo>
                    <a:lnTo>
                      <a:pt x="397" y="46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32400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+mn-ea"/>
                  </a:rPr>
                  <a:t>3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7B147F-EFCB-CE86-CA15-0FEBDDC9404A}"/>
                </a:ext>
              </a:extLst>
            </p:cNvPr>
            <p:cNvGrpSpPr/>
            <p:nvPr/>
          </p:nvGrpSpPr>
          <p:grpSpPr>
            <a:xfrm>
              <a:off x="401607" y="5979880"/>
              <a:ext cx="4165632" cy="1468008"/>
              <a:chOff x="2221624" y="2846817"/>
              <a:chExt cx="4165632" cy="1468008"/>
            </a:xfrm>
          </p:grpSpPr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FE70D136-EAE2-56D6-FBB8-10EE1198A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685" y="2981067"/>
                <a:ext cx="3706571" cy="941188"/>
              </a:xfrm>
              <a:custGeom>
                <a:avLst/>
                <a:gdLst>
                  <a:gd name="T0" fmla="*/ 1018 w 1165"/>
                  <a:gd name="T1" fmla="*/ 353 h 353"/>
                  <a:gd name="T2" fmla="*/ 0 w 1165"/>
                  <a:gd name="T3" fmla="*/ 353 h 353"/>
                  <a:gd name="T4" fmla="*/ 0 w 1165"/>
                  <a:gd name="T5" fmla="*/ 0 h 353"/>
                  <a:gd name="T6" fmla="*/ 1165 w 1165"/>
                  <a:gd name="T7" fmla="*/ 0 h 353"/>
                  <a:gd name="T8" fmla="*/ 1018 w 1165"/>
                  <a:gd name="T9" fmla="*/ 353 h 353"/>
                  <a:gd name="connsiteX0" fmla="*/ 10013 w 10013"/>
                  <a:gd name="connsiteY0" fmla="*/ 10750 h 10750"/>
                  <a:gd name="connsiteX1" fmla="*/ 0 w 10013"/>
                  <a:gd name="connsiteY1" fmla="*/ 10000 h 10750"/>
                  <a:gd name="connsiteX2" fmla="*/ 0 w 10013"/>
                  <a:gd name="connsiteY2" fmla="*/ 0 h 10750"/>
                  <a:gd name="connsiteX3" fmla="*/ 10000 w 10013"/>
                  <a:gd name="connsiteY3" fmla="*/ 0 h 10750"/>
                  <a:gd name="connsiteX4" fmla="*/ 10013 w 10013"/>
                  <a:gd name="connsiteY4" fmla="*/ 10750 h 10750"/>
                  <a:gd name="connsiteX0" fmla="*/ 9995 w 10000"/>
                  <a:gd name="connsiteY0" fmla="*/ 10625 h 10625"/>
                  <a:gd name="connsiteX1" fmla="*/ 0 w 10000"/>
                  <a:gd name="connsiteY1" fmla="*/ 10000 h 10625"/>
                  <a:gd name="connsiteX2" fmla="*/ 0 w 10000"/>
                  <a:gd name="connsiteY2" fmla="*/ 0 h 10625"/>
                  <a:gd name="connsiteX3" fmla="*/ 10000 w 10000"/>
                  <a:gd name="connsiteY3" fmla="*/ 0 h 10625"/>
                  <a:gd name="connsiteX4" fmla="*/ 9995 w 10000"/>
                  <a:gd name="connsiteY4" fmla="*/ 10625 h 1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625">
                    <a:moveTo>
                      <a:pt x="9995" y="10625"/>
                    </a:moveTo>
                    <a:lnTo>
                      <a:pt x="0" y="10000"/>
                    </a:lnTo>
                    <a:lnTo>
                      <a:pt x="0" y="0"/>
                    </a:lnTo>
                    <a:lnTo>
                      <a:pt x="10000" y="0"/>
                    </a:lnTo>
                    <a:cubicBezTo>
                      <a:pt x="10004" y="3583"/>
                      <a:pt x="9991" y="7042"/>
                      <a:pt x="9995" y="106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720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First trial to use non-invasive FibroScan</a:t>
                </a:r>
                <a:r>
                  <a:rPr kumimoji="0" lang="en-IN" sz="900" b="0" i="0" u="none" strike="noStrike" kern="1200" cap="none" spc="-20" normalizeH="0" baseline="3000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®</a:t>
                </a: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 CAP score to evaluate effect of EPL on liver steatosis and assess QoL improvement using validated CLDQ-MASLD/MASH questionnaire specific for MASLD &amp; MASH</a:t>
                </a:r>
              </a:p>
            </p:txBody>
          </p:sp>
          <p:sp>
            <p:nvSpPr>
              <p:cNvPr id="56" name="Freeform 12">
                <a:extLst>
                  <a:ext uri="{FF2B5EF4-FFF2-40B4-BE49-F238E27FC236}">
                    <a16:creationId xmlns:a16="http://schemas.microsoft.com/office/drawing/2014/main" id="{3D15F4D8-12A0-20E9-C494-9852B7153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047" y="2856608"/>
                <a:ext cx="82843" cy="1154331"/>
              </a:xfrm>
              <a:custGeom>
                <a:avLst/>
                <a:gdLst>
                  <a:gd name="T0" fmla="*/ 98 w 98"/>
                  <a:gd name="T1" fmla="*/ 404 h 460"/>
                  <a:gd name="T2" fmla="*/ 0 w 98"/>
                  <a:gd name="T3" fmla="*/ 460 h 460"/>
                  <a:gd name="T4" fmla="*/ 0 w 98"/>
                  <a:gd name="T5" fmla="*/ 0 h 460"/>
                  <a:gd name="T6" fmla="*/ 98 w 98"/>
                  <a:gd name="T7" fmla="*/ 51 h 460"/>
                  <a:gd name="T8" fmla="*/ 98 w 98"/>
                  <a:gd name="T9" fmla="*/ 40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460">
                    <a:moveTo>
                      <a:pt x="98" y="404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98" y="51"/>
                    </a:lnTo>
                    <a:lnTo>
                      <a:pt x="98" y="40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sp>
            <p:nvSpPr>
              <p:cNvPr id="57" name="Freeform 13">
                <a:extLst>
                  <a:ext uri="{FF2B5EF4-FFF2-40B4-BE49-F238E27FC236}">
                    <a16:creationId xmlns:a16="http://schemas.microsoft.com/office/drawing/2014/main" id="{EEF44799-3B66-3EF5-24DB-8BD9F0861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624" y="2846817"/>
                <a:ext cx="386391" cy="1468008"/>
              </a:xfrm>
              <a:custGeom>
                <a:avLst/>
                <a:gdLst>
                  <a:gd name="T0" fmla="*/ 397 w 397"/>
                  <a:gd name="T1" fmla="*/ 460 h 585"/>
                  <a:gd name="T2" fmla="*/ 197 w 397"/>
                  <a:gd name="T3" fmla="*/ 585 h 585"/>
                  <a:gd name="T4" fmla="*/ 0 w 397"/>
                  <a:gd name="T5" fmla="*/ 460 h 585"/>
                  <a:gd name="T6" fmla="*/ 0 w 397"/>
                  <a:gd name="T7" fmla="*/ 0 h 585"/>
                  <a:gd name="T8" fmla="*/ 397 w 397"/>
                  <a:gd name="T9" fmla="*/ 0 h 585"/>
                  <a:gd name="T10" fmla="*/ 397 w 397"/>
                  <a:gd name="T11" fmla="*/ 46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7" h="585">
                    <a:moveTo>
                      <a:pt x="397" y="460"/>
                    </a:moveTo>
                    <a:lnTo>
                      <a:pt x="197" y="585"/>
                    </a:lnTo>
                    <a:lnTo>
                      <a:pt x="0" y="460"/>
                    </a:lnTo>
                    <a:lnTo>
                      <a:pt x="0" y="0"/>
                    </a:lnTo>
                    <a:lnTo>
                      <a:pt x="397" y="0"/>
                    </a:lnTo>
                    <a:lnTo>
                      <a:pt x="397" y="4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32400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+mn-ea"/>
                  </a:rPr>
                  <a:t>2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A2275F7-0AD3-011D-A331-690EC1647127}"/>
                </a:ext>
              </a:extLst>
            </p:cNvPr>
            <p:cNvGrpSpPr/>
            <p:nvPr/>
          </p:nvGrpSpPr>
          <p:grpSpPr>
            <a:xfrm>
              <a:off x="401607" y="5066085"/>
              <a:ext cx="4165632" cy="1522910"/>
              <a:chOff x="2221624" y="1933023"/>
              <a:chExt cx="4165632" cy="1522909"/>
            </a:xfrm>
          </p:grpSpPr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85379178-A190-C8E5-6E4D-340479DB4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685" y="2068313"/>
                <a:ext cx="3706571" cy="920120"/>
              </a:xfrm>
              <a:custGeom>
                <a:avLst/>
                <a:gdLst>
                  <a:gd name="T0" fmla="*/ 1018 w 1165"/>
                  <a:gd name="T1" fmla="*/ 353 h 353"/>
                  <a:gd name="T2" fmla="*/ 0 w 1165"/>
                  <a:gd name="T3" fmla="*/ 353 h 353"/>
                  <a:gd name="T4" fmla="*/ 0 w 1165"/>
                  <a:gd name="T5" fmla="*/ 0 h 353"/>
                  <a:gd name="T6" fmla="*/ 1165 w 1165"/>
                  <a:gd name="T7" fmla="*/ 0 h 353"/>
                  <a:gd name="T8" fmla="*/ 1018 w 1165"/>
                  <a:gd name="T9" fmla="*/ 353 h 353"/>
                  <a:gd name="connsiteX0" fmla="*/ 9999 w 10000"/>
                  <a:gd name="connsiteY0" fmla="*/ 10000 h 10000"/>
                  <a:gd name="connsiteX1" fmla="*/ 0 w 10000"/>
                  <a:gd name="connsiteY1" fmla="*/ 10000 h 10000"/>
                  <a:gd name="connsiteX2" fmla="*/ 0 w 10000"/>
                  <a:gd name="connsiteY2" fmla="*/ 0 h 10000"/>
                  <a:gd name="connsiteX3" fmla="*/ 10000 w 10000"/>
                  <a:gd name="connsiteY3" fmla="*/ 0 h 10000"/>
                  <a:gd name="connsiteX4" fmla="*/ 9999 w 10000"/>
                  <a:gd name="connsiteY4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9999" y="10000"/>
                    </a:moveTo>
                    <a:lnTo>
                      <a:pt x="0" y="10000"/>
                    </a:lnTo>
                    <a:lnTo>
                      <a:pt x="0" y="0"/>
                    </a:lnTo>
                    <a:lnTo>
                      <a:pt x="10000" y="0"/>
                    </a:lnTo>
                    <a:cubicBezTo>
                      <a:pt x="10000" y="3333"/>
                      <a:pt x="9999" y="6667"/>
                      <a:pt x="9999" y="1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7200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EXCEL is a randomized, double-blinded, placebo-controlled phase 4 clinical trial in patients with MASLD and associated with </a:t>
                </a:r>
              </a:p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900" b="0" i="0" u="none" strike="noStrike" kern="1200" cap="none" spc="-2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Open Sans" panose="020B0606030504020204" pitchFamily="34" charset="0"/>
                    <a:cs typeface="Open Sans" panose="020B0606030504020204" pitchFamily="34" charset="0"/>
                  </a:rPr>
                  <a:t>co-morbidities</a:t>
                </a:r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E4F4A0F3-D96C-A4C8-AA40-A3AF58735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047" y="1933023"/>
                <a:ext cx="82843" cy="1192092"/>
              </a:xfrm>
              <a:custGeom>
                <a:avLst/>
                <a:gdLst>
                  <a:gd name="T0" fmla="*/ 98 w 98"/>
                  <a:gd name="T1" fmla="*/ 404 h 460"/>
                  <a:gd name="T2" fmla="*/ 0 w 98"/>
                  <a:gd name="T3" fmla="*/ 460 h 460"/>
                  <a:gd name="T4" fmla="*/ 0 w 98"/>
                  <a:gd name="T5" fmla="*/ 0 h 460"/>
                  <a:gd name="T6" fmla="*/ 98 w 98"/>
                  <a:gd name="T7" fmla="*/ 51 h 460"/>
                  <a:gd name="T8" fmla="*/ 98 w 98"/>
                  <a:gd name="T9" fmla="*/ 404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460">
                    <a:moveTo>
                      <a:pt x="98" y="404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98" y="51"/>
                    </a:lnTo>
                    <a:lnTo>
                      <a:pt x="98" y="4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lla Sans"/>
                  <a:ea typeface="+mn-ea"/>
                </a:endParaRPr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424CE8F0-6D03-7E68-F820-392B23B58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624" y="1937644"/>
                <a:ext cx="386391" cy="1518288"/>
              </a:xfrm>
              <a:custGeom>
                <a:avLst/>
                <a:gdLst>
                  <a:gd name="T0" fmla="*/ 397 w 397"/>
                  <a:gd name="T1" fmla="*/ 460 h 585"/>
                  <a:gd name="T2" fmla="*/ 197 w 397"/>
                  <a:gd name="T3" fmla="*/ 585 h 585"/>
                  <a:gd name="T4" fmla="*/ 0 w 397"/>
                  <a:gd name="T5" fmla="*/ 460 h 585"/>
                  <a:gd name="T6" fmla="*/ 0 w 397"/>
                  <a:gd name="T7" fmla="*/ 0 h 585"/>
                  <a:gd name="T8" fmla="*/ 397 w 397"/>
                  <a:gd name="T9" fmla="*/ 0 h 585"/>
                  <a:gd name="T10" fmla="*/ 397 w 397"/>
                  <a:gd name="T11" fmla="*/ 46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7" h="585">
                    <a:moveTo>
                      <a:pt x="397" y="460"/>
                    </a:moveTo>
                    <a:lnTo>
                      <a:pt x="197" y="585"/>
                    </a:lnTo>
                    <a:lnTo>
                      <a:pt x="0" y="460"/>
                    </a:lnTo>
                    <a:lnTo>
                      <a:pt x="0" y="0"/>
                    </a:lnTo>
                    <a:lnTo>
                      <a:pt x="397" y="0"/>
                    </a:lnTo>
                    <a:lnTo>
                      <a:pt x="397" y="4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21600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20871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7EFE6"/>
                    </a:solidFill>
                    <a:effectLst/>
                    <a:uLnTx/>
                    <a:uFillTx/>
                    <a:latin typeface="Opella Sans"/>
                    <a:ea typeface="+mn-ea"/>
                  </a:rPr>
                  <a:t>1</a:t>
                </a:r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173DC85E-0D68-A8F1-90A8-374918F79058}"/>
              </a:ext>
            </a:extLst>
          </p:cNvPr>
          <p:cNvSpPr txBox="1"/>
          <p:nvPr/>
        </p:nvSpPr>
        <p:spPr>
          <a:xfrm>
            <a:off x="5080642" y="10633564"/>
            <a:ext cx="1886633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600" b="0" i="0" dirty="0">
                <a:solidFill>
                  <a:schemeClr val="accent4"/>
                </a:solidFill>
                <a:effectLst/>
              </a:rPr>
              <a:t>MAT-GLB-2501608</a:t>
            </a:r>
          </a:p>
          <a:p>
            <a:pPr algn="ctr">
              <a:lnSpc>
                <a:spcPct val="90000"/>
              </a:lnSpc>
            </a:pPr>
            <a:r>
              <a:rPr lang="en-IN" sz="600" spc="-20" dirty="0">
                <a:solidFill>
                  <a:schemeClr val="accent4"/>
                </a:solidFill>
              </a:rPr>
              <a:t>Date of approval: March 2025</a:t>
            </a:r>
            <a:endParaRPr lang="en-US" sz="600" spc="-2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2064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1500A7-8E75-49E1-BF46-06B83FF2F5C9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cb394913-660e-41e9-9f09-b3173fdbf396"/>
    <ds:schemaRef ds:uri="http://schemas.openxmlformats.org/package/2006/metadata/core-properties"/>
    <ds:schemaRef ds:uri="http://purl.org/dc/elements/1.1/"/>
    <ds:schemaRef ds:uri="4a615a75-1d40-4834-a16a-462b4b5926d5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5DA3B8A-BD34-480C-BC7A-0573DA3FACAE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</TotalTime>
  <Words>638</Words>
  <Application>Microsoft Office PowerPoint</Application>
  <PresentationFormat>Custom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Opella Sans</vt:lpstr>
      <vt:lpstr>Opella Sans SW Bold Highlighted</vt:lpstr>
      <vt:lpstr>Open Sans</vt:lpstr>
      <vt:lpstr>Open Sans SemiBold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Shringarpure, Dipti /IN</cp:lastModifiedBy>
  <cp:revision>2</cp:revision>
  <dcterms:created xsi:type="dcterms:W3CDTF">2024-02-07T04:43:41Z</dcterms:created>
  <dcterms:modified xsi:type="dcterms:W3CDTF">2025-03-28T10:16:57Z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