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  <p:sldMasterId id="2147483675" r:id="rId5"/>
    <p:sldMasterId id="2147483681" r:id="rId6"/>
    <p:sldMasterId id="2147483688" r:id="rId7"/>
  </p:sldMasterIdLst>
  <p:notesMasterIdLst>
    <p:notesMasterId r:id="rId9"/>
  </p:notesMasterIdLst>
  <p:handoutMasterIdLst>
    <p:handoutMasterId r:id="rId10"/>
  </p:handoutMasterIdLst>
  <p:sldIdLst>
    <p:sldId id="301" r:id="rId8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787A1E-7C74-39BE-D953-766F9A7A8B18}" name="Shringarpure, Dipti /IN" initials="SD/" userId="S::Dipti.Shringarpure@sanofi.com::d9e4fcc3-bf03-47dc-b71d-30f62ce47a97" providerId="AD"/>
  <p188:author id="{B73EA526-0E84-D806-546C-8FBCC5932FCC}" name="Samanta, Moumita /IN" initials="S/" userId="S::moumita.samanta@sanofi.com::8d0f9159-92b1-4d41-aa8b-6fd7576532ce" providerId="AD"/>
  <p188:author id="{55B8872A-0263-52A8-9487-D5DA46F0B713}" name="Samanta, Moumita /IN" initials="SM/" userId="S::Moumita.Samanta@sanofi.com::8d0f9159-92b1-4d41-aa8b-6fd7576532ce" providerId="AD"/>
  <p188:author id="{BEFBE064-E4C4-0130-5042-CEE8A6188B1A}" name="Bardia, Avinash /IN" initials="BA/" userId="S::Avinash.Bardia@sanofi.com::460e8d00-4a15-4d36-9598-fa871fffbce9" providerId="AD"/>
  <p188:author id="{C93BC06A-9C75-1637-3429-A448EC13DED8}" name="Kompally, Nandishwar /IN" initials="KN/" userId="S::Nandishwar.Kompally@sanofi.com::4ac454e7-a1bb-4d39-b611-a04f90cc53cf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BAD957DA-45D5-A5E1-9CAA-28DE645AA5C9}" name="Goswami, Debayan /IN" initials="GD/" userId="S::Debayan.Goswami@sanofi.com::ee59028d-6199-4e66-80ba-d66aa6527f9f" providerId="AD"/>
  <p188:author id="{1ACD43EF-7935-E9BC-BC3F-3C9124DC08AB}" name="Blanchard, Guillaume /ES" initials="B/" userId="S::guillaume.blanchard@sanofi.com::fc1bc002-66f2-4ce7-8e96-0eb1cd5ce8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E6"/>
    <a:srgbClr val="23004C"/>
    <a:srgbClr val="F4F2F6"/>
    <a:srgbClr val="2C0A53"/>
    <a:srgbClr val="E6E6E6"/>
    <a:srgbClr val="F4F2F7"/>
    <a:srgbClr val="E9E6ED"/>
    <a:srgbClr val="F5F5F5"/>
    <a:srgbClr val="FFFFFF"/>
    <a:srgbClr val="F5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99" autoAdjust="0"/>
    <p:restoredTop sz="94411" autoAdjust="0"/>
  </p:normalViewPr>
  <p:slideViewPr>
    <p:cSldViewPr snapToGrid="0">
      <p:cViewPr varScale="1">
        <p:scale>
          <a:sx n="49" d="100"/>
          <a:sy n="49" d="100"/>
        </p:scale>
        <p:origin x="239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/>
              <a:t>Next graph:: only labels and the lipid droplets %</a:t>
            </a:r>
          </a:p>
          <a:p>
            <a:r>
              <a:rPr lang="en-IN"/>
              <a:t>Crop out the rest</a:t>
            </a:r>
          </a:p>
          <a:p>
            <a:r>
              <a:rPr lang="en-IN"/>
              <a:t>RNA: See-saw arrangement;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1297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6F06C11-86B3-CF1B-2C1E-0881D988E848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B5F28EA-F42D-8016-0F19-46613F19A4BE}"/>
              </a:ext>
            </a:extLst>
          </p:cNvPr>
          <p:cNvGrpSpPr/>
          <p:nvPr userDrawn="1"/>
        </p:nvGrpSpPr>
        <p:grpSpPr>
          <a:xfrm rot="5400000">
            <a:off x="899052" y="-783409"/>
            <a:ext cx="1065019" cy="2631837"/>
            <a:chOff x="0" y="4230451"/>
            <a:chExt cx="1276610" cy="315471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1D16E37-808B-B7CB-60A7-47DC0BA25697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576B8CE-A7E6-6549-A3B9-FC3BDC178260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6AEB39F-748F-C4E7-D3AB-2AD10D9FD55E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17AEE1-6B45-2775-FBE7-D376B728653A}"/>
              </a:ext>
            </a:extLst>
          </p:cNvPr>
          <p:cNvGrpSpPr/>
          <p:nvPr userDrawn="1"/>
        </p:nvGrpSpPr>
        <p:grpSpPr>
          <a:xfrm rot="16200000">
            <a:off x="5595603" y="8843385"/>
            <a:ext cx="1065019" cy="2631837"/>
            <a:chOff x="0" y="4230451"/>
            <a:chExt cx="1276610" cy="3154712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6D1A312-B467-77F4-14B7-5BCF0B34ECAF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8B38382-4E2F-AEB2-9407-21623808F9C9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80091A9-21DF-2A61-08DC-F7539CCFD074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2624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C980347-4A6B-CF4D-C3C6-1960992EFA39}"/>
              </a:ext>
            </a:extLst>
          </p:cNvPr>
          <p:cNvGrpSpPr/>
          <p:nvPr userDrawn="1"/>
        </p:nvGrpSpPr>
        <p:grpSpPr>
          <a:xfrm>
            <a:off x="4407876" y="8572741"/>
            <a:ext cx="3151797" cy="2119070"/>
            <a:chOff x="3587283" y="8021025"/>
            <a:chExt cx="3972391" cy="267078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5EC48ED-8235-4938-3A5E-F6DF32B83464}"/>
                </a:ext>
              </a:extLst>
            </p:cNvPr>
            <p:cNvSpPr/>
            <p:nvPr/>
          </p:nvSpPr>
          <p:spPr>
            <a:xfrm rot="16200000" flipV="1">
              <a:off x="4546424" y="7993767"/>
              <a:ext cx="1738903" cy="3657186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A777FD7-002E-215A-C5BA-830C56E63792}"/>
                </a:ext>
              </a:extLst>
            </p:cNvPr>
            <p:cNvSpPr/>
            <p:nvPr/>
          </p:nvSpPr>
          <p:spPr>
            <a:xfrm rot="16200000" flipV="1">
              <a:off x="4638504" y="7770639"/>
              <a:ext cx="2670783" cy="3171556"/>
            </a:xfrm>
            <a:custGeom>
              <a:avLst/>
              <a:gdLst>
                <a:gd name="connsiteX0" fmla="*/ 0 w 2670783"/>
                <a:gd name="connsiteY0" fmla="*/ 2739202 h 3171556"/>
                <a:gd name="connsiteX1" fmla="*/ 0 w 2670783"/>
                <a:gd name="connsiteY1" fmla="*/ 3171556 h 3171556"/>
                <a:gd name="connsiteX2" fmla="*/ 2509018 w 2670783"/>
                <a:gd name="connsiteY2" fmla="*/ 662537 h 3171556"/>
                <a:gd name="connsiteX3" fmla="*/ 2630343 w 2670783"/>
                <a:gd name="connsiteY3" fmla="*/ 64166 h 3171556"/>
                <a:gd name="connsiteX4" fmla="*/ 2596577 w 2670783"/>
                <a:gd name="connsiteY4" fmla="*/ 0 h 3171556"/>
                <a:gd name="connsiteX5" fmla="*/ 2168529 w 2670783"/>
                <a:gd name="connsiteY5" fmla="*/ 0 h 3171556"/>
                <a:gd name="connsiteX6" fmla="*/ 2179077 w 2670783"/>
                <a:gd name="connsiteY6" fmla="*/ 12913 h 3171556"/>
                <a:gd name="connsiteX7" fmla="*/ 2116980 w 2670783"/>
                <a:gd name="connsiteY7" fmla="*/ 622221 h 3171556"/>
                <a:gd name="connsiteX8" fmla="*/ 0 w 2670783"/>
                <a:gd name="connsiteY8" fmla="*/ 2739202 h 317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783" h="3171556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94ECEE-A558-F2D5-B95D-9BBDFBFE625D}"/>
                </a:ext>
              </a:extLst>
            </p:cNvPr>
            <p:cNvSpPr/>
            <p:nvPr/>
          </p:nvSpPr>
          <p:spPr>
            <a:xfrm rot="16200000" flipV="1">
              <a:off x="5831519" y="8963656"/>
              <a:ext cx="1562735" cy="1893575"/>
            </a:xfrm>
            <a:custGeom>
              <a:avLst/>
              <a:gdLst>
                <a:gd name="connsiteX0" fmla="*/ 0 w 1562735"/>
                <a:gd name="connsiteY0" fmla="*/ 0 h 1893575"/>
                <a:gd name="connsiteX1" fmla="*/ 0 w 1562735"/>
                <a:gd name="connsiteY1" fmla="*/ 1893575 h 1893575"/>
                <a:gd name="connsiteX2" fmla="*/ 1474153 w 1562735"/>
                <a:gd name="connsiteY2" fmla="*/ 419420 h 1893575"/>
                <a:gd name="connsiteX3" fmla="*/ 1512908 w 1562735"/>
                <a:gd name="connsiteY3" fmla="*/ 39149 h 1893575"/>
                <a:gd name="connsiteX4" fmla="*/ 1480930 w 1562735"/>
                <a:gd name="connsiteY4" fmla="*/ 0 h 1893575"/>
                <a:gd name="connsiteX5" fmla="*/ 0 w 1562735"/>
                <a:gd name="connsiteY5" fmla="*/ 0 h 18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2735" h="189357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22735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6A8B56-7ABF-CFD5-1B53-A415E17D1687}"/>
              </a:ext>
            </a:extLst>
          </p:cNvPr>
          <p:cNvGrpSpPr/>
          <p:nvPr userDrawn="1"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80B5A59-0595-E2D9-D6DB-F4D78B31B27E}"/>
                </a:ext>
              </a:extLst>
            </p:cNvPr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FCBF3BD2-1E13-1B9E-28AE-3E275A355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</p:spPr>
        </p:pic>
      </p:grp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8302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726DF26-5246-7911-C1FE-F9A61ADA57DE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9B721E-9CC0-4E67-2F83-4EE667D59351}"/>
              </a:ext>
            </a:extLst>
          </p:cNvPr>
          <p:cNvGrpSpPr/>
          <p:nvPr userDrawn="1"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6F4D703-3FA6-236A-AA27-01FB21691BFE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B0BBA3E-DC7A-E453-A2E5-7FBFE8D165EA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8D7BF-1811-7207-F3EA-DDE1BB342234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" name="Title 1">
            <a:extLst>
              <a:ext uri="{FF2B5EF4-FFF2-40B4-BE49-F238E27FC236}">
                <a16:creationId xmlns:a16="http://schemas.microsoft.com/office/drawing/2014/main" id="{2290A22F-E6F6-6C56-9074-2AA4C266E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474958"/>
            <a:ext cx="5580000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683A8A-D87C-BEFE-8DC1-F588F980CE4E}"/>
              </a:ext>
            </a:extLst>
          </p:cNvPr>
          <p:cNvGrpSpPr/>
          <p:nvPr userDrawn="1"/>
        </p:nvGrpSpPr>
        <p:grpSpPr>
          <a:xfrm rot="162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44C0B0E-1F11-3A99-EC37-3FC141A7D76B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605EF2-BE0B-A455-2940-7A269DB89BD9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54B621D-8209-A01C-B750-756FC6A10568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40BD63A-39C6-3905-F376-210881C608E9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aphic 18">
            <a:extLst>
              <a:ext uri="{FF2B5EF4-FFF2-40B4-BE49-F238E27FC236}">
                <a16:creationId xmlns:a16="http://schemas.microsoft.com/office/drawing/2014/main" id="{9599A7B8-8BC2-A221-C2F3-E69F4786A261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130F761-BE08-8F29-6BF8-59DF0F03D9F6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58659D5-27AE-0703-787C-3EA2B392FA5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CB2AB8-17F4-059D-846C-71C4A2536B2B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E1CA2C9-D1BA-B1A4-4D4E-E560DCF61088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59B3AF-9ED8-778E-AE50-11D466E3A32A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9416804-F549-7A02-810B-6C67AE967712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718DDC0-2C64-00DE-4DC7-8D29410B4164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46BBDE4-3FDA-9A54-D41F-18F2D15CDA9D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174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13559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C980347-4A6B-CF4D-C3C6-1960992EFA39}"/>
              </a:ext>
            </a:extLst>
          </p:cNvPr>
          <p:cNvGrpSpPr/>
          <p:nvPr userDrawn="1"/>
        </p:nvGrpSpPr>
        <p:grpSpPr>
          <a:xfrm>
            <a:off x="4407876" y="8572741"/>
            <a:ext cx="3151797" cy="2119070"/>
            <a:chOff x="3587283" y="8021025"/>
            <a:chExt cx="3972391" cy="267078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5EC48ED-8235-4938-3A5E-F6DF32B83464}"/>
                </a:ext>
              </a:extLst>
            </p:cNvPr>
            <p:cNvSpPr/>
            <p:nvPr/>
          </p:nvSpPr>
          <p:spPr>
            <a:xfrm rot="16200000" flipV="1">
              <a:off x="4546424" y="7993767"/>
              <a:ext cx="1738903" cy="3657186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A777FD7-002E-215A-C5BA-830C56E63792}"/>
                </a:ext>
              </a:extLst>
            </p:cNvPr>
            <p:cNvSpPr/>
            <p:nvPr/>
          </p:nvSpPr>
          <p:spPr>
            <a:xfrm rot="16200000" flipV="1">
              <a:off x="4638504" y="7770639"/>
              <a:ext cx="2670783" cy="3171556"/>
            </a:xfrm>
            <a:custGeom>
              <a:avLst/>
              <a:gdLst>
                <a:gd name="connsiteX0" fmla="*/ 0 w 2670783"/>
                <a:gd name="connsiteY0" fmla="*/ 2739202 h 3171556"/>
                <a:gd name="connsiteX1" fmla="*/ 0 w 2670783"/>
                <a:gd name="connsiteY1" fmla="*/ 3171556 h 3171556"/>
                <a:gd name="connsiteX2" fmla="*/ 2509018 w 2670783"/>
                <a:gd name="connsiteY2" fmla="*/ 662537 h 3171556"/>
                <a:gd name="connsiteX3" fmla="*/ 2630343 w 2670783"/>
                <a:gd name="connsiteY3" fmla="*/ 64166 h 3171556"/>
                <a:gd name="connsiteX4" fmla="*/ 2596577 w 2670783"/>
                <a:gd name="connsiteY4" fmla="*/ 0 h 3171556"/>
                <a:gd name="connsiteX5" fmla="*/ 2168529 w 2670783"/>
                <a:gd name="connsiteY5" fmla="*/ 0 h 3171556"/>
                <a:gd name="connsiteX6" fmla="*/ 2179077 w 2670783"/>
                <a:gd name="connsiteY6" fmla="*/ 12913 h 3171556"/>
                <a:gd name="connsiteX7" fmla="*/ 2116980 w 2670783"/>
                <a:gd name="connsiteY7" fmla="*/ 622221 h 3171556"/>
                <a:gd name="connsiteX8" fmla="*/ 0 w 2670783"/>
                <a:gd name="connsiteY8" fmla="*/ 2739202 h 317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783" h="3171556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94ECEE-A558-F2D5-B95D-9BBDFBFE625D}"/>
                </a:ext>
              </a:extLst>
            </p:cNvPr>
            <p:cNvSpPr/>
            <p:nvPr/>
          </p:nvSpPr>
          <p:spPr>
            <a:xfrm rot="16200000" flipV="1">
              <a:off x="5831519" y="8963656"/>
              <a:ext cx="1562735" cy="1893575"/>
            </a:xfrm>
            <a:custGeom>
              <a:avLst/>
              <a:gdLst>
                <a:gd name="connsiteX0" fmla="*/ 0 w 1562735"/>
                <a:gd name="connsiteY0" fmla="*/ 0 h 1893575"/>
                <a:gd name="connsiteX1" fmla="*/ 0 w 1562735"/>
                <a:gd name="connsiteY1" fmla="*/ 1893575 h 1893575"/>
                <a:gd name="connsiteX2" fmla="*/ 1474153 w 1562735"/>
                <a:gd name="connsiteY2" fmla="*/ 419420 h 1893575"/>
                <a:gd name="connsiteX3" fmla="*/ 1512908 w 1562735"/>
                <a:gd name="connsiteY3" fmla="*/ 39149 h 1893575"/>
                <a:gd name="connsiteX4" fmla="*/ 1480930 w 1562735"/>
                <a:gd name="connsiteY4" fmla="*/ 0 h 1893575"/>
                <a:gd name="connsiteX5" fmla="*/ 0 w 1562735"/>
                <a:gd name="connsiteY5" fmla="*/ 0 h 18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2735" h="189357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34146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6A8B56-7ABF-CFD5-1B53-A415E17D1687}"/>
              </a:ext>
            </a:extLst>
          </p:cNvPr>
          <p:cNvGrpSpPr/>
          <p:nvPr userDrawn="1"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80B5A59-0595-E2D9-D6DB-F4D78B31B27E}"/>
                </a:ext>
              </a:extLst>
            </p:cNvPr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FCBF3BD2-1E13-1B9E-28AE-3E275A355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</p:spPr>
        </p:pic>
      </p:grp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037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474958"/>
            <a:ext cx="5580000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aphic 18">
            <a:extLst>
              <a:ext uri="{FF2B5EF4-FFF2-40B4-BE49-F238E27FC236}">
                <a16:creationId xmlns:a16="http://schemas.microsoft.com/office/drawing/2014/main" id="{783CB28E-CFB4-04F5-6986-1524E774E504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A88B14-CBD1-6CF5-82A4-071B0AF6752F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0781A6B-48BA-7421-26D6-9AF96C4240EA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3EE0501-96CE-A5FA-B58B-269DBF33FC6A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FCFA24-11BF-AE77-964F-BE25832728D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5260158-5710-67DD-0A5B-543440C631B3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091A29-718D-C0DA-FF8E-515EADD3EFC3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E003788-91A9-4D79-8A0C-90B0B4B8481F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C6031-17AE-A023-AC1A-AA387EEF2731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9625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48035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723474" y="-492187"/>
            <a:ext cx="673100" cy="1657474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710792D-D063-DF0D-B749-123E7F0B4C82}"/>
              </a:ext>
            </a:extLst>
          </p:cNvPr>
          <p:cNvGrpSpPr/>
          <p:nvPr userDrawn="1"/>
        </p:nvGrpSpPr>
        <p:grpSpPr>
          <a:xfrm>
            <a:off x="3235570" y="7938414"/>
            <a:ext cx="4324104" cy="2753400"/>
            <a:chOff x="3235570" y="7938414"/>
            <a:chExt cx="4324104" cy="275340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3687B5-5609-C5FF-FE01-AF453FD20E85}"/>
                </a:ext>
              </a:extLst>
            </p:cNvPr>
            <p:cNvSpPr/>
            <p:nvPr/>
          </p:nvSpPr>
          <p:spPr>
            <a:xfrm rot="16200000" flipV="1">
              <a:off x="4224379" y="7910313"/>
              <a:ext cx="1792690" cy="3770307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B56A189-3AE5-BF92-ACF6-A5E8EC300B0C}"/>
                </a:ext>
              </a:extLst>
            </p:cNvPr>
            <p:cNvSpPr/>
            <p:nvPr/>
          </p:nvSpPr>
          <p:spPr>
            <a:xfrm rot="16200000" flipV="1">
              <a:off x="4433728" y="7565863"/>
              <a:ext cx="2753396" cy="3498497"/>
            </a:xfrm>
            <a:custGeom>
              <a:avLst/>
              <a:gdLst>
                <a:gd name="connsiteX0" fmla="*/ 2753396 w 2753396"/>
                <a:gd name="connsiteY0" fmla="*/ 509255 h 3498497"/>
                <a:gd name="connsiteX1" fmla="*/ 2586626 w 2753396"/>
                <a:gd name="connsiteY1" fmla="*/ 106635 h 3498497"/>
                <a:gd name="connsiteX2" fmla="*/ 2479991 w 2753396"/>
                <a:gd name="connsiteY2" fmla="*/ 0 h 3498497"/>
                <a:gd name="connsiteX3" fmla="*/ 2018677 w 2753396"/>
                <a:gd name="connsiteY3" fmla="*/ 0 h 3498497"/>
                <a:gd name="connsiteX4" fmla="*/ 2182461 w 2753396"/>
                <a:gd name="connsiteY4" fmla="*/ 163784 h 3498497"/>
                <a:gd name="connsiteX5" fmla="*/ 2182461 w 2753396"/>
                <a:gd name="connsiteY5" fmla="*/ 870309 h 3498497"/>
                <a:gd name="connsiteX6" fmla="*/ 0 w 2753396"/>
                <a:gd name="connsiteY6" fmla="*/ 3052770 h 3498497"/>
                <a:gd name="connsiteX7" fmla="*/ 0 w 2753396"/>
                <a:gd name="connsiteY7" fmla="*/ 3498497 h 3498497"/>
                <a:gd name="connsiteX8" fmla="*/ 2586626 w 2753396"/>
                <a:gd name="connsiteY8" fmla="*/ 911873 h 3498497"/>
                <a:gd name="connsiteX9" fmla="*/ 2753396 w 2753396"/>
                <a:gd name="connsiteY9" fmla="*/ 509255 h 349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3396" h="3498497">
                  <a:moveTo>
                    <a:pt x="2753396" y="509255"/>
                  </a:moveTo>
                  <a:cubicBezTo>
                    <a:pt x="2753396" y="363536"/>
                    <a:pt x="2697806" y="217816"/>
                    <a:pt x="2586626" y="106635"/>
                  </a:cubicBezTo>
                  <a:lnTo>
                    <a:pt x="2479991" y="0"/>
                  </a:lnTo>
                  <a:lnTo>
                    <a:pt x="2018677" y="0"/>
                  </a:lnTo>
                  <a:lnTo>
                    <a:pt x="2182461" y="163784"/>
                  </a:lnTo>
                  <a:cubicBezTo>
                    <a:pt x="2377562" y="358885"/>
                    <a:pt x="2377562" y="675209"/>
                    <a:pt x="2182461" y="870309"/>
                  </a:cubicBezTo>
                  <a:lnTo>
                    <a:pt x="0" y="3052770"/>
                  </a:lnTo>
                  <a:lnTo>
                    <a:pt x="0" y="3498497"/>
                  </a:lnTo>
                  <a:lnTo>
                    <a:pt x="2586626" y="911873"/>
                  </a:lnTo>
                  <a:cubicBezTo>
                    <a:pt x="2697806" y="800693"/>
                    <a:pt x="2753396" y="654974"/>
                    <a:pt x="2753396" y="509255"/>
                  </a:cubicBez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0D5713C-3D35-330E-AA55-308E94FAFB4B}"/>
                </a:ext>
              </a:extLst>
            </p:cNvPr>
            <p:cNvSpPr/>
            <p:nvPr/>
          </p:nvSpPr>
          <p:spPr>
            <a:xfrm rot="16200000" flipV="1">
              <a:off x="5663644" y="8795783"/>
              <a:ext cx="1611074" cy="2180987"/>
            </a:xfrm>
            <a:custGeom>
              <a:avLst/>
              <a:gdLst>
                <a:gd name="connsiteX0" fmla="*/ 1611074 w 1611074"/>
                <a:gd name="connsiteY0" fmla="*/ 440763 h 2180987"/>
                <a:gd name="connsiteX1" fmla="*/ 1519751 w 1611074"/>
                <a:gd name="connsiteY1" fmla="*/ 220291 h 2180987"/>
                <a:gd name="connsiteX2" fmla="*/ 1299460 w 1611074"/>
                <a:gd name="connsiteY2" fmla="*/ 0 h 2180987"/>
                <a:gd name="connsiteX3" fmla="*/ 0 w 1611074"/>
                <a:gd name="connsiteY3" fmla="*/ 0 h 2180987"/>
                <a:gd name="connsiteX4" fmla="*/ 0 w 1611074"/>
                <a:gd name="connsiteY4" fmla="*/ 2180987 h 2180987"/>
                <a:gd name="connsiteX5" fmla="*/ 1519751 w 1611074"/>
                <a:gd name="connsiteY5" fmla="*/ 661236 h 2180987"/>
                <a:gd name="connsiteX6" fmla="*/ 1611074 w 1611074"/>
                <a:gd name="connsiteY6" fmla="*/ 440763 h 218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074" h="2180987">
                  <a:moveTo>
                    <a:pt x="1611074" y="440763"/>
                  </a:moveTo>
                  <a:cubicBezTo>
                    <a:pt x="1611074" y="360968"/>
                    <a:pt x="1580633" y="281172"/>
                    <a:pt x="1519751" y="220291"/>
                  </a:cubicBezTo>
                  <a:lnTo>
                    <a:pt x="1299460" y="0"/>
                  </a:lnTo>
                  <a:lnTo>
                    <a:pt x="0" y="0"/>
                  </a:lnTo>
                  <a:lnTo>
                    <a:pt x="0" y="2180987"/>
                  </a:lnTo>
                  <a:lnTo>
                    <a:pt x="1519751" y="661236"/>
                  </a:lnTo>
                  <a:cubicBezTo>
                    <a:pt x="1580633" y="600354"/>
                    <a:pt x="1611074" y="520559"/>
                    <a:pt x="1611074" y="4407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2387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535" userDrawn="1">
          <p15:clr>
            <a:srgbClr val="FBAE40"/>
          </p15:clr>
        </p15:guide>
        <p15:guide id="2" pos="442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7F0DF54-439B-1B3C-E1F5-C3DD93C9ACA5}"/>
              </a:ext>
            </a:extLst>
          </p:cNvPr>
          <p:cNvGrpSpPr/>
          <p:nvPr userDrawn="1"/>
        </p:nvGrpSpPr>
        <p:grpSpPr>
          <a:xfrm>
            <a:off x="0" y="8211817"/>
            <a:ext cx="2479990" cy="2479995"/>
            <a:chOff x="7559674" y="8211817"/>
            <a:chExt cx="2479990" cy="247999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BAF6F36-851B-253B-7451-C5F264BAA92C}"/>
                </a:ext>
              </a:extLst>
            </p:cNvPr>
            <p:cNvSpPr/>
            <p:nvPr/>
          </p:nvSpPr>
          <p:spPr>
            <a:xfrm rot="16200000" flipV="1">
              <a:off x="7559674" y="8211817"/>
              <a:ext cx="2479990" cy="2479990"/>
            </a:xfrm>
            <a:custGeom>
              <a:avLst/>
              <a:gdLst>
                <a:gd name="connsiteX0" fmla="*/ 2479990 w 2479990"/>
                <a:gd name="connsiteY0" fmla="*/ 2479990 h 2479990"/>
                <a:gd name="connsiteX1" fmla="*/ 0 w 2479990"/>
                <a:gd name="connsiteY1" fmla="*/ 0 h 2479990"/>
                <a:gd name="connsiteX2" fmla="*/ 0 w 2479990"/>
                <a:gd name="connsiteY2" fmla="*/ 461313 h 2479990"/>
                <a:gd name="connsiteX3" fmla="*/ 2018676 w 2479990"/>
                <a:gd name="connsiteY3" fmla="*/ 2479990 h 2479990"/>
                <a:gd name="connsiteX4" fmla="*/ 2479990 w 2479990"/>
                <a:gd name="connsiteY4" fmla="*/ 2479990 h 247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9990" h="2479990">
                  <a:moveTo>
                    <a:pt x="2479990" y="2479990"/>
                  </a:moveTo>
                  <a:lnTo>
                    <a:pt x="0" y="0"/>
                  </a:lnTo>
                  <a:lnTo>
                    <a:pt x="0" y="461313"/>
                  </a:lnTo>
                  <a:lnTo>
                    <a:pt x="2018676" y="2479990"/>
                  </a:lnTo>
                  <a:lnTo>
                    <a:pt x="2479990" y="247999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5F0BEBD-93BA-671D-AD84-B0B256BD3223}"/>
                </a:ext>
              </a:extLst>
            </p:cNvPr>
            <p:cNvSpPr/>
            <p:nvPr/>
          </p:nvSpPr>
          <p:spPr>
            <a:xfrm rot="16200000" flipV="1">
              <a:off x="7559674" y="9392352"/>
              <a:ext cx="1299460" cy="1299460"/>
            </a:xfrm>
            <a:custGeom>
              <a:avLst/>
              <a:gdLst>
                <a:gd name="connsiteX0" fmla="*/ 1299460 w 1299460"/>
                <a:gd name="connsiteY0" fmla="*/ 1299460 h 1299460"/>
                <a:gd name="connsiteX1" fmla="*/ 0 w 1299460"/>
                <a:gd name="connsiteY1" fmla="*/ 0 h 1299460"/>
                <a:gd name="connsiteX2" fmla="*/ 0 w 1299460"/>
                <a:gd name="connsiteY2" fmla="*/ 1299460 h 1299460"/>
                <a:gd name="connsiteX3" fmla="*/ 1299460 w 1299460"/>
                <a:gd name="connsiteY3" fmla="*/ 1299460 h 1299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9460" h="1299460">
                  <a:moveTo>
                    <a:pt x="1299460" y="1299460"/>
                  </a:moveTo>
                  <a:lnTo>
                    <a:pt x="0" y="0"/>
                  </a:lnTo>
                  <a:lnTo>
                    <a:pt x="0" y="1299460"/>
                  </a:lnTo>
                  <a:lnTo>
                    <a:pt x="1299460" y="12994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D05104-B601-A69E-5A52-0B8264C9E481}"/>
              </a:ext>
            </a:extLst>
          </p:cNvPr>
          <p:cNvGrpSpPr/>
          <p:nvPr userDrawn="1"/>
        </p:nvGrpSpPr>
        <p:grpSpPr>
          <a:xfrm>
            <a:off x="5791673" y="-1"/>
            <a:ext cx="1768002" cy="1329618"/>
            <a:chOff x="5791673" y="-1"/>
            <a:chExt cx="1768002" cy="132961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A6264F1-688D-EAD7-E24F-83D332D89110}"/>
                </a:ext>
              </a:extLst>
            </p:cNvPr>
            <p:cNvSpPr/>
            <p:nvPr/>
          </p:nvSpPr>
          <p:spPr>
            <a:xfrm rot="16200000" flipH="1" flipV="1">
              <a:off x="6199727" y="-408054"/>
              <a:ext cx="951893" cy="1768002"/>
            </a:xfrm>
            <a:custGeom>
              <a:avLst/>
              <a:gdLst>
                <a:gd name="connsiteX0" fmla="*/ 0 w 951893"/>
                <a:gd name="connsiteY0" fmla="*/ 1768002 h 1768002"/>
                <a:gd name="connsiteX1" fmla="*/ 0 w 951893"/>
                <a:gd name="connsiteY1" fmla="*/ 0 h 1768002"/>
                <a:gd name="connsiteX2" fmla="*/ 272942 w 951893"/>
                <a:gd name="connsiteY2" fmla="*/ 0 h 1768002"/>
                <a:gd name="connsiteX3" fmla="*/ 903403 w 951893"/>
                <a:gd name="connsiteY3" fmla="*/ 630462 h 1768002"/>
                <a:gd name="connsiteX4" fmla="*/ 903403 w 951893"/>
                <a:gd name="connsiteY4" fmla="*/ 864598 h 1768002"/>
                <a:gd name="connsiteX5" fmla="*/ 0 w 951893"/>
                <a:gd name="connsiteY5" fmla="*/ 1768002 h 176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1893" h="1768002">
                  <a:moveTo>
                    <a:pt x="0" y="1768002"/>
                  </a:moveTo>
                  <a:lnTo>
                    <a:pt x="0" y="0"/>
                  </a:lnTo>
                  <a:lnTo>
                    <a:pt x="272942" y="0"/>
                  </a:lnTo>
                  <a:lnTo>
                    <a:pt x="903403" y="630462"/>
                  </a:lnTo>
                  <a:cubicBezTo>
                    <a:pt x="968057" y="695116"/>
                    <a:pt x="968057" y="799943"/>
                    <a:pt x="903403" y="864598"/>
                  </a:cubicBezTo>
                  <a:lnTo>
                    <a:pt x="0" y="1768002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9CB145E-545F-8DA0-BBEE-0E6F4F274408}"/>
                </a:ext>
              </a:extLst>
            </p:cNvPr>
            <p:cNvSpPr/>
            <p:nvPr/>
          </p:nvSpPr>
          <p:spPr>
            <a:xfrm rot="16200000" flipH="1" flipV="1">
              <a:off x="6230060" y="2"/>
              <a:ext cx="1329615" cy="1329615"/>
            </a:xfrm>
            <a:custGeom>
              <a:avLst/>
              <a:gdLst>
                <a:gd name="connsiteX0" fmla="*/ 0 w 1329615"/>
                <a:gd name="connsiteY0" fmla="*/ 1329615 h 1329615"/>
                <a:gd name="connsiteX1" fmla="*/ 0 w 1329615"/>
                <a:gd name="connsiteY1" fmla="*/ 1092940 h 1329615"/>
                <a:gd name="connsiteX2" fmla="*/ 1092939 w 1329615"/>
                <a:gd name="connsiteY2" fmla="*/ 0 h 1329615"/>
                <a:gd name="connsiteX3" fmla="*/ 1329615 w 1329615"/>
                <a:gd name="connsiteY3" fmla="*/ 0 h 1329615"/>
                <a:gd name="connsiteX4" fmla="*/ 0 w 1329615"/>
                <a:gd name="connsiteY4" fmla="*/ 1329615 h 132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9615" h="1329615">
                  <a:moveTo>
                    <a:pt x="0" y="1329615"/>
                  </a:moveTo>
                  <a:lnTo>
                    <a:pt x="0" y="1092940"/>
                  </a:lnTo>
                  <a:lnTo>
                    <a:pt x="1092939" y="0"/>
                  </a:lnTo>
                  <a:lnTo>
                    <a:pt x="1329615" y="0"/>
                  </a:lnTo>
                  <a:lnTo>
                    <a:pt x="0" y="1329615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F6BA2D4-8363-60D7-8923-EB5162CE8A9D}"/>
                </a:ext>
              </a:extLst>
            </p:cNvPr>
            <p:cNvSpPr/>
            <p:nvPr/>
          </p:nvSpPr>
          <p:spPr>
            <a:xfrm rot="16200000" flipH="1" flipV="1">
              <a:off x="6929639" y="-1"/>
              <a:ext cx="630035" cy="630036"/>
            </a:xfrm>
            <a:custGeom>
              <a:avLst/>
              <a:gdLst>
                <a:gd name="connsiteX0" fmla="*/ 0 w 630035"/>
                <a:gd name="connsiteY0" fmla="*/ 630036 h 630036"/>
                <a:gd name="connsiteX1" fmla="*/ 0 w 630035"/>
                <a:gd name="connsiteY1" fmla="*/ 0 h 630036"/>
                <a:gd name="connsiteX2" fmla="*/ 630035 w 630035"/>
                <a:gd name="connsiteY2" fmla="*/ 0 h 630036"/>
                <a:gd name="connsiteX3" fmla="*/ 0 w 630035"/>
                <a:gd name="connsiteY3" fmla="*/ 630036 h 63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035" h="630036">
                  <a:moveTo>
                    <a:pt x="0" y="630036"/>
                  </a:moveTo>
                  <a:lnTo>
                    <a:pt x="0" y="0"/>
                  </a:lnTo>
                  <a:lnTo>
                    <a:pt x="630035" y="0"/>
                  </a:lnTo>
                  <a:lnTo>
                    <a:pt x="0" y="6300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6160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 userDrawn="1">
          <p15:clr>
            <a:srgbClr val="FBAE40"/>
          </p15:clr>
        </p15:guide>
        <p15:guide id="2" pos="22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8B99C9-6485-6213-5001-072A695B56AE}"/>
              </a:ext>
            </a:extLst>
          </p:cNvPr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2126C0-3DD3-F018-8C59-E794ADD30080}"/>
              </a:ext>
            </a:extLst>
          </p:cNvPr>
          <p:cNvGrpSpPr/>
          <p:nvPr userDrawn="1"/>
        </p:nvGrpSpPr>
        <p:grpSpPr>
          <a:xfrm>
            <a:off x="2445856" y="5003550"/>
            <a:ext cx="2667963" cy="684708"/>
            <a:chOff x="2445856" y="5003550"/>
            <a:chExt cx="2667963" cy="684708"/>
          </a:xfrm>
          <a:solidFill>
            <a:schemeClr val="bg1"/>
          </a:solidFill>
        </p:grpSpPr>
        <p:sp>
          <p:nvSpPr>
            <p:cNvPr id="4" name="Forme libre : forme 7">
              <a:extLst>
                <a:ext uri="{FF2B5EF4-FFF2-40B4-BE49-F238E27FC236}">
                  <a16:creationId xmlns:a16="http://schemas.microsoft.com/office/drawing/2014/main" id="{BDFDDB75-C13D-0E2E-5A3B-A544D92747B4}"/>
                </a:ext>
              </a:extLst>
            </p:cNvPr>
            <p:cNvSpPr/>
            <p:nvPr/>
          </p:nvSpPr>
          <p:spPr>
            <a:xfrm>
              <a:off x="2452963" y="5003611"/>
              <a:ext cx="2653548" cy="684609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" name="Forme libre : forme 8">
              <a:extLst>
                <a:ext uri="{FF2B5EF4-FFF2-40B4-BE49-F238E27FC236}">
                  <a16:creationId xmlns:a16="http://schemas.microsoft.com/office/drawing/2014/main" id="{6D0E29B0-BAEF-642E-C483-45AEC6D55564}"/>
                </a:ext>
              </a:extLst>
            </p:cNvPr>
            <p:cNvSpPr/>
            <p:nvPr/>
          </p:nvSpPr>
          <p:spPr>
            <a:xfrm rot="21526104" flipV="1">
              <a:off x="4977867" y="5003550"/>
              <a:ext cx="135952" cy="13510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6" name="Forme libre : forme 9">
              <a:extLst>
                <a:ext uri="{FF2B5EF4-FFF2-40B4-BE49-F238E27FC236}">
                  <a16:creationId xmlns:a16="http://schemas.microsoft.com/office/drawing/2014/main" id="{CD571B3D-65ED-DC27-02BE-91FA130D2B03}"/>
                </a:ext>
              </a:extLst>
            </p:cNvPr>
            <p:cNvSpPr/>
            <p:nvPr/>
          </p:nvSpPr>
          <p:spPr>
            <a:xfrm rot="10725025" flipV="1">
              <a:off x="2445856" y="5555099"/>
              <a:ext cx="134007" cy="13315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1289335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BB5752-9140-A1FA-8C1D-E6C31C4B5C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559675" cy="1069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732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6339C7-8484-5374-B94E-509150640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060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urple hexagons on a blue background&#10;&#10;Description automatically generated">
            <a:extLst>
              <a:ext uri="{FF2B5EF4-FFF2-40B4-BE49-F238E27FC236}">
                <a16:creationId xmlns:a16="http://schemas.microsoft.com/office/drawing/2014/main" id="{CDB8063B-72D5-B3C3-BD59-688382DCE6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869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1ECB42-F97E-71F3-59CD-D1BF645BD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11" b="58490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" name="Picture 6" descr="A purple text on a black background">
            <a:extLst>
              <a:ext uri="{FF2B5EF4-FFF2-40B4-BE49-F238E27FC236}">
                <a16:creationId xmlns:a16="http://schemas.microsoft.com/office/drawing/2014/main" id="{44791017-F70A-68D6-CAF4-C50F7BEF0C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0635" y="123539"/>
            <a:ext cx="2889369" cy="97021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733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4E315C4-9E56-3C55-8221-88B2E9575003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4D85D5D-487C-CDDB-1896-8D6E4BEADC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11" b="58490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</p:spPr>
      </p:pic>
      <p:grpSp>
        <p:nvGrpSpPr>
          <p:cNvPr id="10" name="Graphic 18">
            <a:extLst>
              <a:ext uri="{FF2B5EF4-FFF2-40B4-BE49-F238E27FC236}">
                <a16:creationId xmlns:a16="http://schemas.microsoft.com/office/drawing/2014/main" id="{783CB28E-CFB4-04F5-6986-1524E774E504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A88B14-CBD1-6CF5-82A4-071B0AF6752F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0781A6B-48BA-7421-26D6-9AF96C4240EA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3EE0501-96CE-A5FA-B58B-269DBF33FC6A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FCFA24-11BF-AE77-964F-BE25832728D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5260158-5710-67DD-0A5B-543440C631B3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091A29-718D-C0DA-FF8E-515EADD3EFC3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E003788-91A9-4D79-8A0C-90B0B4B8481F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C6031-17AE-A023-AC1A-AA387EEF2731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9EDDA843-FB9C-B1D8-0B28-5DBDC34D8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7008"/>
            <a:ext cx="5451791" cy="249299"/>
          </a:xfrm>
        </p:spPr>
        <p:txBody>
          <a:bodyPr wrap="square" anchor="t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0674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 userDrawn="1">
          <p15:clr>
            <a:srgbClr val="F26B43"/>
          </p15:clr>
        </p15:guide>
        <p15:guide id="3" orient="horz" pos="113" userDrawn="1">
          <p15:clr>
            <a:srgbClr val="F26B43"/>
          </p15:clr>
        </p15:guide>
        <p15:guide id="4" pos="4649" userDrawn="1">
          <p15:clr>
            <a:srgbClr val="F26B43"/>
          </p15:clr>
        </p15:guide>
        <p15:guide id="5" orient="horz" pos="66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2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6" r:id="rId2"/>
    <p:sldLayoutId id="2147483687" r:id="rId3"/>
    <p:sldLayoutId id="2147483677" r:id="rId4"/>
    <p:sldLayoutId id="2147483680" r:id="rId5"/>
    <p:sldLayoutId id="2147483679" r:id="rId6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 userDrawn="1">
          <p15:clr>
            <a:srgbClr val="F26B43"/>
          </p15:clr>
        </p15:guide>
        <p15:guide id="3" orient="horz" pos="113" userDrawn="1">
          <p15:clr>
            <a:srgbClr val="F26B43"/>
          </p15:clr>
        </p15:guide>
        <p15:guide id="4" pos="4649" userDrawn="1">
          <p15:clr>
            <a:srgbClr val="F26B43"/>
          </p15:clr>
        </p15:guide>
        <p15:guide id="5" orient="horz" pos="662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>
          <p15:clr>
            <a:srgbClr val="F26B43"/>
          </p15:clr>
        </p15:guide>
        <p15:guide id="3" orient="horz" pos="113">
          <p15:clr>
            <a:srgbClr val="F26B43"/>
          </p15:clr>
        </p15:guide>
        <p15:guide id="4" pos="4649">
          <p15:clr>
            <a:srgbClr val="F26B43"/>
          </p15:clr>
        </p15:guide>
        <p15:guide id="5" orient="horz" pos="662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1490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>
          <p15:clr>
            <a:srgbClr val="F26B43"/>
          </p15:clr>
        </p15:guide>
        <p15:guide id="3" orient="horz" pos="113">
          <p15:clr>
            <a:srgbClr val="F26B43"/>
          </p15:clr>
        </p15:guide>
        <p15:guide id="4" pos="4649">
          <p15:clr>
            <a:srgbClr val="F26B43"/>
          </p15:clr>
        </p15:guide>
        <p15:guide id="5" orient="horz" pos="66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svg"/><Relationship Id="rId18" Type="http://schemas.openxmlformats.org/officeDocument/2006/relationships/image" Target="../media/image24.png"/><Relationship Id="rId26" Type="http://schemas.openxmlformats.org/officeDocument/2006/relationships/image" Target="../media/image32.sv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34" Type="http://schemas.openxmlformats.org/officeDocument/2006/relationships/image" Target="../media/image40.sv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24" Type="http://schemas.openxmlformats.org/officeDocument/2006/relationships/image" Target="../media/image30.svg"/><Relationship Id="rId32" Type="http://schemas.openxmlformats.org/officeDocument/2006/relationships/image" Target="../media/image38.sv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23" Type="http://schemas.openxmlformats.org/officeDocument/2006/relationships/image" Target="../media/image29.png"/><Relationship Id="rId28" Type="http://schemas.openxmlformats.org/officeDocument/2006/relationships/image" Target="../media/image34.svg"/><Relationship Id="rId10" Type="http://schemas.openxmlformats.org/officeDocument/2006/relationships/image" Target="../media/image16.png"/><Relationship Id="rId19" Type="http://schemas.openxmlformats.org/officeDocument/2006/relationships/image" Target="../media/image25.svg"/><Relationship Id="rId31" Type="http://schemas.openxmlformats.org/officeDocument/2006/relationships/image" Target="../media/image37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Relationship Id="rId22" Type="http://schemas.openxmlformats.org/officeDocument/2006/relationships/image" Target="../media/image28.svg"/><Relationship Id="rId27" Type="http://schemas.openxmlformats.org/officeDocument/2006/relationships/image" Target="../media/image33.png"/><Relationship Id="rId30" Type="http://schemas.openxmlformats.org/officeDocument/2006/relationships/image" Target="../media/image36.svg"/><Relationship Id="rId8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F168CE6-38F3-566C-0B3E-ABC881A0A8D6}"/>
              </a:ext>
            </a:extLst>
          </p:cNvPr>
          <p:cNvSpPr>
            <a:spLocks/>
          </p:cNvSpPr>
          <p:nvPr/>
        </p:nvSpPr>
        <p:spPr>
          <a:xfrm>
            <a:off x="3459568" y="3133271"/>
            <a:ext cx="1896119" cy="49736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0" tIns="0" rIns="18288" bIns="0" rtlCol="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Anti-obesity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agents</a:t>
            </a:r>
            <a:r>
              <a:rPr kumimoji="0" lang="en-IN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7C502E-58A3-B497-0615-D236C547084B}"/>
              </a:ext>
            </a:extLst>
          </p:cNvPr>
          <p:cNvSpPr txBox="1"/>
          <p:nvPr/>
        </p:nvSpPr>
        <p:spPr>
          <a:xfrm>
            <a:off x="179388" y="1315621"/>
            <a:ext cx="7200900" cy="1231949"/>
          </a:xfrm>
          <a:prstGeom prst="roundRect">
            <a:avLst>
              <a:gd name="adj" fmla="val 7945"/>
            </a:avLst>
          </a:prstGeom>
          <a:solidFill>
            <a:schemeClr val="tx2"/>
          </a:solidFill>
        </p:spPr>
        <p:txBody>
          <a:bodyPr wrap="square" lIns="612000" tIns="0" rIns="0" bIns="0" anchor="ctr" anchorCtr="0">
            <a:no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IN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0D7381FB-ED71-0DE3-A4B0-205507428D02}"/>
              </a:ext>
            </a:extLst>
          </p:cNvPr>
          <p:cNvSpPr/>
          <p:nvPr/>
        </p:nvSpPr>
        <p:spPr>
          <a:xfrm>
            <a:off x="259555" y="1967556"/>
            <a:ext cx="536539" cy="532798"/>
          </a:xfrm>
          <a:custGeom>
            <a:avLst/>
            <a:gdLst>
              <a:gd name="connsiteX0" fmla="*/ 43340 w 88597"/>
              <a:gd name="connsiteY0" fmla="*/ 0 h 87978"/>
              <a:gd name="connsiteX1" fmla="*/ 0 w 88597"/>
              <a:gd name="connsiteY1" fmla="*/ 43989 h 87978"/>
              <a:gd name="connsiteX2" fmla="*/ 45258 w 88597"/>
              <a:gd name="connsiteY2" fmla="*/ 87979 h 87978"/>
              <a:gd name="connsiteX3" fmla="*/ 88597 w 88597"/>
              <a:gd name="connsiteY3" fmla="*/ 43989 h 87978"/>
              <a:gd name="connsiteX4" fmla="*/ 43340 w 88597"/>
              <a:gd name="connsiteY4" fmla="*/ 0 h 8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597" h="87978">
                <a:moveTo>
                  <a:pt x="43340" y="0"/>
                </a:moveTo>
                <a:cubicBezTo>
                  <a:pt x="17200" y="0"/>
                  <a:pt x="0" y="16581"/>
                  <a:pt x="0" y="43989"/>
                </a:cubicBezTo>
                <a:cubicBezTo>
                  <a:pt x="0" y="70748"/>
                  <a:pt x="17200" y="87979"/>
                  <a:pt x="45258" y="87979"/>
                </a:cubicBezTo>
                <a:cubicBezTo>
                  <a:pt x="71398" y="87979"/>
                  <a:pt x="88597" y="70779"/>
                  <a:pt x="88597" y="43989"/>
                </a:cubicBezTo>
                <a:cubicBezTo>
                  <a:pt x="88597" y="16550"/>
                  <a:pt x="71367" y="0"/>
                  <a:pt x="43340" y="0"/>
                </a:cubicBezTo>
                <a:close/>
              </a:path>
            </a:pathLst>
          </a:custGeom>
          <a:solidFill>
            <a:schemeClr val="accent2"/>
          </a:solidFill>
          <a:ln w="308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050E6584-EC9E-6805-0CCF-FFA33955CBDD}"/>
              </a:ext>
            </a:extLst>
          </p:cNvPr>
          <p:cNvSpPr/>
          <p:nvPr/>
        </p:nvSpPr>
        <p:spPr>
          <a:xfrm>
            <a:off x="259555" y="1382340"/>
            <a:ext cx="536539" cy="532798"/>
          </a:xfrm>
          <a:custGeom>
            <a:avLst/>
            <a:gdLst>
              <a:gd name="connsiteX0" fmla="*/ 43340 w 88597"/>
              <a:gd name="connsiteY0" fmla="*/ 0 h 87978"/>
              <a:gd name="connsiteX1" fmla="*/ 0 w 88597"/>
              <a:gd name="connsiteY1" fmla="*/ 43989 h 87978"/>
              <a:gd name="connsiteX2" fmla="*/ 45258 w 88597"/>
              <a:gd name="connsiteY2" fmla="*/ 87979 h 87978"/>
              <a:gd name="connsiteX3" fmla="*/ 88597 w 88597"/>
              <a:gd name="connsiteY3" fmla="*/ 43989 h 87978"/>
              <a:gd name="connsiteX4" fmla="*/ 43340 w 88597"/>
              <a:gd name="connsiteY4" fmla="*/ 0 h 8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597" h="87978">
                <a:moveTo>
                  <a:pt x="43340" y="0"/>
                </a:moveTo>
                <a:cubicBezTo>
                  <a:pt x="17200" y="0"/>
                  <a:pt x="0" y="16581"/>
                  <a:pt x="0" y="43989"/>
                </a:cubicBezTo>
                <a:cubicBezTo>
                  <a:pt x="0" y="70748"/>
                  <a:pt x="17200" y="87979"/>
                  <a:pt x="45258" y="87979"/>
                </a:cubicBezTo>
                <a:cubicBezTo>
                  <a:pt x="71398" y="87979"/>
                  <a:pt x="88597" y="70779"/>
                  <a:pt x="88597" y="43989"/>
                </a:cubicBezTo>
                <a:cubicBezTo>
                  <a:pt x="88597" y="16550"/>
                  <a:pt x="71367" y="0"/>
                  <a:pt x="43340" y="0"/>
                </a:cubicBezTo>
                <a:close/>
              </a:path>
            </a:pathLst>
          </a:custGeom>
          <a:solidFill>
            <a:schemeClr val="accent2"/>
          </a:solidFill>
          <a:ln w="308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Graphic 153">
            <a:extLst>
              <a:ext uri="{FF2B5EF4-FFF2-40B4-BE49-F238E27FC236}">
                <a16:creationId xmlns:a16="http://schemas.microsoft.com/office/drawing/2014/main" id="{C0219817-3E23-08E0-1D39-7BE6A5F75534}"/>
              </a:ext>
            </a:extLst>
          </p:cNvPr>
          <p:cNvSpPr/>
          <p:nvPr/>
        </p:nvSpPr>
        <p:spPr>
          <a:xfrm>
            <a:off x="6356698" y="109728"/>
            <a:ext cx="1023590" cy="1016334"/>
          </a:xfrm>
          <a:custGeom>
            <a:avLst/>
            <a:gdLst>
              <a:gd name="connsiteX0" fmla="*/ 3859823 w 7558868"/>
              <a:gd name="connsiteY0" fmla="*/ 7505306 h 7505305"/>
              <a:gd name="connsiteX1" fmla="*/ 7558869 w 7558868"/>
              <a:gd name="connsiteY1" fmla="*/ 3752608 h 7505305"/>
              <a:gd name="connsiteX2" fmla="*/ 3699046 w 7558868"/>
              <a:gd name="connsiteY2" fmla="*/ 0 h 7505305"/>
              <a:gd name="connsiteX3" fmla="*/ 0 w 7558868"/>
              <a:gd name="connsiteY3" fmla="*/ 3752608 h 7505305"/>
              <a:gd name="connsiteX4" fmla="*/ 3859823 w 7558868"/>
              <a:gd name="connsiteY4" fmla="*/ 7505306 h 7505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8868" h="7505305">
                <a:moveTo>
                  <a:pt x="3859823" y="7505306"/>
                </a:moveTo>
                <a:cubicBezTo>
                  <a:pt x="6057772" y="7505306"/>
                  <a:pt x="7558869" y="6057862"/>
                  <a:pt x="7558869" y="3752608"/>
                </a:cubicBezTo>
                <a:cubicBezTo>
                  <a:pt x="7558869" y="1447355"/>
                  <a:pt x="6057862" y="0"/>
                  <a:pt x="3699046" y="0"/>
                </a:cubicBezTo>
                <a:cubicBezTo>
                  <a:pt x="1340230" y="0"/>
                  <a:pt x="0" y="1393793"/>
                  <a:pt x="0" y="3752608"/>
                </a:cubicBezTo>
                <a:cubicBezTo>
                  <a:pt x="0" y="6111424"/>
                  <a:pt x="1447445" y="7505306"/>
                  <a:pt x="3859823" y="7505306"/>
                </a:cubicBezTo>
                <a:close/>
              </a:path>
            </a:pathLst>
          </a:custGeom>
          <a:blipFill>
            <a:blip r:embed="rId3"/>
            <a:srcRect/>
            <a:stretch>
              <a:fillRect l="-19918" t="-7084" r="-6368" b="-49865"/>
            </a:stretch>
          </a:blipFill>
          <a:ln w="15875" cap="flat">
            <a:solidFill>
              <a:srgbClr val="3D007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3E5AC6D-E69B-AB4C-8911-A23BD7A61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7008"/>
            <a:ext cx="5604192" cy="86177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IN" sz="1600" dirty="0"/>
              <a:t>Metabolic and Toxic Liver Damage in Focus: MANPOWER's Latest Breakthroughs Revealed</a:t>
            </a:r>
            <a:br>
              <a:rPr lang="en-IN" sz="1600" dirty="0"/>
            </a:br>
            <a:r>
              <a:rPr lang="en-IN" sz="1200" b="0" dirty="0"/>
              <a:t>Professor Asad Dajani</a:t>
            </a:r>
            <a:br>
              <a:rPr lang="en-IN" sz="1200" b="0" dirty="0"/>
            </a:br>
            <a:r>
              <a:rPr lang="en-IN" sz="1200" b="0" dirty="0"/>
              <a:t>Saudi German Hospital, and ADSC Clinic Sharjah, United Arab Emirates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48C60E4-8344-D125-C65E-C1437C8BADBF}"/>
              </a:ext>
            </a:extLst>
          </p:cNvPr>
          <p:cNvSpPr txBox="1"/>
          <p:nvPr/>
        </p:nvSpPr>
        <p:spPr>
          <a:xfrm>
            <a:off x="179388" y="2648840"/>
            <a:ext cx="7210380" cy="387490"/>
          </a:xfrm>
          <a:prstGeom prst="roundRect">
            <a:avLst>
              <a:gd name="adj" fmla="val 8122"/>
            </a:avLst>
          </a:prstGeom>
          <a:solidFill>
            <a:schemeClr val="accent2"/>
          </a:solidFill>
        </p:spPr>
        <p:txBody>
          <a:bodyPr wrap="square" lIns="0" rIns="0" anchor="ctr">
            <a:noAutofit/>
          </a:bodyPr>
          <a:lstStyle>
            <a:defPPr>
              <a:defRPr lang="en-US"/>
            </a:defPPr>
            <a:lvl1pPr algn="ctr">
              <a:defRPr sz="800" b="1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1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eorgia" panose="02040502050405020303" pitchFamily="18" charset="0"/>
              </a:rPr>
              <a:t>Treatment landscape of MAFLD–associated comorbidities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29BE92-5677-BF6C-CC51-05F4F85C85B0}"/>
              </a:ext>
            </a:extLst>
          </p:cNvPr>
          <p:cNvSpPr txBox="1"/>
          <p:nvPr/>
        </p:nvSpPr>
        <p:spPr>
          <a:xfrm>
            <a:off x="871729" y="1457977"/>
            <a:ext cx="6376416" cy="381525"/>
          </a:xfrm>
          <a:prstGeom prst="roundRect">
            <a:avLst>
              <a:gd name="adj" fmla="val 0"/>
            </a:avLst>
          </a:prstGeom>
          <a:noFill/>
        </p:spPr>
        <p:txBody>
          <a:bodyPr wrap="square" lIns="0" rIns="0" anchor="ctr">
            <a:noAutofit/>
          </a:bodyPr>
          <a:lstStyle>
            <a:defPPr>
              <a:defRPr lang="en-US"/>
            </a:defPPr>
            <a:lvl1pPr algn="ctr">
              <a:defRPr sz="800" b="1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Liver function inhibition is a consequence of reduced phospholipids and altered phospholipid composition</a:t>
            </a:r>
            <a:r>
              <a:rPr kumimoji="0" lang="en-IN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453C5-0466-BD7A-E228-A4CB9D0D3EEF}"/>
              </a:ext>
            </a:extLst>
          </p:cNvPr>
          <p:cNvSpPr txBox="1"/>
          <p:nvPr/>
        </p:nvSpPr>
        <p:spPr>
          <a:xfrm>
            <a:off x="871729" y="2043193"/>
            <a:ext cx="6376416" cy="381525"/>
          </a:xfrm>
          <a:prstGeom prst="roundRect">
            <a:avLst>
              <a:gd name="adj" fmla="val 0"/>
            </a:avLst>
          </a:prstGeom>
          <a:noFill/>
        </p:spPr>
        <p:txBody>
          <a:bodyPr wrap="square" lIns="0" rIns="0" anchor="ctr">
            <a:noAutofit/>
          </a:bodyPr>
          <a:lstStyle>
            <a:defPPr>
              <a:defRPr lang="en-US"/>
            </a:defPPr>
            <a:lvl1pPr algn="ctr">
              <a:defRPr sz="800" b="1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MAFLD ranges from simple steatosis to NASH and cirrhosis and can predispose to hepatotoxicity induced by certain drugs</a:t>
            </a:r>
            <a:r>
              <a:rPr kumimoji="0" lang="en-IN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2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.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6A339E0-EE68-90E3-0CA0-8A619395CB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1893" y="2078974"/>
            <a:ext cx="279483" cy="27948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ABBD3899-2C84-6DB9-AE2A-584CF5E9C1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8737" y="1479652"/>
            <a:ext cx="338174" cy="338174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DDAB75D-14C1-9B1F-DC6C-8148FFF9D72E}"/>
              </a:ext>
            </a:extLst>
          </p:cNvPr>
          <p:cNvCxnSpPr/>
          <p:nvPr/>
        </p:nvCxnSpPr>
        <p:spPr>
          <a:xfrm>
            <a:off x="876300" y="1931595"/>
            <a:ext cx="642366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: Top Corners Rounded 30">
            <a:extLst>
              <a:ext uri="{FF2B5EF4-FFF2-40B4-BE49-F238E27FC236}">
                <a16:creationId xmlns:a16="http://schemas.microsoft.com/office/drawing/2014/main" id="{AFD7D2DC-4B0C-38D4-CF62-0FC4372CB46C}"/>
              </a:ext>
            </a:extLst>
          </p:cNvPr>
          <p:cNvSpPr/>
          <p:nvPr/>
        </p:nvSpPr>
        <p:spPr>
          <a:xfrm flipV="1">
            <a:off x="191154" y="6942626"/>
            <a:ext cx="7196328" cy="18000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2"/>
          </a:solidFill>
          <a:ln w="9525">
            <a:noFill/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44000" tIns="36000" rIns="3600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IN" sz="6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8" name="TextBox 527">
            <a:extLst>
              <a:ext uri="{FF2B5EF4-FFF2-40B4-BE49-F238E27FC236}">
                <a16:creationId xmlns:a16="http://schemas.microsoft.com/office/drawing/2014/main" id="{3E3D447B-9A1E-64A8-910F-6A7516986C0E}"/>
              </a:ext>
            </a:extLst>
          </p:cNvPr>
          <p:cNvSpPr txBox="1"/>
          <p:nvPr/>
        </p:nvSpPr>
        <p:spPr>
          <a:xfrm>
            <a:off x="1562100" y="10130345"/>
            <a:ext cx="5818188" cy="47415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Gundermann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K et al. </a:t>
            </a:r>
            <a:r>
              <a:rPr kumimoji="0" lang="en-US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Pharmacol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Rep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 2011;63:643-659; 2.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Caballano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-Infantes E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Biomedicines.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2022;10:55; 3. 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Tak YJ et al. </a:t>
            </a:r>
            <a:r>
              <a:rPr kumimoji="0" lang="en-GB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Curr </a:t>
            </a:r>
            <a:r>
              <a:rPr kumimoji="0" lang="en-GB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Obes</a:t>
            </a:r>
            <a:r>
              <a:rPr kumimoji="0" lang="en-GB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Rep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 2021;10:14–30; 4. Kothari S, et al</a:t>
            </a:r>
            <a:r>
              <a:rPr kumimoji="0" lang="en-GB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 J Clin Exp Hepatol 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2019;9:723-730; 5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Ahsan F et al. </a:t>
            </a:r>
            <a:r>
              <a:rPr kumimoji="0" lang="en-GB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Cureus</a:t>
            </a:r>
            <a:r>
              <a:rPr kumimoji="0" lang="en-GB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2020;12:e10446; 6.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Perumpail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BJ et al. </a:t>
            </a:r>
            <a:r>
              <a:rPr kumimoji="0" lang="en-GB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Diseases.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2018;6:86; 7. Hariri M et al. </a:t>
            </a:r>
            <a:r>
              <a:rPr kumimoji="0" lang="en-GB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Int J Prev Med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 2019;10:14; 8.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Lei X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J Int Med Res.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2021;49:1-14; 9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Liu Y et al. </a:t>
            </a:r>
            <a:r>
              <a:rPr kumimoji="0" lang="pl-PL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J Prac Hepatol.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2021;</a:t>
            </a:r>
            <a:r>
              <a:rPr kumimoji="0" lang="pl-PL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kumimoji="0" lang="pl-PL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228–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pl-PL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10.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Minto RE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Chem Phys Lipids.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2004;132:55–64; 11.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I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Maev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IV et al. </a:t>
            </a:r>
            <a:r>
              <a:rPr kumimoji="0" lang="nl-NL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BMJ Open Gastroenterol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 2020;7:e000368; 12.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Brady LM et al. </a:t>
            </a:r>
            <a:r>
              <a:rPr kumimoji="0" lang="en-US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Biochem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Biophys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Res </a:t>
            </a:r>
            <a:r>
              <a:rPr kumimoji="0" lang="en-US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Commun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1998;248:174–179; 13. 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Dajani A et al. </a:t>
            </a:r>
            <a:r>
              <a:rPr kumimoji="0" lang="en-GB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Arab J Gastroenterol. 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2015;16:99–104; 14. </a:t>
            </a:r>
            <a:r>
              <a:rPr kumimoji="0" lang="en-NZ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Ivashkin</a:t>
            </a:r>
            <a:r>
              <a:rPr kumimoji="0" lang="en-NZ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VT et al. </a:t>
            </a:r>
            <a:r>
              <a:rPr kumimoji="0" lang="en-NZ" sz="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Drugs Real World Outcomes</a:t>
            </a:r>
            <a:r>
              <a:rPr kumimoji="0" lang="en-NZ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. 2021;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8:369–382.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ALT, alanine aminotransferase; ASH, alcoholic steatohepatitis; AST, aspartate aminotransferase; DILI, drug-induced liver injury; EPL, essential phospholipid; GGT, gamma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glutamyltransferase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; MAFLD, metabolic dysfunction-associated fatty liver disease; mRNA, messenger ribonucleic acid; NASH, non-alcoholic steatohepatitis; TGF, transforming growth factor; </a:t>
            </a:r>
            <a:endParaRPr kumimoji="0" lang="en-IN" sz="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90DE29CB-D6F2-2931-0743-C18EB8C2C6A1}"/>
              </a:ext>
            </a:extLst>
          </p:cNvPr>
          <p:cNvSpPr>
            <a:spLocks/>
          </p:cNvSpPr>
          <p:nvPr/>
        </p:nvSpPr>
        <p:spPr>
          <a:xfrm>
            <a:off x="3347086" y="4970791"/>
            <a:ext cx="3980851" cy="1441097"/>
          </a:xfrm>
          <a:prstGeom prst="roundRect">
            <a:avLst>
              <a:gd name="adj" fmla="val 5723"/>
            </a:avLst>
          </a:prstGeom>
          <a:solidFill>
            <a:schemeClr val="accent2"/>
          </a:solidFill>
          <a:ln>
            <a:solidFill>
              <a:srgbClr val="7A00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45720" r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Improve cellular membrane fluidity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Act as anti-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fibrogenic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 agent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Regulate abnormal liver enzyme and lipid levels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11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Increase collagen breakdown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Calibri" panose="020F0502020204030204" pitchFamily="34" charset="0"/>
              </a:rPr>
              <a:t>12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DF91963A-8934-4F64-9474-0B44651E1BD8}"/>
              </a:ext>
            </a:extLst>
          </p:cNvPr>
          <p:cNvGrpSpPr/>
          <p:nvPr/>
        </p:nvGrpSpPr>
        <p:grpSpPr>
          <a:xfrm>
            <a:off x="3408768" y="4362023"/>
            <a:ext cx="3874894" cy="544156"/>
            <a:chOff x="3509108" y="4346130"/>
            <a:chExt cx="3874894" cy="544156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A1E17C6B-4347-E35C-97A3-ECCAD33081B2}"/>
                </a:ext>
              </a:extLst>
            </p:cNvPr>
            <p:cNvSpPr>
              <a:spLocks/>
            </p:cNvSpPr>
            <p:nvPr/>
          </p:nvSpPr>
          <p:spPr>
            <a:xfrm>
              <a:off x="3509108" y="4346130"/>
              <a:ext cx="3874894" cy="383438"/>
            </a:xfrm>
            <a:prstGeom prst="roundRect">
              <a:avLst/>
            </a:prstGeom>
            <a:noFill/>
            <a:ln>
              <a:solidFill>
                <a:srgbClr val="7A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45720" r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/>
                  <a:ea typeface="+mn-ea"/>
                  <a:cs typeface="Calibri" panose="020F0502020204030204" pitchFamily="34" charset="0"/>
                </a:rPr>
                <a:t>Liver supporting agents (EPLs)</a:t>
              </a:r>
              <a:r>
                <a:rPr lang="en-US" sz="1400" baseline="30000" dirty="0">
                  <a:latin typeface="Verdana"/>
                  <a:cs typeface="Calibri" panose="020F0502020204030204" pitchFamily="34" charset="0"/>
                </a:rPr>
                <a:t>8,9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/>
                  <a:ea typeface="+mn-ea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94" name="Arrow: Pentagon 493">
              <a:extLst>
                <a:ext uri="{FF2B5EF4-FFF2-40B4-BE49-F238E27FC236}">
                  <a16:creationId xmlns:a16="http://schemas.microsoft.com/office/drawing/2014/main" id="{D0808FD8-75C9-2761-697C-92BDB223F5CA}"/>
                </a:ext>
              </a:extLst>
            </p:cNvPr>
            <p:cNvSpPr/>
            <p:nvPr/>
          </p:nvSpPr>
          <p:spPr>
            <a:xfrm rot="5400000">
              <a:off x="5364857" y="4680865"/>
              <a:ext cx="158588" cy="26025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0E4A4C-EC0D-1AE0-C448-6A35DCC556DC}"/>
              </a:ext>
            </a:extLst>
          </p:cNvPr>
          <p:cNvSpPr/>
          <p:nvPr/>
        </p:nvSpPr>
        <p:spPr>
          <a:xfrm>
            <a:off x="5438313" y="3133271"/>
            <a:ext cx="1896119" cy="49736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0" tIns="0" rIns="18288" bIns="0" rtlCol="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Insulin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sensitizers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4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1F13A89-DA31-3333-7890-64692267028B}"/>
              </a:ext>
            </a:extLst>
          </p:cNvPr>
          <p:cNvSpPr>
            <a:spLocks/>
          </p:cNvSpPr>
          <p:nvPr/>
        </p:nvSpPr>
        <p:spPr>
          <a:xfrm>
            <a:off x="3459568" y="3713484"/>
            <a:ext cx="1896119" cy="49736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0" tIns="0" rIns="18288" bIns="0" rtlCol="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Lipid-lowering agents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5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A22B262-267E-7481-BC38-CB4AB853A7DD}"/>
              </a:ext>
            </a:extLst>
          </p:cNvPr>
          <p:cNvSpPr>
            <a:spLocks/>
          </p:cNvSpPr>
          <p:nvPr/>
        </p:nvSpPr>
        <p:spPr>
          <a:xfrm>
            <a:off x="5438313" y="3713484"/>
            <a:ext cx="1896119" cy="49736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0" tIns="0" rIns="18288" bIns="0" rtlCol="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Vitamin E</a:t>
            </a:r>
            <a:r>
              <a:rPr lang="en-US" sz="1200" baseline="30000" dirty="0">
                <a:solidFill>
                  <a:srgbClr val="000000"/>
                </a:solidFill>
                <a:latin typeface="Verdana"/>
              </a:rPr>
              <a:t>6</a:t>
            </a:r>
            <a:br>
              <a:rPr lang="en-US" sz="1200" baseline="30000" dirty="0">
                <a:solidFill>
                  <a:srgbClr val="000000"/>
                </a:solidFill>
                <a:latin typeface="Verdana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and D</a:t>
            </a:r>
            <a:r>
              <a:rPr lang="en-US" sz="1200" baseline="30000" dirty="0">
                <a:solidFill>
                  <a:srgbClr val="000000"/>
                </a:solidFill>
                <a:latin typeface="Verdana"/>
              </a:rPr>
              <a:t>7</a:t>
            </a:r>
            <a:endParaRPr kumimoji="0" lang="en-US" sz="12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252F6FA0-41D4-3829-4ECE-4EDD368EF7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530458" y="3837472"/>
            <a:ext cx="262734" cy="253010"/>
          </a:xfrm>
          <a:prstGeom prst="rect">
            <a:avLst/>
          </a:prstGeom>
        </p:spPr>
      </p:pic>
      <p:pic>
        <p:nvPicPr>
          <p:cNvPr id="498" name="Graphic 497">
            <a:extLst>
              <a:ext uri="{FF2B5EF4-FFF2-40B4-BE49-F238E27FC236}">
                <a16:creationId xmlns:a16="http://schemas.microsoft.com/office/drawing/2014/main" id="{05B99EF9-3835-3378-E67A-A9D451D4456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519069" y="3239449"/>
            <a:ext cx="264392" cy="264392"/>
          </a:xfrm>
          <a:prstGeom prst="rect">
            <a:avLst/>
          </a:prstGeom>
        </p:spPr>
      </p:pic>
      <p:pic>
        <p:nvPicPr>
          <p:cNvPr id="500" name="Graphic 499">
            <a:extLst>
              <a:ext uri="{FF2B5EF4-FFF2-40B4-BE49-F238E27FC236}">
                <a16:creationId xmlns:a16="http://schemas.microsoft.com/office/drawing/2014/main" id="{E13EDD7C-5210-0AFB-FBD4-09C0CB3F9E4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559076" y="3223969"/>
            <a:ext cx="290831" cy="290831"/>
          </a:xfrm>
          <a:prstGeom prst="rect">
            <a:avLst/>
          </a:prstGeom>
        </p:spPr>
      </p:pic>
      <p:pic>
        <p:nvPicPr>
          <p:cNvPr id="502" name="Graphic 501">
            <a:extLst>
              <a:ext uri="{FF2B5EF4-FFF2-40B4-BE49-F238E27FC236}">
                <a16:creationId xmlns:a16="http://schemas.microsoft.com/office/drawing/2014/main" id="{7EA8E846-21AF-1921-9F25-FAE25A6339C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453420" y="3802211"/>
            <a:ext cx="319914" cy="31991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238C92E-6CC3-4EB8-0881-F08E342E5162}"/>
              </a:ext>
            </a:extLst>
          </p:cNvPr>
          <p:cNvGrpSpPr/>
          <p:nvPr/>
        </p:nvGrpSpPr>
        <p:grpSpPr>
          <a:xfrm>
            <a:off x="226744" y="3282423"/>
            <a:ext cx="2975229" cy="2926081"/>
            <a:chOff x="257836" y="3339169"/>
            <a:chExt cx="2687179" cy="253382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90B5938-D3D2-02D1-1437-6771BB3D04DD}"/>
                </a:ext>
              </a:extLst>
            </p:cNvPr>
            <p:cNvSpPr/>
            <p:nvPr/>
          </p:nvSpPr>
          <p:spPr>
            <a:xfrm rot="10800000" flipH="1">
              <a:off x="257836" y="3339169"/>
              <a:ext cx="2568655" cy="2533821"/>
            </a:xfrm>
            <a:custGeom>
              <a:avLst/>
              <a:gdLst>
                <a:gd name="connsiteX0" fmla="*/ 2861032 w 2861031"/>
                <a:gd name="connsiteY0" fmla="*/ 1430516 h 2861031"/>
                <a:gd name="connsiteX1" fmla="*/ 1430516 w 2861031"/>
                <a:gd name="connsiteY1" fmla="*/ 2861032 h 2861031"/>
                <a:gd name="connsiteX2" fmla="*/ 0 w 2861031"/>
                <a:gd name="connsiteY2" fmla="*/ 1430516 h 2861031"/>
                <a:gd name="connsiteX3" fmla="*/ 1430516 w 2861031"/>
                <a:gd name="connsiteY3" fmla="*/ 0 h 2861031"/>
                <a:gd name="connsiteX4" fmla="*/ 2861032 w 2861031"/>
                <a:gd name="connsiteY4" fmla="*/ 1430516 h 286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1031" h="2861031">
                  <a:moveTo>
                    <a:pt x="2861032" y="1430516"/>
                  </a:moveTo>
                  <a:cubicBezTo>
                    <a:pt x="2861032" y="2220568"/>
                    <a:pt x="2220568" y="2861032"/>
                    <a:pt x="1430516" y="2861032"/>
                  </a:cubicBezTo>
                  <a:cubicBezTo>
                    <a:pt x="640464" y="2861032"/>
                    <a:pt x="0" y="2220568"/>
                    <a:pt x="0" y="1430516"/>
                  </a:cubicBezTo>
                  <a:cubicBezTo>
                    <a:pt x="0" y="640464"/>
                    <a:pt x="640464" y="0"/>
                    <a:pt x="1430516" y="0"/>
                  </a:cubicBezTo>
                  <a:cubicBezTo>
                    <a:pt x="2220568" y="0"/>
                    <a:pt x="2861032" y="640464"/>
                    <a:pt x="2861032" y="1430516"/>
                  </a:cubicBezTo>
                  <a:close/>
                </a:path>
              </a:pathLst>
            </a:custGeom>
            <a:solidFill>
              <a:schemeClr val="tx2"/>
            </a:solidFill>
            <a:ln w="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A977488-C9EF-EA92-13BB-730941A54303}"/>
                </a:ext>
              </a:extLst>
            </p:cNvPr>
            <p:cNvSpPr/>
            <p:nvPr/>
          </p:nvSpPr>
          <p:spPr>
            <a:xfrm rot="10800000" flipH="1">
              <a:off x="955855" y="3339229"/>
              <a:ext cx="1989160" cy="2466640"/>
            </a:xfrm>
            <a:custGeom>
              <a:avLst/>
              <a:gdLst>
                <a:gd name="connsiteX0" fmla="*/ 2112205 w 2112204"/>
                <a:gd name="connsiteY0" fmla="*/ 1354693 h 2785174"/>
                <a:gd name="connsiteX1" fmla="*/ 1142374 w 2112204"/>
                <a:gd name="connsiteY1" fmla="*/ 0 h 2785174"/>
                <a:gd name="connsiteX2" fmla="*/ 1316632 w 2112204"/>
                <a:gd name="connsiteY2" fmla="*/ 192293 h 2785174"/>
                <a:gd name="connsiteX3" fmla="*/ 1400165 w 2112204"/>
                <a:gd name="connsiteY3" fmla="*/ 849953 h 2785174"/>
                <a:gd name="connsiteX4" fmla="*/ 1182058 w 2112204"/>
                <a:gd name="connsiteY4" fmla="*/ 1191552 h 2785174"/>
                <a:gd name="connsiteX5" fmla="*/ 902411 w 2112204"/>
                <a:gd name="connsiteY5" fmla="*/ 1351355 h 2785174"/>
                <a:gd name="connsiteX6" fmla="*/ 637358 w 2112204"/>
                <a:gd name="connsiteY6" fmla="*/ 1391176 h 2785174"/>
                <a:gd name="connsiteX7" fmla="*/ 249054 w 2112204"/>
                <a:gd name="connsiteY7" fmla="*/ 1552906 h 2785174"/>
                <a:gd name="connsiteX8" fmla="*/ 22274 w 2112204"/>
                <a:gd name="connsiteY8" fmla="*/ 1923141 h 2785174"/>
                <a:gd name="connsiteX9" fmla="*/ 199148 w 2112204"/>
                <a:gd name="connsiteY9" fmla="*/ 2596805 h 2785174"/>
                <a:gd name="connsiteX10" fmla="*/ 452293 w 2112204"/>
                <a:gd name="connsiteY10" fmla="*/ 2766796 h 2785174"/>
                <a:gd name="connsiteX11" fmla="*/ 681689 w 2112204"/>
                <a:gd name="connsiteY11" fmla="*/ 2785175 h 2785174"/>
                <a:gd name="connsiteX12" fmla="*/ 2112170 w 2112204"/>
                <a:gd name="connsiteY12" fmla="*/ 1354659 h 2785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12204" h="2785174">
                  <a:moveTo>
                    <a:pt x="2112205" y="1354693"/>
                  </a:moveTo>
                  <a:cubicBezTo>
                    <a:pt x="2112205" y="725807"/>
                    <a:pt x="1706382" y="191743"/>
                    <a:pt x="1142374" y="0"/>
                  </a:cubicBezTo>
                  <a:cubicBezTo>
                    <a:pt x="1211589" y="53658"/>
                    <a:pt x="1270684" y="117331"/>
                    <a:pt x="1316632" y="192293"/>
                  </a:cubicBezTo>
                  <a:cubicBezTo>
                    <a:pt x="1442912" y="398354"/>
                    <a:pt x="1469586" y="618802"/>
                    <a:pt x="1400165" y="849953"/>
                  </a:cubicBezTo>
                  <a:cubicBezTo>
                    <a:pt x="1359896" y="984011"/>
                    <a:pt x="1285140" y="1097659"/>
                    <a:pt x="1182058" y="1191552"/>
                  </a:cubicBezTo>
                  <a:cubicBezTo>
                    <a:pt x="1100797" y="1265550"/>
                    <a:pt x="1007042" y="1318554"/>
                    <a:pt x="902411" y="1351355"/>
                  </a:cubicBezTo>
                  <a:cubicBezTo>
                    <a:pt x="816194" y="1378407"/>
                    <a:pt x="726535" y="1383742"/>
                    <a:pt x="637358" y="1391176"/>
                  </a:cubicBezTo>
                  <a:cubicBezTo>
                    <a:pt x="490669" y="1403395"/>
                    <a:pt x="360397" y="1457018"/>
                    <a:pt x="249054" y="1552906"/>
                  </a:cubicBezTo>
                  <a:cubicBezTo>
                    <a:pt x="134752" y="1651342"/>
                    <a:pt x="56692" y="1774558"/>
                    <a:pt x="22274" y="1923141"/>
                  </a:cubicBezTo>
                  <a:cubicBezTo>
                    <a:pt x="-36959" y="2178867"/>
                    <a:pt x="21930" y="2405406"/>
                    <a:pt x="199148" y="2596805"/>
                  </a:cubicBezTo>
                  <a:cubicBezTo>
                    <a:pt x="271529" y="2674968"/>
                    <a:pt x="356611" y="2731930"/>
                    <a:pt x="452293" y="2766796"/>
                  </a:cubicBezTo>
                  <a:cubicBezTo>
                    <a:pt x="526980" y="2778842"/>
                    <a:pt x="603594" y="2785175"/>
                    <a:pt x="681689" y="2785175"/>
                  </a:cubicBezTo>
                  <a:cubicBezTo>
                    <a:pt x="1471720" y="2785175"/>
                    <a:pt x="2112170" y="2144724"/>
                    <a:pt x="2112170" y="1354659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61BDE4C0-1EE0-B5CC-DB8D-078E2BE9C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353928" y="3552980"/>
              <a:ext cx="449587" cy="398828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7A891781-5F94-9A82-092A-6E94DAE9C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533062" y="5144670"/>
              <a:ext cx="485893" cy="38508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0A88829-E69C-FCCD-2440-BF164925D9E1}"/>
                </a:ext>
              </a:extLst>
            </p:cNvPr>
            <p:cNvSpPr txBox="1"/>
            <p:nvPr/>
          </p:nvSpPr>
          <p:spPr>
            <a:xfrm>
              <a:off x="1231564" y="3368799"/>
              <a:ext cx="714565" cy="1599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MAFLD</a:t>
              </a:r>
              <a:endPara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1B7084-6096-BA92-C310-1E10E1A9D272}"/>
                </a:ext>
              </a:extLst>
            </p:cNvPr>
            <p:cNvSpPr txBox="1"/>
            <p:nvPr/>
          </p:nvSpPr>
          <p:spPr>
            <a:xfrm>
              <a:off x="1135602" y="4008356"/>
              <a:ext cx="714565" cy="1332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Genetics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54A208E-561A-3F23-815F-AC60EB5815BC}"/>
                </a:ext>
              </a:extLst>
            </p:cNvPr>
            <p:cNvSpPr txBox="1"/>
            <p:nvPr/>
          </p:nvSpPr>
          <p:spPr>
            <a:xfrm>
              <a:off x="1984072" y="4044800"/>
              <a:ext cx="714565" cy="1332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Lipotoxicity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FAF05F5-5FE3-E92A-D36F-6BFA8DD20A72}"/>
                </a:ext>
              </a:extLst>
            </p:cNvPr>
            <p:cNvSpPr txBox="1"/>
            <p:nvPr/>
          </p:nvSpPr>
          <p:spPr>
            <a:xfrm>
              <a:off x="2220894" y="4295729"/>
              <a:ext cx="654445" cy="2665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Gut microbiota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F0DC361-00BC-84E9-342D-A751341BC1B8}"/>
                </a:ext>
              </a:extLst>
            </p:cNvPr>
            <p:cNvSpPr txBox="1"/>
            <p:nvPr/>
          </p:nvSpPr>
          <p:spPr>
            <a:xfrm>
              <a:off x="2306155" y="4774927"/>
              <a:ext cx="627103" cy="2665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Insulin resistance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00F2942-79A6-4D79-505A-9B96A6CC13DC}"/>
                </a:ext>
              </a:extLst>
            </p:cNvPr>
            <p:cNvSpPr txBox="1"/>
            <p:nvPr/>
          </p:nvSpPr>
          <p:spPr>
            <a:xfrm>
              <a:off x="1371951" y="4747953"/>
              <a:ext cx="627102" cy="2665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Pharmaco-therapy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EBB912-D0B4-9E89-DDFF-EF87EDAEEFE8}"/>
                </a:ext>
              </a:extLst>
            </p:cNvPr>
            <p:cNvSpPr txBox="1"/>
            <p:nvPr/>
          </p:nvSpPr>
          <p:spPr>
            <a:xfrm>
              <a:off x="774400" y="5082428"/>
              <a:ext cx="740755" cy="2665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Innovative treatment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8F18C2-82FB-1332-9912-78F035AA5C4A}"/>
                </a:ext>
              </a:extLst>
            </p:cNvPr>
            <p:cNvSpPr txBox="1"/>
            <p:nvPr/>
          </p:nvSpPr>
          <p:spPr>
            <a:xfrm>
              <a:off x="1097369" y="5622135"/>
              <a:ext cx="1021472" cy="1599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Healthy Liver</a:t>
              </a:r>
              <a:endPara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270C7E8-8085-0486-408C-F3ED25D888EC}"/>
                </a:ext>
              </a:extLst>
            </p:cNvPr>
            <p:cNvSpPr txBox="1"/>
            <p:nvPr/>
          </p:nvSpPr>
          <p:spPr>
            <a:xfrm>
              <a:off x="649557" y="4728118"/>
              <a:ext cx="492363" cy="2665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Bariatric surgery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79AB9C4-6E94-8166-8DC0-8D3FCE9A29EA}"/>
                </a:ext>
              </a:extLst>
            </p:cNvPr>
            <p:cNvSpPr txBox="1"/>
            <p:nvPr/>
          </p:nvSpPr>
          <p:spPr>
            <a:xfrm>
              <a:off x="356994" y="4262297"/>
              <a:ext cx="725440" cy="2665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Lifestyle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modification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C85827C-AFBF-3406-063D-E5E9BBD21E35}"/>
                </a:ext>
              </a:extLst>
            </p:cNvPr>
            <p:cNvSpPr/>
            <p:nvPr/>
          </p:nvSpPr>
          <p:spPr>
            <a:xfrm>
              <a:off x="1120206" y="4175603"/>
              <a:ext cx="137160" cy="13716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5114046-A924-3513-DBD1-9D6DA30B7F2E}"/>
                </a:ext>
              </a:extLst>
            </p:cNvPr>
            <p:cNvSpPr/>
            <p:nvPr/>
          </p:nvSpPr>
          <p:spPr>
            <a:xfrm>
              <a:off x="1981681" y="3811288"/>
              <a:ext cx="137160" cy="13716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0D06AC9-7DEE-CCB9-43CD-B4F145AEDFE3}"/>
                </a:ext>
              </a:extLst>
            </p:cNvPr>
            <p:cNvSpPr/>
            <p:nvPr/>
          </p:nvSpPr>
          <p:spPr>
            <a:xfrm>
              <a:off x="1736331" y="4410301"/>
              <a:ext cx="137160" cy="13716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20303C0-F350-3B45-63E2-6E2A88AC95E8}"/>
                </a:ext>
              </a:extLst>
            </p:cNvPr>
            <p:cNvSpPr/>
            <p:nvPr/>
          </p:nvSpPr>
          <p:spPr>
            <a:xfrm>
              <a:off x="2162455" y="4652410"/>
              <a:ext cx="137160" cy="13716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8499B88-6CAA-BB13-99A8-478DF7BF2C9B}"/>
                </a:ext>
              </a:extLst>
            </p:cNvPr>
            <p:cNvSpPr/>
            <p:nvPr/>
          </p:nvSpPr>
          <p:spPr>
            <a:xfrm>
              <a:off x="1164380" y="4635677"/>
              <a:ext cx="137160" cy="13716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81248E7-2B74-42AD-6AC2-E1294491B0FB}"/>
                </a:ext>
              </a:extLst>
            </p:cNvPr>
            <p:cNvSpPr/>
            <p:nvPr/>
          </p:nvSpPr>
          <p:spPr>
            <a:xfrm>
              <a:off x="415659" y="5006623"/>
              <a:ext cx="137160" cy="13716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E6F7678-BF6D-85A6-6E26-DA50139EB6C9}"/>
                </a:ext>
              </a:extLst>
            </p:cNvPr>
            <p:cNvSpPr/>
            <p:nvPr/>
          </p:nvSpPr>
          <p:spPr>
            <a:xfrm>
              <a:off x="314895" y="4645390"/>
              <a:ext cx="137160" cy="13716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11D4965-D311-B512-AAB4-188FB436D59B}"/>
                </a:ext>
              </a:extLst>
            </p:cNvPr>
            <p:cNvSpPr/>
            <p:nvPr/>
          </p:nvSpPr>
          <p:spPr>
            <a:xfrm>
              <a:off x="658846" y="3865757"/>
              <a:ext cx="137160" cy="13716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1</a:t>
              </a:r>
            </a:p>
          </p:txBody>
        </p:sp>
        <p:pic>
          <p:nvPicPr>
            <p:cNvPr id="36" name="Picture 35" descr="A yellow object with black background&#10;&#10;Description automatically generated">
              <a:extLst>
                <a:ext uri="{FF2B5EF4-FFF2-40B4-BE49-F238E27FC236}">
                  <a16:creationId xmlns:a16="http://schemas.microsoft.com/office/drawing/2014/main" id="{2755667E-8745-194B-966E-CE48E37A29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4" t="32182" r="6678" b="31894"/>
            <a:stretch/>
          </p:blipFill>
          <p:spPr>
            <a:xfrm>
              <a:off x="2385137" y="5058455"/>
              <a:ext cx="428582" cy="234814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B68C6FAF-C710-A470-8148-42F29F493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1151258" y="4793068"/>
              <a:ext cx="195370" cy="195370"/>
            </a:xfrm>
            <a:prstGeom prst="rect">
              <a:avLst/>
            </a:prstGeom>
          </p:spPr>
        </p:pic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5523E912-3178-F9A2-6903-FCFBB1FAC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534185" y="5087225"/>
              <a:ext cx="208372" cy="208372"/>
            </a:xfrm>
            <a:prstGeom prst="rect">
              <a:avLst/>
            </a:prstGeom>
          </p:spPr>
        </p:pic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C524D40C-217D-6CF0-2582-95CE620D9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392403" y="4690826"/>
              <a:ext cx="210172" cy="210172"/>
            </a:xfrm>
            <a:prstGeom prst="rect">
              <a:avLst/>
            </a:prstGeom>
          </p:spPr>
        </p:pic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B320120-612F-82AF-B7A3-F08953A3ADDF}"/>
                </a:ext>
              </a:extLst>
            </p:cNvPr>
            <p:cNvCxnSpPr/>
            <p:nvPr/>
          </p:nvCxnSpPr>
          <p:spPr>
            <a:xfrm flipV="1">
              <a:off x="430723" y="4746307"/>
              <a:ext cx="200147" cy="167950"/>
            </a:xfrm>
            <a:prstGeom prst="line">
              <a:avLst/>
            </a:prstGeom>
            <a:ln w="12700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2" name="Graphic 51">
              <a:extLst>
                <a:ext uri="{FF2B5EF4-FFF2-40B4-BE49-F238E27FC236}">
                  <a16:creationId xmlns:a16="http://schemas.microsoft.com/office/drawing/2014/main" id="{F2319BF3-42A1-82FB-AACD-CDF5C064B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725769" y="4031598"/>
              <a:ext cx="153528" cy="153528"/>
            </a:xfrm>
            <a:prstGeom prst="rect">
              <a:avLst/>
            </a:prstGeom>
          </p:spPr>
        </p:pic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E6318E4D-49CC-B3D7-1167-9933E61A86E5}"/>
                </a:ext>
              </a:extLst>
            </p:cNvPr>
            <p:cNvGrpSpPr/>
            <p:nvPr/>
          </p:nvGrpSpPr>
          <p:grpSpPr>
            <a:xfrm rot="20216073">
              <a:off x="462627" y="3996645"/>
              <a:ext cx="209551" cy="196454"/>
              <a:chOff x="3156672" y="1354432"/>
              <a:chExt cx="403072" cy="377880"/>
            </a:xfrm>
          </p:grpSpPr>
          <p:grpSp>
            <p:nvGrpSpPr>
              <p:cNvPr id="468" name="Graphic 66">
                <a:extLst>
                  <a:ext uri="{FF2B5EF4-FFF2-40B4-BE49-F238E27FC236}">
                    <a16:creationId xmlns:a16="http://schemas.microsoft.com/office/drawing/2014/main" id="{0CA12B38-B87A-E7F3-2607-A56E13FC6B5B}"/>
                  </a:ext>
                </a:extLst>
              </p:cNvPr>
              <p:cNvGrpSpPr/>
              <p:nvPr/>
            </p:nvGrpSpPr>
            <p:grpSpPr>
              <a:xfrm>
                <a:off x="3156672" y="1372721"/>
                <a:ext cx="293885" cy="359591"/>
                <a:chOff x="3156672" y="1372721"/>
                <a:chExt cx="293885" cy="359591"/>
              </a:xfrm>
              <a:solidFill>
                <a:srgbClr val="2864F0"/>
              </a:solidFill>
            </p:grpSpPr>
            <p:sp>
              <p:nvSpPr>
                <p:cNvPr id="472" name="Freeform: Shape 471">
                  <a:extLst>
                    <a:ext uri="{FF2B5EF4-FFF2-40B4-BE49-F238E27FC236}">
                      <a16:creationId xmlns:a16="http://schemas.microsoft.com/office/drawing/2014/main" id="{7BA2943F-5F1A-6450-8088-4889D536E748}"/>
                    </a:ext>
                  </a:extLst>
                </p:cNvPr>
                <p:cNvSpPr/>
                <p:nvPr/>
              </p:nvSpPr>
              <p:spPr>
                <a:xfrm>
                  <a:off x="3266379" y="1372721"/>
                  <a:ext cx="184178" cy="115797"/>
                </a:xfrm>
                <a:custGeom>
                  <a:avLst/>
                  <a:gdLst>
                    <a:gd name="connsiteX0" fmla="*/ 104946 w 184178"/>
                    <a:gd name="connsiteY0" fmla="*/ 4091 h 115797"/>
                    <a:gd name="connsiteX1" fmla="*/ 74186 w 184178"/>
                    <a:gd name="connsiteY1" fmla="*/ 7138 h 115797"/>
                    <a:gd name="connsiteX2" fmla="*/ 7143 w 184178"/>
                    <a:gd name="connsiteY2" fmla="*/ 74181 h 115797"/>
                    <a:gd name="connsiteX3" fmla="*/ 7143 w 184178"/>
                    <a:gd name="connsiteY3" fmla="*/ 108655 h 115797"/>
                    <a:gd name="connsiteX4" fmla="*/ 41617 w 184178"/>
                    <a:gd name="connsiteY4" fmla="*/ 108655 h 115797"/>
                    <a:gd name="connsiteX5" fmla="*/ 94530 w 184178"/>
                    <a:gd name="connsiteY5" fmla="*/ 55742 h 115797"/>
                    <a:gd name="connsiteX6" fmla="*/ 132393 w 184178"/>
                    <a:gd name="connsiteY6" fmla="*/ 83017 h 115797"/>
                    <a:gd name="connsiteX7" fmla="*/ 184178 w 184178"/>
                    <a:gd name="connsiteY7" fmla="*/ 58944 h 115797"/>
                    <a:gd name="connsiteX8" fmla="*/ 104946 w 184178"/>
                    <a:gd name="connsiteY8" fmla="*/ 4091 h 115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178" h="115797">
                      <a:moveTo>
                        <a:pt x="104946" y="4091"/>
                      </a:moveTo>
                      <a:cubicBezTo>
                        <a:pt x="95256" y="-2350"/>
                        <a:pt x="82400" y="-1075"/>
                        <a:pt x="74186" y="7138"/>
                      </a:cubicBezTo>
                      <a:lnTo>
                        <a:pt x="7143" y="74181"/>
                      </a:lnTo>
                      <a:cubicBezTo>
                        <a:pt x="-2381" y="83705"/>
                        <a:pt x="-2381" y="99132"/>
                        <a:pt x="7143" y="108655"/>
                      </a:cubicBezTo>
                      <a:cubicBezTo>
                        <a:pt x="16666" y="118179"/>
                        <a:pt x="32093" y="118179"/>
                        <a:pt x="41617" y="108655"/>
                      </a:cubicBezTo>
                      <a:lnTo>
                        <a:pt x="94530" y="55742"/>
                      </a:lnTo>
                      <a:lnTo>
                        <a:pt x="132393" y="83017"/>
                      </a:lnTo>
                      <a:lnTo>
                        <a:pt x="184178" y="58944"/>
                      </a:lnTo>
                      <a:lnTo>
                        <a:pt x="104946" y="4091"/>
                      </a:lnTo>
                      <a:close/>
                    </a:path>
                  </a:pathLst>
                </a:custGeom>
                <a:solidFill>
                  <a:srgbClr val="2864F0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  <p:sp>
              <p:nvSpPr>
                <p:cNvPr id="473" name="Freeform: Shape 472">
                  <a:extLst>
                    <a:ext uri="{FF2B5EF4-FFF2-40B4-BE49-F238E27FC236}">
                      <a16:creationId xmlns:a16="http://schemas.microsoft.com/office/drawing/2014/main" id="{2A968299-DF89-1E50-129D-EF77D29D1191}"/>
                    </a:ext>
                  </a:extLst>
                </p:cNvPr>
                <p:cNvSpPr/>
                <p:nvPr/>
              </p:nvSpPr>
              <p:spPr>
                <a:xfrm>
                  <a:off x="3156672" y="1532230"/>
                  <a:ext cx="182845" cy="200082"/>
                </a:xfrm>
                <a:custGeom>
                  <a:avLst/>
                  <a:gdLst>
                    <a:gd name="connsiteX0" fmla="*/ 165609 w 182845"/>
                    <a:gd name="connsiteY0" fmla="*/ 0 h 200082"/>
                    <a:gd name="connsiteX1" fmla="*/ 7143 w 182845"/>
                    <a:gd name="connsiteY1" fmla="*/ 158466 h 200082"/>
                    <a:gd name="connsiteX2" fmla="*/ 7143 w 182845"/>
                    <a:gd name="connsiteY2" fmla="*/ 192940 h 200082"/>
                    <a:gd name="connsiteX3" fmla="*/ 41617 w 182845"/>
                    <a:gd name="connsiteY3" fmla="*/ 192940 h 200082"/>
                    <a:gd name="connsiteX4" fmla="*/ 182846 w 182845"/>
                    <a:gd name="connsiteY4" fmla="*/ 51711 h 200082"/>
                    <a:gd name="connsiteX5" fmla="*/ 165609 w 182845"/>
                    <a:gd name="connsiteY5" fmla="*/ 0 h 200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845" h="200082">
                      <a:moveTo>
                        <a:pt x="165609" y="0"/>
                      </a:moveTo>
                      <a:lnTo>
                        <a:pt x="7143" y="158466"/>
                      </a:lnTo>
                      <a:cubicBezTo>
                        <a:pt x="-2381" y="167989"/>
                        <a:pt x="-2381" y="183417"/>
                        <a:pt x="7143" y="192940"/>
                      </a:cubicBezTo>
                      <a:cubicBezTo>
                        <a:pt x="16665" y="202463"/>
                        <a:pt x="32093" y="202464"/>
                        <a:pt x="41617" y="192940"/>
                      </a:cubicBezTo>
                      <a:lnTo>
                        <a:pt x="182846" y="51711"/>
                      </a:lnTo>
                      <a:lnTo>
                        <a:pt x="165609" y="0"/>
                      </a:lnTo>
                      <a:close/>
                    </a:path>
                  </a:pathLst>
                </a:custGeom>
                <a:solidFill>
                  <a:srgbClr val="2864F0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69" name="Graphic 66">
                <a:extLst>
                  <a:ext uri="{FF2B5EF4-FFF2-40B4-BE49-F238E27FC236}">
                    <a16:creationId xmlns:a16="http://schemas.microsoft.com/office/drawing/2014/main" id="{3EC4EFCB-EB69-24FC-77CF-D3AA80285FDF}"/>
                  </a:ext>
                </a:extLst>
              </p:cNvPr>
              <p:cNvGrpSpPr/>
              <p:nvPr/>
            </p:nvGrpSpPr>
            <p:grpSpPr>
              <a:xfrm>
                <a:off x="3302948" y="1354432"/>
                <a:ext cx="256796" cy="377880"/>
                <a:chOff x="3302948" y="1354432"/>
                <a:chExt cx="256796" cy="377880"/>
              </a:xfrm>
              <a:solidFill>
                <a:srgbClr val="3389FF"/>
              </a:solidFill>
            </p:grpSpPr>
            <p:sp>
              <p:nvSpPr>
                <p:cNvPr id="470" name="Freeform: Shape 469">
                  <a:extLst>
                    <a:ext uri="{FF2B5EF4-FFF2-40B4-BE49-F238E27FC236}">
                      <a16:creationId xmlns:a16="http://schemas.microsoft.com/office/drawing/2014/main" id="{75636E62-0727-29D5-AE5C-FA621856480B}"/>
                    </a:ext>
                  </a:extLst>
                </p:cNvPr>
                <p:cNvSpPr/>
                <p:nvPr/>
              </p:nvSpPr>
              <p:spPr>
                <a:xfrm>
                  <a:off x="3302948" y="1427604"/>
                  <a:ext cx="256796" cy="304708"/>
                </a:xfrm>
                <a:custGeom>
                  <a:avLst/>
                  <a:gdLst>
                    <a:gd name="connsiteX0" fmla="*/ 232417 w 256796"/>
                    <a:gd name="connsiteY0" fmla="*/ 73104 h 304708"/>
                    <a:gd name="connsiteX1" fmla="*/ 158466 w 256796"/>
                    <a:gd name="connsiteY1" fmla="*/ 73104 h 304708"/>
                    <a:gd name="connsiteX2" fmla="*/ 158466 w 256796"/>
                    <a:gd name="connsiteY2" fmla="*/ 24345 h 304708"/>
                    <a:gd name="connsiteX3" fmla="*/ 143403 w 256796"/>
                    <a:gd name="connsiteY3" fmla="*/ 1848 h 304708"/>
                    <a:gd name="connsiteX4" fmla="*/ 116843 w 256796"/>
                    <a:gd name="connsiteY4" fmla="*/ 7116 h 304708"/>
                    <a:gd name="connsiteX5" fmla="*/ 19332 w 256796"/>
                    <a:gd name="connsiteY5" fmla="*/ 104626 h 304708"/>
                    <a:gd name="connsiteX6" fmla="*/ 19332 w 256796"/>
                    <a:gd name="connsiteY6" fmla="*/ 139100 h 304708"/>
                    <a:gd name="connsiteX7" fmla="*/ 75233 w 256796"/>
                    <a:gd name="connsiteY7" fmla="*/ 195001 h 304708"/>
                    <a:gd name="connsiteX8" fmla="*/ 7143 w 256796"/>
                    <a:gd name="connsiteY8" fmla="*/ 263092 h 304708"/>
                    <a:gd name="connsiteX9" fmla="*/ 7143 w 256796"/>
                    <a:gd name="connsiteY9" fmla="*/ 297566 h 304708"/>
                    <a:gd name="connsiteX10" fmla="*/ 41617 w 256796"/>
                    <a:gd name="connsiteY10" fmla="*/ 297566 h 304708"/>
                    <a:gd name="connsiteX11" fmla="*/ 126945 w 256796"/>
                    <a:gd name="connsiteY11" fmla="*/ 212238 h 304708"/>
                    <a:gd name="connsiteX12" fmla="*/ 126945 w 256796"/>
                    <a:gd name="connsiteY12" fmla="*/ 177764 h 304708"/>
                    <a:gd name="connsiteX13" fmla="*/ 71043 w 256796"/>
                    <a:gd name="connsiteY13" fmla="*/ 121863 h 304708"/>
                    <a:gd name="connsiteX14" fmla="*/ 109707 w 256796"/>
                    <a:gd name="connsiteY14" fmla="*/ 83199 h 304708"/>
                    <a:gd name="connsiteX15" fmla="*/ 109707 w 256796"/>
                    <a:gd name="connsiteY15" fmla="*/ 97484 h 304708"/>
                    <a:gd name="connsiteX16" fmla="*/ 134087 w 256796"/>
                    <a:gd name="connsiteY16" fmla="*/ 121863 h 304708"/>
                    <a:gd name="connsiteX17" fmla="*/ 232417 w 256796"/>
                    <a:gd name="connsiteY17" fmla="*/ 121863 h 304708"/>
                    <a:gd name="connsiteX18" fmla="*/ 256796 w 256796"/>
                    <a:gd name="connsiteY18" fmla="*/ 97484 h 304708"/>
                    <a:gd name="connsiteX19" fmla="*/ 232417 w 256796"/>
                    <a:gd name="connsiteY19" fmla="*/ 73104 h 304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56796" h="304708">
                      <a:moveTo>
                        <a:pt x="232417" y="73104"/>
                      </a:moveTo>
                      <a:lnTo>
                        <a:pt x="158466" y="73104"/>
                      </a:lnTo>
                      <a:lnTo>
                        <a:pt x="158466" y="24345"/>
                      </a:lnTo>
                      <a:cubicBezTo>
                        <a:pt x="158466" y="14762"/>
                        <a:pt x="152669" y="5691"/>
                        <a:pt x="143403" y="1848"/>
                      </a:cubicBezTo>
                      <a:cubicBezTo>
                        <a:pt x="134074" y="-2010"/>
                        <a:pt x="123574" y="376"/>
                        <a:pt x="116843" y="7116"/>
                      </a:cubicBezTo>
                      <a:lnTo>
                        <a:pt x="19332" y="104626"/>
                      </a:lnTo>
                      <a:cubicBezTo>
                        <a:pt x="9809" y="114149"/>
                        <a:pt x="9809" y="129577"/>
                        <a:pt x="19332" y="139100"/>
                      </a:cubicBezTo>
                      <a:lnTo>
                        <a:pt x="75233" y="195001"/>
                      </a:lnTo>
                      <a:lnTo>
                        <a:pt x="7143" y="263092"/>
                      </a:lnTo>
                      <a:cubicBezTo>
                        <a:pt x="-2381" y="272616"/>
                        <a:pt x="-2381" y="288043"/>
                        <a:pt x="7143" y="297566"/>
                      </a:cubicBezTo>
                      <a:cubicBezTo>
                        <a:pt x="16665" y="307089"/>
                        <a:pt x="32093" y="307090"/>
                        <a:pt x="41617" y="297566"/>
                      </a:cubicBezTo>
                      <a:lnTo>
                        <a:pt x="126945" y="212238"/>
                      </a:lnTo>
                      <a:cubicBezTo>
                        <a:pt x="136468" y="202715"/>
                        <a:pt x="136468" y="187288"/>
                        <a:pt x="126945" y="177764"/>
                      </a:cubicBezTo>
                      <a:lnTo>
                        <a:pt x="71043" y="121863"/>
                      </a:lnTo>
                      <a:lnTo>
                        <a:pt x="109707" y="83199"/>
                      </a:lnTo>
                      <a:lnTo>
                        <a:pt x="109707" y="97484"/>
                      </a:lnTo>
                      <a:cubicBezTo>
                        <a:pt x="109707" y="110947"/>
                        <a:pt x="120624" y="121863"/>
                        <a:pt x="134087" y="121863"/>
                      </a:cubicBezTo>
                      <a:lnTo>
                        <a:pt x="232417" y="121863"/>
                      </a:lnTo>
                      <a:cubicBezTo>
                        <a:pt x="245880" y="121863"/>
                        <a:pt x="256796" y="110947"/>
                        <a:pt x="256796" y="97484"/>
                      </a:cubicBezTo>
                      <a:cubicBezTo>
                        <a:pt x="256796" y="84021"/>
                        <a:pt x="245880" y="73104"/>
                        <a:pt x="232417" y="73104"/>
                      </a:cubicBezTo>
                      <a:close/>
                    </a:path>
                  </a:pathLst>
                </a:custGeom>
                <a:solidFill>
                  <a:srgbClr val="3389FF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  <p:sp>
              <p:nvSpPr>
                <p:cNvPr id="471" name="Freeform: Shape 470">
                  <a:extLst>
                    <a:ext uri="{FF2B5EF4-FFF2-40B4-BE49-F238E27FC236}">
                      <a16:creationId xmlns:a16="http://schemas.microsoft.com/office/drawing/2014/main" id="{1925B8F1-23D7-38F3-ED0D-CA7B56A61242}"/>
                    </a:ext>
                  </a:extLst>
                </p:cNvPr>
                <p:cNvSpPr/>
                <p:nvPr/>
              </p:nvSpPr>
              <p:spPr>
                <a:xfrm>
                  <a:off x="3461414" y="1354432"/>
                  <a:ext cx="73138" cy="73138"/>
                </a:xfrm>
                <a:custGeom>
                  <a:avLst/>
                  <a:gdLst>
                    <a:gd name="connsiteX0" fmla="*/ 73138 w 73138"/>
                    <a:gd name="connsiteY0" fmla="*/ 36569 h 73138"/>
                    <a:gd name="connsiteX1" fmla="*/ 36569 w 73138"/>
                    <a:gd name="connsiteY1" fmla="*/ 73138 h 73138"/>
                    <a:gd name="connsiteX2" fmla="*/ 0 w 73138"/>
                    <a:gd name="connsiteY2" fmla="*/ 36569 h 73138"/>
                    <a:gd name="connsiteX3" fmla="*/ 36569 w 73138"/>
                    <a:gd name="connsiteY3" fmla="*/ 0 h 73138"/>
                    <a:gd name="connsiteX4" fmla="*/ 73138 w 73138"/>
                    <a:gd name="connsiteY4" fmla="*/ 36569 h 7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38" h="73138">
                      <a:moveTo>
                        <a:pt x="73138" y="36569"/>
                      </a:moveTo>
                      <a:cubicBezTo>
                        <a:pt x="73138" y="56766"/>
                        <a:pt x="56766" y="73138"/>
                        <a:pt x="36569" y="73138"/>
                      </a:cubicBezTo>
                      <a:cubicBezTo>
                        <a:pt x="16373" y="73138"/>
                        <a:pt x="0" y="56766"/>
                        <a:pt x="0" y="36569"/>
                      </a:cubicBezTo>
                      <a:cubicBezTo>
                        <a:pt x="0" y="16373"/>
                        <a:pt x="16373" y="0"/>
                        <a:pt x="36569" y="0"/>
                      </a:cubicBezTo>
                      <a:cubicBezTo>
                        <a:pt x="56766" y="0"/>
                        <a:pt x="73138" y="16373"/>
                        <a:pt x="73138" y="36569"/>
                      </a:cubicBezTo>
                      <a:close/>
                    </a:path>
                  </a:pathLst>
                </a:custGeom>
                <a:solidFill>
                  <a:srgbClr val="3389FF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</p:grpSp>
        </p:grpSp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6481F51E-850D-AD9B-1D28-CA6F6C817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 rot="2719779">
              <a:off x="1286952" y="4068540"/>
              <a:ext cx="358084" cy="358084"/>
            </a:xfrm>
            <a:prstGeom prst="rect">
              <a:avLst/>
            </a:prstGeom>
          </p:spPr>
        </p:pic>
        <p:pic>
          <p:nvPicPr>
            <p:cNvPr id="55" name="Graphic 54">
              <a:extLst>
                <a:ext uri="{FF2B5EF4-FFF2-40B4-BE49-F238E27FC236}">
                  <a16:creationId xmlns:a16="http://schemas.microsoft.com/office/drawing/2014/main" id="{25CDCB42-4797-A44D-7666-410ADD26C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1886111" y="4303310"/>
              <a:ext cx="291208" cy="299834"/>
            </a:xfrm>
            <a:prstGeom prst="rect">
              <a:avLst/>
            </a:prstGeom>
          </p:spPr>
        </p:pic>
        <p:grpSp>
          <p:nvGrpSpPr>
            <p:cNvPr id="56" name="Graphic 85">
              <a:extLst>
                <a:ext uri="{FF2B5EF4-FFF2-40B4-BE49-F238E27FC236}">
                  <a16:creationId xmlns:a16="http://schemas.microsoft.com/office/drawing/2014/main" id="{5E8C0F1B-EB30-0BB5-4356-E7C723DF5871}"/>
                </a:ext>
              </a:extLst>
            </p:cNvPr>
            <p:cNvGrpSpPr/>
            <p:nvPr/>
          </p:nvGrpSpPr>
          <p:grpSpPr>
            <a:xfrm>
              <a:off x="2141218" y="3772772"/>
              <a:ext cx="268833" cy="268833"/>
              <a:chOff x="5150089" y="1612506"/>
              <a:chExt cx="303549" cy="303549"/>
            </a:xfrm>
          </p:grpSpPr>
          <p:grpSp>
            <p:nvGrpSpPr>
              <p:cNvPr id="58" name="Graphic 85">
                <a:extLst>
                  <a:ext uri="{FF2B5EF4-FFF2-40B4-BE49-F238E27FC236}">
                    <a16:creationId xmlns:a16="http://schemas.microsoft.com/office/drawing/2014/main" id="{A4E5C7A9-3AD4-3251-E6D0-784A87EFD99F}"/>
                  </a:ext>
                </a:extLst>
              </p:cNvPr>
              <p:cNvGrpSpPr/>
              <p:nvPr/>
            </p:nvGrpSpPr>
            <p:grpSpPr>
              <a:xfrm>
                <a:off x="5232847" y="1697096"/>
                <a:ext cx="134368" cy="134368"/>
                <a:chOff x="5232847" y="1697096"/>
                <a:chExt cx="134368" cy="134368"/>
              </a:xfrm>
            </p:grpSpPr>
            <p:sp>
              <p:nvSpPr>
                <p:cNvPr id="466" name="Freeform: Shape 465">
                  <a:extLst>
                    <a:ext uri="{FF2B5EF4-FFF2-40B4-BE49-F238E27FC236}">
                      <a16:creationId xmlns:a16="http://schemas.microsoft.com/office/drawing/2014/main" id="{E2703D8C-9D32-3D70-5C43-C38E99D1AFF7}"/>
                    </a:ext>
                  </a:extLst>
                </p:cNvPr>
                <p:cNvSpPr/>
                <p:nvPr/>
              </p:nvSpPr>
              <p:spPr>
                <a:xfrm>
                  <a:off x="5232847" y="1697259"/>
                  <a:ext cx="134368" cy="134047"/>
                </a:xfrm>
                <a:custGeom>
                  <a:avLst/>
                  <a:gdLst>
                    <a:gd name="connsiteX0" fmla="*/ 114690 w 134368"/>
                    <a:gd name="connsiteY0" fmla="*/ 19514 h 134046"/>
                    <a:gd name="connsiteX1" fmla="*/ 71911 w 134368"/>
                    <a:gd name="connsiteY1" fmla="*/ 0 h 134046"/>
                    <a:gd name="connsiteX2" fmla="*/ 0 w 134368"/>
                    <a:gd name="connsiteY2" fmla="*/ 67023 h 134046"/>
                    <a:gd name="connsiteX3" fmla="*/ 71912 w 134368"/>
                    <a:gd name="connsiteY3" fmla="*/ 134047 h 134046"/>
                    <a:gd name="connsiteX4" fmla="*/ 114691 w 134368"/>
                    <a:gd name="connsiteY4" fmla="*/ 114533 h 134046"/>
                    <a:gd name="connsiteX5" fmla="*/ 134369 w 134368"/>
                    <a:gd name="connsiteY5" fmla="*/ 67023 h 134046"/>
                    <a:gd name="connsiteX6" fmla="*/ 114690 w 134368"/>
                    <a:gd name="connsiteY6" fmla="*/ 19514 h 134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4368" h="134046">
                      <a:moveTo>
                        <a:pt x="114690" y="19514"/>
                      </a:moveTo>
                      <a:cubicBezTo>
                        <a:pt x="102775" y="7598"/>
                        <a:pt x="87497" y="1093"/>
                        <a:pt x="71911" y="0"/>
                      </a:cubicBezTo>
                      <a:lnTo>
                        <a:pt x="0" y="67023"/>
                      </a:lnTo>
                      <a:lnTo>
                        <a:pt x="71912" y="134047"/>
                      </a:lnTo>
                      <a:cubicBezTo>
                        <a:pt x="87498" y="132954"/>
                        <a:pt x="102775" y="126449"/>
                        <a:pt x="114691" y="114533"/>
                      </a:cubicBezTo>
                      <a:cubicBezTo>
                        <a:pt x="127809" y="101414"/>
                        <a:pt x="134369" y="84219"/>
                        <a:pt x="134369" y="67023"/>
                      </a:cubicBezTo>
                      <a:cubicBezTo>
                        <a:pt x="134368" y="49828"/>
                        <a:pt x="127809" y="32633"/>
                        <a:pt x="114690" y="1951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  <p:sp>
              <p:nvSpPr>
                <p:cNvPr id="467" name="Freeform: Shape 466">
                  <a:extLst>
                    <a:ext uri="{FF2B5EF4-FFF2-40B4-BE49-F238E27FC236}">
                      <a16:creationId xmlns:a16="http://schemas.microsoft.com/office/drawing/2014/main" id="{E481E122-40FC-C90D-AC9C-C9CA4D61EA02}"/>
                    </a:ext>
                  </a:extLst>
                </p:cNvPr>
                <p:cNvSpPr/>
                <p:nvPr/>
              </p:nvSpPr>
              <p:spPr>
                <a:xfrm>
                  <a:off x="5232847" y="1697096"/>
                  <a:ext cx="71911" cy="134368"/>
                </a:xfrm>
                <a:custGeom>
                  <a:avLst/>
                  <a:gdLst>
                    <a:gd name="connsiteX0" fmla="*/ 42754 w 71911"/>
                    <a:gd name="connsiteY0" fmla="*/ 67184 h 134368"/>
                    <a:gd name="connsiteX1" fmla="*/ 71912 w 71911"/>
                    <a:gd name="connsiteY1" fmla="*/ 161 h 134368"/>
                    <a:gd name="connsiteX2" fmla="*/ 67184 w 71911"/>
                    <a:gd name="connsiteY2" fmla="*/ 0 h 134368"/>
                    <a:gd name="connsiteX3" fmla="*/ 0 w 71911"/>
                    <a:gd name="connsiteY3" fmla="*/ 67184 h 134368"/>
                    <a:gd name="connsiteX4" fmla="*/ 67184 w 71911"/>
                    <a:gd name="connsiteY4" fmla="*/ 134368 h 134368"/>
                    <a:gd name="connsiteX5" fmla="*/ 71912 w 71911"/>
                    <a:gd name="connsiteY5" fmla="*/ 134208 h 134368"/>
                    <a:gd name="connsiteX6" fmla="*/ 42754 w 71911"/>
                    <a:gd name="connsiteY6" fmla="*/ 67184 h 13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1911" h="134368">
                      <a:moveTo>
                        <a:pt x="42754" y="67184"/>
                      </a:moveTo>
                      <a:cubicBezTo>
                        <a:pt x="42754" y="42490"/>
                        <a:pt x="52670" y="18112"/>
                        <a:pt x="71912" y="161"/>
                      </a:cubicBezTo>
                      <a:cubicBezTo>
                        <a:pt x="70338" y="50"/>
                        <a:pt x="68761" y="0"/>
                        <a:pt x="67184" y="0"/>
                      </a:cubicBezTo>
                      <a:cubicBezTo>
                        <a:pt x="30094" y="0"/>
                        <a:pt x="0" y="30046"/>
                        <a:pt x="0" y="67184"/>
                      </a:cubicBezTo>
                      <a:cubicBezTo>
                        <a:pt x="0" y="104274"/>
                        <a:pt x="30044" y="134368"/>
                        <a:pt x="67184" y="134368"/>
                      </a:cubicBezTo>
                      <a:cubicBezTo>
                        <a:pt x="68761" y="134368"/>
                        <a:pt x="70338" y="134318"/>
                        <a:pt x="71912" y="134208"/>
                      </a:cubicBezTo>
                      <a:cubicBezTo>
                        <a:pt x="53236" y="116784"/>
                        <a:pt x="42754" y="92655"/>
                        <a:pt x="42754" y="67184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9" name="Graphic 85">
                <a:extLst>
                  <a:ext uri="{FF2B5EF4-FFF2-40B4-BE49-F238E27FC236}">
                    <a16:creationId xmlns:a16="http://schemas.microsoft.com/office/drawing/2014/main" id="{9C22582F-63C7-601C-9BF6-AE8FB63FDBFF}"/>
                  </a:ext>
                </a:extLst>
              </p:cNvPr>
              <p:cNvGrpSpPr/>
              <p:nvPr/>
            </p:nvGrpSpPr>
            <p:grpSpPr>
              <a:xfrm>
                <a:off x="5350633" y="1627212"/>
                <a:ext cx="103005" cy="103008"/>
                <a:chOff x="5350633" y="1627212"/>
                <a:chExt cx="103005" cy="103008"/>
              </a:xfrm>
            </p:grpSpPr>
            <p:sp>
              <p:nvSpPr>
                <p:cNvPr id="464" name="Freeform: Shape 463">
                  <a:extLst>
                    <a:ext uri="{FF2B5EF4-FFF2-40B4-BE49-F238E27FC236}">
                      <a16:creationId xmlns:a16="http://schemas.microsoft.com/office/drawing/2014/main" id="{926469AF-6367-8BF5-7ED2-8C14EB6D593C}"/>
                    </a:ext>
                  </a:extLst>
                </p:cNvPr>
                <p:cNvSpPr/>
                <p:nvPr/>
              </p:nvSpPr>
              <p:spPr>
                <a:xfrm>
                  <a:off x="5350804" y="1627799"/>
                  <a:ext cx="102834" cy="102421"/>
                </a:xfrm>
                <a:custGeom>
                  <a:avLst/>
                  <a:gdLst>
                    <a:gd name="connsiteX0" fmla="*/ 90573 w 102834"/>
                    <a:gd name="connsiteY0" fmla="*/ 90159 h 102421"/>
                    <a:gd name="connsiteX1" fmla="*/ 59096 w 102834"/>
                    <a:gd name="connsiteY1" fmla="*/ 102418 h 102421"/>
                    <a:gd name="connsiteX2" fmla="*/ 0 w 102834"/>
                    <a:gd name="connsiteY2" fmla="*/ 46754 h 102421"/>
                    <a:gd name="connsiteX3" fmla="*/ 50792 w 102834"/>
                    <a:gd name="connsiteY3" fmla="*/ 0 h 102421"/>
                    <a:gd name="connsiteX4" fmla="*/ 84686 w 102834"/>
                    <a:gd name="connsiteY4" fmla="*/ 17560 h 102421"/>
                    <a:gd name="connsiteX5" fmla="*/ 102834 w 102834"/>
                    <a:gd name="connsiteY5" fmla="*/ 59537 h 102421"/>
                    <a:gd name="connsiteX6" fmla="*/ 90573 w 102834"/>
                    <a:gd name="connsiteY6" fmla="*/ 90159 h 102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2834" h="102421">
                      <a:moveTo>
                        <a:pt x="90573" y="90159"/>
                      </a:moveTo>
                      <a:cubicBezTo>
                        <a:pt x="82207" y="98526"/>
                        <a:pt x="70937" y="102549"/>
                        <a:pt x="59096" y="102418"/>
                      </a:cubicBezTo>
                      <a:lnTo>
                        <a:pt x="0" y="46754"/>
                      </a:lnTo>
                      <a:lnTo>
                        <a:pt x="50792" y="0"/>
                      </a:lnTo>
                      <a:cubicBezTo>
                        <a:pt x="62768" y="1801"/>
                        <a:pt x="74844" y="7717"/>
                        <a:pt x="84686" y="17560"/>
                      </a:cubicBezTo>
                      <a:cubicBezTo>
                        <a:pt x="95919" y="28793"/>
                        <a:pt x="102834" y="43996"/>
                        <a:pt x="102834" y="59537"/>
                      </a:cubicBezTo>
                      <a:cubicBezTo>
                        <a:pt x="102834" y="71065"/>
                        <a:pt x="98737" y="81995"/>
                        <a:pt x="90573" y="90159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  <p:sp>
              <p:nvSpPr>
                <p:cNvPr id="465" name="Freeform: Shape 464">
                  <a:extLst>
                    <a:ext uri="{FF2B5EF4-FFF2-40B4-BE49-F238E27FC236}">
                      <a16:creationId xmlns:a16="http://schemas.microsoft.com/office/drawing/2014/main" id="{9048B1BB-B9D6-C0E4-B565-8147E84FA94D}"/>
                    </a:ext>
                  </a:extLst>
                </p:cNvPr>
                <p:cNvSpPr/>
                <p:nvPr/>
              </p:nvSpPr>
              <p:spPr>
                <a:xfrm>
                  <a:off x="5350633" y="1627212"/>
                  <a:ext cx="59267" cy="103005"/>
                </a:xfrm>
                <a:custGeom>
                  <a:avLst/>
                  <a:gdLst>
                    <a:gd name="connsiteX0" fmla="*/ 32837 w 59267"/>
                    <a:gd name="connsiteY0" fmla="*/ 49990 h 103005"/>
                    <a:gd name="connsiteX1" fmla="*/ 59267 w 59267"/>
                    <a:gd name="connsiteY1" fmla="*/ 103006 h 103005"/>
                    <a:gd name="connsiteX2" fmla="*/ 55665 w 59267"/>
                    <a:gd name="connsiteY2" fmla="*/ 102835 h 103005"/>
                    <a:gd name="connsiteX3" fmla="*/ 171 w 59267"/>
                    <a:gd name="connsiteY3" fmla="*/ 47341 h 103005"/>
                    <a:gd name="connsiteX4" fmla="*/ 47341 w 59267"/>
                    <a:gd name="connsiteY4" fmla="*/ 171 h 103005"/>
                    <a:gd name="connsiteX5" fmla="*/ 50963 w 59267"/>
                    <a:gd name="connsiteY5" fmla="*/ 587 h 103005"/>
                    <a:gd name="connsiteX6" fmla="*/ 32837 w 59267"/>
                    <a:gd name="connsiteY6" fmla="*/ 49990 h 103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267" h="103005">
                      <a:moveTo>
                        <a:pt x="32837" y="49990"/>
                      </a:moveTo>
                      <a:cubicBezTo>
                        <a:pt x="34367" y="68857"/>
                        <a:pt x="43454" y="88098"/>
                        <a:pt x="59267" y="103006"/>
                      </a:cubicBezTo>
                      <a:cubicBezTo>
                        <a:pt x="58072" y="102992"/>
                        <a:pt x="56871" y="102933"/>
                        <a:pt x="55665" y="102835"/>
                      </a:cubicBezTo>
                      <a:cubicBezTo>
                        <a:pt x="27327" y="100537"/>
                        <a:pt x="2472" y="75717"/>
                        <a:pt x="171" y="47341"/>
                      </a:cubicBezTo>
                      <a:cubicBezTo>
                        <a:pt x="-2127" y="19003"/>
                        <a:pt x="18965" y="-2130"/>
                        <a:pt x="47341" y="171"/>
                      </a:cubicBezTo>
                      <a:cubicBezTo>
                        <a:pt x="48546" y="269"/>
                        <a:pt x="49754" y="405"/>
                        <a:pt x="50963" y="587"/>
                      </a:cubicBezTo>
                      <a:cubicBezTo>
                        <a:pt x="37774" y="12742"/>
                        <a:pt x="31260" y="30529"/>
                        <a:pt x="32837" y="49990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0" name="Graphic 85">
                <a:extLst>
                  <a:ext uri="{FF2B5EF4-FFF2-40B4-BE49-F238E27FC236}">
                    <a16:creationId xmlns:a16="http://schemas.microsoft.com/office/drawing/2014/main" id="{B3E8C602-E084-04FB-8BD2-B1C24758C4F0}"/>
                  </a:ext>
                </a:extLst>
              </p:cNvPr>
              <p:cNvGrpSpPr/>
              <p:nvPr/>
            </p:nvGrpSpPr>
            <p:grpSpPr>
              <a:xfrm>
                <a:off x="5175447" y="1612506"/>
                <a:ext cx="93593" cy="93596"/>
                <a:chOff x="5175447" y="1612506"/>
                <a:chExt cx="93593" cy="93596"/>
              </a:xfrm>
            </p:grpSpPr>
            <p:sp>
              <p:nvSpPr>
                <p:cNvPr id="460" name="Freeform: Shape 459">
                  <a:extLst>
                    <a:ext uri="{FF2B5EF4-FFF2-40B4-BE49-F238E27FC236}">
                      <a16:creationId xmlns:a16="http://schemas.microsoft.com/office/drawing/2014/main" id="{ED1E1865-96F2-78CF-E403-E43C4C99FA88}"/>
                    </a:ext>
                  </a:extLst>
                </p:cNvPr>
                <p:cNvSpPr/>
                <p:nvPr/>
              </p:nvSpPr>
              <p:spPr>
                <a:xfrm>
                  <a:off x="5176027" y="1612506"/>
                  <a:ext cx="93013" cy="92392"/>
                </a:xfrm>
                <a:custGeom>
                  <a:avLst/>
                  <a:gdLst>
                    <a:gd name="connsiteX0" fmla="*/ 84060 w 93013"/>
                    <a:gd name="connsiteY0" fmla="*/ 8954 h 92392"/>
                    <a:gd name="connsiteX1" fmla="*/ 60700 w 93013"/>
                    <a:gd name="connsiteY1" fmla="*/ 0 h 92392"/>
                    <a:gd name="connsiteX2" fmla="*/ 56751 w 93013"/>
                    <a:gd name="connsiteY2" fmla="*/ 176 h 92392"/>
                    <a:gd name="connsiteX3" fmla="*/ 0 w 93013"/>
                    <a:gd name="connsiteY3" fmla="*/ 54095 h 92392"/>
                    <a:gd name="connsiteX4" fmla="*/ 42190 w 93013"/>
                    <a:gd name="connsiteY4" fmla="*/ 92392 h 92392"/>
                    <a:gd name="connsiteX5" fmla="*/ 73740 w 93013"/>
                    <a:gd name="connsiteY5" fmla="*/ 74322 h 92392"/>
                    <a:gd name="connsiteX6" fmla="*/ 92437 w 93013"/>
                    <a:gd name="connsiteY6" fmla="*/ 39501 h 92392"/>
                    <a:gd name="connsiteX7" fmla="*/ 84060 w 93013"/>
                    <a:gd name="connsiteY7" fmla="*/ 8954 h 92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013" h="92392">
                      <a:moveTo>
                        <a:pt x="84060" y="8954"/>
                      </a:moveTo>
                      <a:cubicBezTo>
                        <a:pt x="78024" y="2916"/>
                        <a:pt x="69749" y="0"/>
                        <a:pt x="60700" y="0"/>
                      </a:cubicBezTo>
                      <a:cubicBezTo>
                        <a:pt x="59399" y="0"/>
                        <a:pt x="58081" y="58"/>
                        <a:pt x="56751" y="176"/>
                      </a:cubicBezTo>
                      <a:lnTo>
                        <a:pt x="0" y="54095"/>
                      </a:lnTo>
                      <a:lnTo>
                        <a:pt x="42190" y="92392"/>
                      </a:lnTo>
                      <a:cubicBezTo>
                        <a:pt x="53031" y="89947"/>
                        <a:pt x="64248" y="83814"/>
                        <a:pt x="73740" y="74322"/>
                      </a:cubicBezTo>
                      <a:cubicBezTo>
                        <a:pt x="84189" y="63871"/>
                        <a:pt x="90569" y="51330"/>
                        <a:pt x="92437" y="39501"/>
                      </a:cubicBezTo>
                      <a:cubicBezTo>
                        <a:pt x="94305" y="27671"/>
                        <a:pt x="91660" y="16554"/>
                        <a:pt x="84060" y="895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  <p:sp>
              <p:nvSpPr>
                <p:cNvPr id="463" name="Freeform: Shape 462">
                  <a:extLst>
                    <a:ext uri="{FF2B5EF4-FFF2-40B4-BE49-F238E27FC236}">
                      <a16:creationId xmlns:a16="http://schemas.microsoft.com/office/drawing/2014/main" id="{9FE19CA9-1C07-4D98-A834-E7B61101BA22}"/>
                    </a:ext>
                  </a:extLst>
                </p:cNvPr>
                <p:cNvSpPr/>
                <p:nvPr/>
              </p:nvSpPr>
              <p:spPr>
                <a:xfrm>
                  <a:off x="5175447" y="1612682"/>
                  <a:ext cx="57330" cy="93420"/>
                </a:xfrm>
                <a:custGeom>
                  <a:avLst/>
                  <a:gdLst>
                    <a:gd name="connsiteX0" fmla="*/ 29991 w 57330"/>
                    <a:gd name="connsiteY0" fmla="*/ 49275 h 93420"/>
                    <a:gd name="connsiteX1" fmla="*/ 57330 w 57330"/>
                    <a:gd name="connsiteY1" fmla="*/ 0 h 93420"/>
                    <a:gd name="connsiteX2" fmla="*/ 580 w 57330"/>
                    <a:gd name="connsiteY2" fmla="*/ 53919 h 93420"/>
                    <a:gd name="connsiteX3" fmla="*/ 39500 w 57330"/>
                    <a:gd name="connsiteY3" fmla="*/ 92840 h 93420"/>
                    <a:gd name="connsiteX4" fmla="*/ 42770 w 57330"/>
                    <a:gd name="connsiteY4" fmla="*/ 92216 h 93420"/>
                    <a:gd name="connsiteX5" fmla="*/ 29991 w 57330"/>
                    <a:gd name="connsiteY5" fmla="*/ 49275 h 93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330" h="93420">
                      <a:moveTo>
                        <a:pt x="29991" y="49275"/>
                      </a:moveTo>
                      <a:cubicBezTo>
                        <a:pt x="32673" y="32287"/>
                        <a:pt x="42143" y="14439"/>
                        <a:pt x="57330" y="0"/>
                      </a:cubicBezTo>
                      <a:cubicBezTo>
                        <a:pt x="30854" y="2350"/>
                        <a:pt x="4809" y="27133"/>
                        <a:pt x="580" y="53919"/>
                      </a:cubicBezTo>
                      <a:cubicBezTo>
                        <a:pt x="-3449" y="79435"/>
                        <a:pt x="13951" y="96875"/>
                        <a:pt x="39500" y="92840"/>
                      </a:cubicBezTo>
                      <a:cubicBezTo>
                        <a:pt x="40585" y="92669"/>
                        <a:pt x="41676" y="92463"/>
                        <a:pt x="42770" y="92216"/>
                      </a:cubicBezTo>
                      <a:cubicBezTo>
                        <a:pt x="31815" y="82258"/>
                        <a:pt x="27224" y="66798"/>
                        <a:pt x="29991" y="49275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" name="Graphic 85">
                <a:extLst>
                  <a:ext uri="{FF2B5EF4-FFF2-40B4-BE49-F238E27FC236}">
                    <a16:creationId xmlns:a16="http://schemas.microsoft.com/office/drawing/2014/main" id="{A0DC6ECF-02F8-452F-7085-424F0F44849E}"/>
                  </a:ext>
                </a:extLst>
              </p:cNvPr>
              <p:cNvGrpSpPr/>
              <p:nvPr/>
            </p:nvGrpSpPr>
            <p:grpSpPr>
              <a:xfrm>
                <a:off x="5150089" y="1760404"/>
                <a:ext cx="64702" cy="64704"/>
                <a:chOff x="5150089" y="1760404"/>
                <a:chExt cx="64702" cy="64704"/>
              </a:xfrm>
            </p:grpSpPr>
            <p:sp>
              <p:nvSpPr>
                <p:cNvPr id="456" name="Freeform: Shape 455">
                  <a:extLst>
                    <a:ext uri="{FF2B5EF4-FFF2-40B4-BE49-F238E27FC236}">
                      <a16:creationId xmlns:a16="http://schemas.microsoft.com/office/drawing/2014/main" id="{E8BEFF7F-B395-279A-7F1B-6159126EE7E0}"/>
                    </a:ext>
                  </a:extLst>
                </p:cNvPr>
                <p:cNvSpPr/>
                <p:nvPr/>
              </p:nvSpPr>
              <p:spPr>
                <a:xfrm>
                  <a:off x="5166917" y="1760772"/>
                  <a:ext cx="47874" cy="64336"/>
                </a:xfrm>
                <a:custGeom>
                  <a:avLst/>
                  <a:gdLst>
                    <a:gd name="connsiteX0" fmla="*/ 40172 w 47874"/>
                    <a:gd name="connsiteY0" fmla="*/ 56634 h 64336"/>
                    <a:gd name="connsiteX1" fmla="*/ 20400 w 47874"/>
                    <a:gd name="connsiteY1" fmla="*/ 64335 h 64336"/>
                    <a:gd name="connsiteX2" fmla="*/ 0 w 47874"/>
                    <a:gd name="connsiteY2" fmla="*/ 55867 h 64336"/>
                    <a:gd name="connsiteX3" fmla="*/ 0 w 47874"/>
                    <a:gd name="connsiteY3" fmla="*/ 8267 h 64336"/>
                    <a:gd name="connsiteX4" fmla="*/ 15184 w 47874"/>
                    <a:gd name="connsiteY4" fmla="*/ 0 h 64336"/>
                    <a:gd name="connsiteX5" fmla="*/ 36475 w 47874"/>
                    <a:gd name="connsiteY5" fmla="*/ 11030 h 64336"/>
                    <a:gd name="connsiteX6" fmla="*/ 47874 w 47874"/>
                    <a:gd name="connsiteY6" fmla="*/ 37399 h 64336"/>
                    <a:gd name="connsiteX7" fmla="*/ 40172 w 47874"/>
                    <a:gd name="connsiteY7" fmla="*/ 56634 h 64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874" h="64336">
                      <a:moveTo>
                        <a:pt x="40172" y="56634"/>
                      </a:moveTo>
                      <a:cubicBezTo>
                        <a:pt x="34917" y="61889"/>
                        <a:pt x="27838" y="64417"/>
                        <a:pt x="20400" y="64335"/>
                      </a:cubicBezTo>
                      <a:lnTo>
                        <a:pt x="0" y="55867"/>
                      </a:lnTo>
                      <a:lnTo>
                        <a:pt x="0" y="8267"/>
                      </a:lnTo>
                      <a:lnTo>
                        <a:pt x="15184" y="0"/>
                      </a:lnTo>
                      <a:cubicBezTo>
                        <a:pt x="22707" y="1131"/>
                        <a:pt x="30292" y="4847"/>
                        <a:pt x="36475" y="11030"/>
                      </a:cubicBezTo>
                      <a:cubicBezTo>
                        <a:pt x="43530" y="18087"/>
                        <a:pt x="47874" y="27637"/>
                        <a:pt x="47874" y="37399"/>
                      </a:cubicBezTo>
                      <a:cubicBezTo>
                        <a:pt x="47874" y="44640"/>
                        <a:pt x="45301" y="51506"/>
                        <a:pt x="40172" y="5663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  <p:sp>
              <p:nvSpPr>
                <p:cNvPr id="459" name="Freeform: Shape 458">
                  <a:extLst>
                    <a:ext uri="{FF2B5EF4-FFF2-40B4-BE49-F238E27FC236}">
                      <a16:creationId xmlns:a16="http://schemas.microsoft.com/office/drawing/2014/main" id="{B8BF39AB-E251-5DF0-865F-3CD65DF60356}"/>
                    </a:ext>
                  </a:extLst>
                </p:cNvPr>
                <p:cNvSpPr/>
                <p:nvPr/>
              </p:nvSpPr>
              <p:spPr>
                <a:xfrm>
                  <a:off x="5150089" y="1760404"/>
                  <a:ext cx="37228" cy="64703"/>
                </a:xfrm>
                <a:custGeom>
                  <a:avLst/>
                  <a:gdLst>
                    <a:gd name="connsiteX0" fmla="*/ 20627 w 37228"/>
                    <a:gd name="connsiteY0" fmla="*/ 31401 h 64703"/>
                    <a:gd name="connsiteX1" fmla="*/ 37229 w 37228"/>
                    <a:gd name="connsiteY1" fmla="*/ 64703 h 64703"/>
                    <a:gd name="connsiteX2" fmla="*/ 34966 w 37228"/>
                    <a:gd name="connsiteY2" fmla="*/ 64596 h 64703"/>
                    <a:gd name="connsiteX3" fmla="*/ 0 w 37228"/>
                    <a:gd name="connsiteY3" fmla="*/ 26959 h 64703"/>
                    <a:gd name="connsiteX4" fmla="*/ 29738 w 37228"/>
                    <a:gd name="connsiteY4" fmla="*/ 107 h 64703"/>
                    <a:gd name="connsiteX5" fmla="*/ 32013 w 37228"/>
                    <a:gd name="connsiteY5" fmla="*/ 368 h 64703"/>
                    <a:gd name="connsiteX6" fmla="*/ 20627 w 37228"/>
                    <a:gd name="connsiteY6" fmla="*/ 31401 h 64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228" h="64703">
                      <a:moveTo>
                        <a:pt x="20627" y="31401"/>
                      </a:moveTo>
                      <a:cubicBezTo>
                        <a:pt x="21588" y="43252"/>
                        <a:pt x="27296" y="55339"/>
                        <a:pt x="37229" y="64703"/>
                      </a:cubicBezTo>
                      <a:cubicBezTo>
                        <a:pt x="36478" y="64695"/>
                        <a:pt x="35723" y="64658"/>
                        <a:pt x="34966" y="64596"/>
                      </a:cubicBezTo>
                      <a:cubicBezTo>
                        <a:pt x="16124" y="63069"/>
                        <a:pt x="0" y="45775"/>
                        <a:pt x="0" y="26959"/>
                      </a:cubicBezTo>
                      <a:cubicBezTo>
                        <a:pt x="0" y="10589"/>
                        <a:pt x="12862" y="-1261"/>
                        <a:pt x="29738" y="107"/>
                      </a:cubicBezTo>
                      <a:cubicBezTo>
                        <a:pt x="30495" y="169"/>
                        <a:pt x="31253" y="255"/>
                        <a:pt x="32013" y="368"/>
                      </a:cubicBezTo>
                      <a:cubicBezTo>
                        <a:pt x="23728" y="8004"/>
                        <a:pt x="19636" y="19177"/>
                        <a:pt x="20627" y="31401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" name="Graphic 85">
                <a:extLst>
                  <a:ext uri="{FF2B5EF4-FFF2-40B4-BE49-F238E27FC236}">
                    <a16:creationId xmlns:a16="http://schemas.microsoft.com/office/drawing/2014/main" id="{8E2FC235-7A95-1098-94DE-D401695CC7DB}"/>
                  </a:ext>
                </a:extLst>
              </p:cNvPr>
              <p:cNvGrpSpPr/>
              <p:nvPr/>
            </p:nvGrpSpPr>
            <p:grpSpPr>
              <a:xfrm>
                <a:off x="5333737" y="1827655"/>
                <a:ext cx="67184" cy="88400"/>
                <a:chOff x="5333737" y="1827655"/>
                <a:chExt cx="67184" cy="88400"/>
              </a:xfrm>
            </p:grpSpPr>
            <p:sp>
              <p:nvSpPr>
                <p:cNvPr id="454" name="Freeform: Shape 453">
                  <a:extLst>
                    <a:ext uri="{FF2B5EF4-FFF2-40B4-BE49-F238E27FC236}">
                      <a16:creationId xmlns:a16="http://schemas.microsoft.com/office/drawing/2014/main" id="{BB602E8B-3925-5033-E025-27BB335B7E4E}"/>
                    </a:ext>
                  </a:extLst>
                </p:cNvPr>
                <p:cNvSpPr/>
                <p:nvPr/>
              </p:nvSpPr>
              <p:spPr>
                <a:xfrm>
                  <a:off x="5333737" y="1827760"/>
                  <a:ext cx="67184" cy="88189"/>
                </a:xfrm>
                <a:custGeom>
                  <a:avLst/>
                  <a:gdLst>
                    <a:gd name="connsiteX0" fmla="*/ 57345 w 67184"/>
                    <a:gd name="connsiteY0" fmla="*/ 12838 h 88189"/>
                    <a:gd name="connsiteX1" fmla="*/ 35956 w 67184"/>
                    <a:gd name="connsiteY1" fmla="*/ 0 h 88189"/>
                    <a:gd name="connsiteX2" fmla="*/ 0 w 67184"/>
                    <a:gd name="connsiteY2" fmla="*/ 44095 h 88189"/>
                    <a:gd name="connsiteX3" fmla="*/ 35956 w 67184"/>
                    <a:gd name="connsiteY3" fmla="*/ 88190 h 88189"/>
                    <a:gd name="connsiteX4" fmla="*/ 57345 w 67184"/>
                    <a:gd name="connsiteY4" fmla="*/ 75352 h 88189"/>
                    <a:gd name="connsiteX5" fmla="*/ 67184 w 67184"/>
                    <a:gd name="connsiteY5" fmla="*/ 44095 h 88189"/>
                    <a:gd name="connsiteX6" fmla="*/ 57345 w 67184"/>
                    <a:gd name="connsiteY6" fmla="*/ 12838 h 88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84" h="88189">
                      <a:moveTo>
                        <a:pt x="57345" y="12838"/>
                      </a:moveTo>
                      <a:cubicBezTo>
                        <a:pt x="51388" y="4998"/>
                        <a:pt x="43749" y="719"/>
                        <a:pt x="35956" y="0"/>
                      </a:cubicBezTo>
                      <a:lnTo>
                        <a:pt x="0" y="44095"/>
                      </a:lnTo>
                      <a:lnTo>
                        <a:pt x="35956" y="88190"/>
                      </a:lnTo>
                      <a:cubicBezTo>
                        <a:pt x="43749" y="87470"/>
                        <a:pt x="51388" y="83191"/>
                        <a:pt x="57345" y="75352"/>
                      </a:cubicBezTo>
                      <a:cubicBezTo>
                        <a:pt x="63905" y="66721"/>
                        <a:pt x="67184" y="55407"/>
                        <a:pt x="67184" y="44095"/>
                      </a:cubicBezTo>
                      <a:cubicBezTo>
                        <a:pt x="67184" y="32782"/>
                        <a:pt x="63905" y="21470"/>
                        <a:pt x="57345" y="12838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Freeform: Shape 454">
                  <a:extLst>
                    <a:ext uri="{FF2B5EF4-FFF2-40B4-BE49-F238E27FC236}">
                      <a16:creationId xmlns:a16="http://schemas.microsoft.com/office/drawing/2014/main" id="{E9865E97-E163-C957-0762-913F186BC9B3}"/>
                    </a:ext>
                  </a:extLst>
                </p:cNvPr>
                <p:cNvSpPr/>
                <p:nvPr/>
              </p:nvSpPr>
              <p:spPr>
                <a:xfrm>
                  <a:off x="5333737" y="1827655"/>
                  <a:ext cx="35955" cy="88400"/>
                </a:xfrm>
                <a:custGeom>
                  <a:avLst/>
                  <a:gdLst>
                    <a:gd name="connsiteX0" fmla="*/ 21377 w 35955"/>
                    <a:gd name="connsiteY0" fmla="*/ 44200 h 88400"/>
                    <a:gd name="connsiteX1" fmla="*/ 35956 w 35955"/>
                    <a:gd name="connsiteY1" fmla="*/ 106 h 88400"/>
                    <a:gd name="connsiteX2" fmla="*/ 33592 w 35955"/>
                    <a:gd name="connsiteY2" fmla="*/ 0 h 88400"/>
                    <a:gd name="connsiteX3" fmla="*/ 0 w 35955"/>
                    <a:gd name="connsiteY3" fmla="*/ 44200 h 88400"/>
                    <a:gd name="connsiteX4" fmla="*/ 33592 w 35955"/>
                    <a:gd name="connsiteY4" fmla="*/ 88401 h 88400"/>
                    <a:gd name="connsiteX5" fmla="*/ 35956 w 35955"/>
                    <a:gd name="connsiteY5" fmla="*/ 88295 h 88400"/>
                    <a:gd name="connsiteX6" fmla="*/ 21377 w 35955"/>
                    <a:gd name="connsiteY6" fmla="*/ 44200 h 88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955" h="88400">
                      <a:moveTo>
                        <a:pt x="21377" y="44200"/>
                      </a:moveTo>
                      <a:cubicBezTo>
                        <a:pt x="21377" y="27954"/>
                        <a:pt x="26335" y="11916"/>
                        <a:pt x="35956" y="106"/>
                      </a:cubicBezTo>
                      <a:cubicBezTo>
                        <a:pt x="35169" y="33"/>
                        <a:pt x="34381" y="0"/>
                        <a:pt x="33592" y="0"/>
                      </a:cubicBezTo>
                      <a:cubicBezTo>
                        <a:pt x="15047" y="0"/>
                        <a:pt x="0" y="19767"/>
                        <a:pt x="0" y="44200"/>
                      </a:cubicBezTo>
                      <a:cubicBezTo>
                        <a:pt x="0" y="68602"/>
                        <a:pt x="15022" y="88401"/>
                        <a:pt x="33592" y="88401"/>
                      </a:cubicBezTo>
                      <a:cubicBezTo>
                        <a:pt x="34381" y="88401"/>
                        <a:pt x="35169" y="88367"/>
                        <a:pt x="35956" y="88295"/>
                      </a:cubicBezTo>
                      <a:cubicBezTo>
                        <a:pt x="26618" y="76832"/>
                        <a:pt x="21377" y="60958"/>
                        <a:pt x="21377" y="44200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48" name="Graphic 85">
                <a:extLst>
                  <a:ext uri="{FF2B5EF4-FFF2-40B4-BE49-F238E27FC236}">
                    <a16:creationId xmlns:a16="http://schemas.microsoft.com/office/drawing/2014/main" id="{26C01D2F-FCF5-3BD0-22B4-68581048FB53}"/>
                  </a:ext>
                </a:extLst>
              </p:cNvPr>
              <p:cNvGrpSpPr/>
              <p:nvPr/>
            </p:nvGrpSpPr>
            <p:grpSpPr>
              <a:xfrm>
                <a:off x="5202916" y="1845651"/>
                <a:ext cx="56213" cy="56217"/>
                <a:chOff x="5202916" y="1845651"/>
                <a:chExt cx="56213" cy="56217"/>
              </a:xfrm>
            </p:grpSpPr>
            <p:sp>
              <p:nvSpPr>
                <p:cNvPr id="452" name="Freeform: Shape 451">
                  <a:extLst>
                    <a:ext uri="{FF2B5EF4-FFF2-40B4-BE49-F238E27FC236}">
                      <a16:creationId xmlns:a16="http://schemas.microsoft.com/office/drawing/2014/main" id="{D9586745-5110-B5F5-0453-48A1555BA550}"/>
                    </a:ext>
                  </a:extLst>
                </p:cNvPr>
                <p:cNvSpPr/>
                <p:nvPr/>
              </p:nvSpPr>
              <p:spPr>
                <a:xfrm>
                  <a:off x="5203264" y="1845651"/>
                  <a:ext cx="55865" cy="55493"/>
                </a:xfrm>
                <a:custGeom>
                  <a:avLst/>
                  <a:gdLst>
                    <a:gd name="connsiteX0" fmla="*/ 50489 w 55865"/>
                    <a:gd name="connsiteY0" fmla="*/ 5378 h 55493"/>
                    <a:gd name="connsiteX1" fmla="*/ 36458 w 55865"/>
                    <a:gd name="connsiteY1" fmla="*/ 0 h 55493"/>
                    <a:gd name="connsiteX2" fmla="*/ 34086 w 55865"/>
                    <a:gd name="connsiteY2" fmla="*/ 106 h 55493"/>
                    <a:gd name="connsiteX3" fmla="*/ 0 w 55865"/>
                    <a:gd name="connsiteY3" fmla="*/ 32491 h 55493"/>
                    <a:gd name="connsiteX4" fmla="*/ 25340 w 55865"/>
                    <a:gd name="connsiteY4" fmla="*/ 55493 h 55493"/>
                    <a:gd name="connsiteX5" fmla="*/ 44290 w 55865"/>
                    <a:gd name="connsiteY5" fmla="*/ 44640 h 55493"/>
                    <a:gd name="connsiteX6" fmla="*/ 55520 w 55865"/>
                    <a:gd name="connsiteY6" fmla="*/ 23725 h 55493"/>
                    <a:gd name="connsiteX7" fmla="*/ 50489 w 55865"/>
                    <a:gd name="connsiteY7" fmla="*/ 5378 h 55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865" h="55493">
                      <a:moveTo>
                        <a:pt x="50489" y="5378"/>
                      </a:moveTo>
                      <a:cubicBezTo>
                        <a:pt x="46863" y="1752"/>
                        <a:pt x="41893" y="0"/>
                        <a:pt x="36458" y="0"/>
                      </a:cubicBezTo>
                      <a:cubicBezTo>
                        <a:pt x="35677" y="0"/>
                        <a:pt x="34885" y="35"/>
                        <a:pt x="34086" y="106"/>
                      </a:cubicBezTo>
                      <a:lnTo>
                        <a:pt x="0" y="32491"/>
                      </a:lnTo>
                      <a:lnTo>
                        <a:pt x="25340" y="55493"/>
                      </a:lnTo>
                      <a:cubicBezTo>
                        <a:pt x="31852" y="54025"/>
                        <a:pt x="38589" y="50341"/>
                        <a:pt x="44290" y="44640"/>
                      </a:cubicBezTo>
                      <a:cubicBezTo>
                        <a:pt x="50566" y="38363"/>
                        <a:pt x="54398" y="30830"/>
                        <a:pt x="55520" y="23725"/>
                      </a:cubicBezTo>
                      <a:cubicBezTo>
                        <a:pt x="56642" y="16620"/>
                        <a:pt x="55053" y="9943"/>
                        <a:pt x="50489" y="5378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  <p:sp>
              <p:nvSpPr>
                <p:cNvPr id="453" name="Freeform: Shape 452">
                  <a:extLst>
                    <a:ext uri="{FF2B5EF4-FFF2-40B4-BE49-F238E27FC236}">
                      <a16:creationId xmlns:a16="http://schemas.microsoft.com/office/drawing/2014/main" id="{618079C3-0309-A0ED-389C-DBDBD1B2F432}"/>
                    </a:ext>
                  </a:extLst>
                </p:cNvPr>
                <p:cNvSpPr/>
                <p:nvPr/>
              </p:nvSpPr>
              <p:spPr>
                <a:xfrm>
                  <a:off x="5202916" y="1845758"/>
                  <a:ext cx="34434" cy="56110"/>
                </a:xfrm>
                <a:custGeom>
                  <a:avLst/>
                  <a:gdLst>
                    <a:gd name="connsiteX0" fmla="*/ 18013 w 34434"/>
                    <a:gd name="connsiteY0" fmla="*/ 29596 h 56110"/>
                    <a:gd name="connsiteX1" fmla="*/ 34434 w 34434"/>
                    <a:gd name="connsiteY1" fmla="*/ 0 h 56110"/>
                    <a:gd name="connsiteX2" fmla="*/ 348 w 34434"/>
                    <a:gd name="connsiteY2" fmla="*/ 32386 h 56110"/>
                    <a:gd name="connsiteX3" fmla="*/ 23725 w 34434"/>
                    <a:gd name="connsiteY3" fmla="*/ 55762 h 56110"/>
                    <a:gd name="connsiteX4" fmla="*/ 25689 w 34434"/>
                    <a:gd name="connsiteY4" fmla="*/ 55388 h 56110"/>
                    <a:gd name="connsiteX5" fmla="*/ 18013 w 34434"/>
                    <a:gd name="connsiteY5" fmla="*/ 29596 h 56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434" h="56110">
                      <a:moveTo>
                        <a:pt x="18013" y="29596"/>
                      </a:moveTo>
                      <a:cubicBezTo>
                        <a:pt x="19624" y="19393"/>
                        <a:pt x="25312" y="8673"/>
                        <a:pt x="34434" y="0"/>
                      </a:cubicBezTo>
                      <a:cubicBezTo>
                        <a:pt x="18531" y="1412"/>
                        <a:pt x="2888" y="16297"/>
                        <a:pt x="348" y="32386"/>
                      </a:cubicBezTo>
                      <a:cubicBezTo>
                        <a:pt x="-2071" y="47711"/>
                        <a:pt x="8379" y="58186"/>
                        <a:pt x="23725" y="55762"/>
                      </a:cubicBezTo>
                      <a:cubicBezTo>
                        <a:pt x="24377" y="55659"/>
                        <a:pt x="25032" y="55536"/>
                        <a:pt x="25689" y="55388"/>
                      </a:cubicBezTo>
                      <a:cubicBezTo>
                        <a:pt x="19108" y="49407"/>
                        <a:pt x="16351" y="40121"/>
                        <a:pt x="18013" y="29596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49" name="Graphic 85">
                <a:extLst>
                  <a:ext uri="{FF2B5EF4-FFF2-40B4-BE49-F238E27FC236}">
                    <a16:creationId xmlns:a16="http://schemas.microsoft.com/office/drawing/2014/main" id="{770E568A-D268-B123-C071-5782D771D579}"/>
                  </a:ext>
                </a:extLst>
              </p:cNvPr>
              <p:cNvGrpSpPr/>
              <p:nvPr/>
            </p:nvGrpSpPr>
            <p:grpSpPr>
              <a:xfrm>
                <a:off x="5391033" y="1763954"/>
                <a:ext cx="56497" cy="56500"/>
                <a:chOff x="5391033" y="1763954"/>
                <a:chExt cx="56497" cy="56500"/>
              </a:xfrm>
            </p:grpSpPr>
            <p:sp>
              <p:nvSpPr>
                <p:cNvPr id="450" name="Freeform: Shape 449">
                  <a:extLst>
                    <a:ext uri="{FF2B5EF4-FFF2-40B4-BE49-F238E27FC236}">
                      <a16:creationId xmlns:a16="http://schemas.microsoft.com/office/drawing/2014/main" id="{4CBACE5B-54C2-3D4A-0941-74250873AFB5}"/>
                    </a:ext>
                  </a:extLst>
                </p:cNvPr>
                <p:cNvSpPr/>
                <p:nvPr/>
              </p:nvSpPr>
              <p:spPr>
                <a:xfrm>
                  <a:off x="5391383" y="1763954"/>
                  <a:ext cx="56147" cy="55772"/>
                </a:xfrm>
                <a:custGeom>
                  <a:avLst/>
                  <a:gdLst>
                    <a:gd name="connsiteX0" fmla="*/ 50743 w 56147"/>
                    <a:gd name="connsiteY0" fmla="*/ 5405 h 55772"/>
                    <a:gd name="connsiteX1" fmla="*/ 36642 w 56147"/>
                    <a:gd name="connsiteY1" fmla="*/ 0 h 55772"/>
                    <a:gd name="connsiteX2" fmla="*/ 34258 w 56147"/>
                    <a:gd name="connsiteY2" fmla="*/ 106 h 55772"/>
                    <a:gd name="connsiteX3" fmla="*/ 0 w 56147"/>
                    <a:gd name="connsiteY3" fmla="*/ 32655 h 55772"/>
                    <a:gd name="connsiteX4" fmla="*/ 25469 w 56147"/>
                    <a:gd name="connsiteY4" fmla="*/ 55773 h 55772"/>
                    <a:gd name="connsiteX5" fmla="*/ 44513 w 56147"/>
                    <a:gd name="connsiteY5" fmla="*/ 44864 h 55772"/>
                    <a:gd name="connsiteX6" fmla="*/ 55800 w 56147"/>
                    <a:gd name="connsiteY6" fmla="*/ 23844 h 55772"/>
                    <a:gd name="connsiteX7" fmla="*/ 50743 w 56147"/>
                    <a:gd name="connsiteY7" fmla="*/ 5405 h 5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147" h="55772">
                      <a:moveTo>
                        <a:pt x="50743" y="5405"/>
                      </a:moveTo>
                      <a:cubicBezTo>
                        <a:pt x="47099" y="1761"/>
                        <a:pt x="42104" y="0"/>
                        <a:pt x="36642" y="0"/>
                      </a:cubicBezTo>
                      <a:cubicBezTo>
                        <a:pt x="35856" y="0"/>
                        <a:pt x="35061" y="35"/>
                        <a:pt x="34258" y="106"/>
                      </a:cubicBezTo>
                      <a:lnTo>
                        <a:pt x="0" y="32655"/>
                      </a:lnTo>
                      <a:lnTo>
                        <a:pt x="25469" y="55773"/>
                      </a:lnTo>
                      <a:cubicBezTo>
                        <a:pt x="32013" y="54297"/>
                        <a:pt x="38783" y="50594"/>
                        <a:pt x="44513" y="44864"/>
                      </a:cubicBezTo>
                      <a:cubicBezTo>
                        <a:pt x="50822" y="38556"/>
                        <a:pt x="54673" y="30985"/>
                        <a:pt x="55800" y="23844"/>
                      </a:cubicBezTo>
                      <a:cubicBezTo>
                        <a:pt x="56927" y="16704"/>
                        <a:pt x="55331" y="9993"/>
                        <a:pt x="50743" y="5405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  <p:sp>
              <p:nvSpPr>
                <p:cNvPr id="451" name="Freeform: Shape 450">
                  <a:extLst>
                    <a:ext uri="{FF2B5EF4-FFF2-40B4-BE49-F238E27FC236}">
                      <a16:creationId xmlns:a16="http://schemas.microsoft.com/office/drawing/2014/main" id="{973055A8-209C-C5A5-47D2-64D5C28CE377}"/>
                    </a:ext>
                  </a:extLst>
                </p:cNvPr>
                <p:cNvSpPr/>
                <p:nvPr/>
              </p:nvSpPr>
              <p:spPr>
                <a:xfrm>
                  <a:off x="5391033" y="1764061"/>
                  <a:ext cx="34607" cy="56393"/>
                </a:xfrm>
                <a:custGeom>
                  <a:avLst/>
                  <a:gdLst>
                    <a:gd name="connsiteX0" fmla="*/ 18105 w 34607"/>
                    <a:gd name="connsiteY0" fmla="*/ 29745 h 56393"/>
                    <a:gd name="connsiteX1" fmla="*/ 34608 w 34607"/>
                    <a:gd name="connsiteY1" fmla="*/ 0 h 56393"/>
                    <a:gd name="connsiteX2" fmla="*/ 350 w 34607"/>
                    <a:gd name="connsiteY2" fmla="*/ 32549 h 56393"/>
                    <a:gd name="connsiteX3" fmla="*/ 23845 w 34607"/>
                    <a:gd name="connsiteY3" fmla="*/ 56044 h 56393"/>
                    <a:gd name="connsiteX4" fmla="*/ 25818 w 34607"/>
                    <a:gd name="connsiteY4" fmla="*/ 55667 h 56393"/>
                    <a:gd name="connsiteX5" fmla="*/ 18105 w 34607"/>
                    <a:gd name="connsiteY5" fmla="*/ 29745 h 56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607" h="56393">
                      <a:moveTo>
                        <a:pt x="18105" y="29745"/>
                      </a:moveTo>
                      <a:cubicBezTo>
                        <a:pt x="19724" y="19490"/>
                        <a:pt x="25440" y="8716"/>
                        <a:pt x="34608" y="0"/>
                      </a:cubicBezTo>
                      <a:cubicBezTo>
                        <a:pt x="18625" y="1419"/>
                        <a:pt x="2903" y="16379"/>
                        <a:pt x="350" y="32549"/>
                      </a:cubicBezTo>
                      <a:cubicBezTo>
                        <a:pt x="-2082" y="47951"/>
                        <a:pt x="8421" y="58478"/>
                        <a:pt x="23845" y="56044"/>
                      </a:cubicBezTo>
                      <a:cubicBezTo>
                        <a:pt x="24500" y="55940"/>
                        <a:pt x="25158" y="55816"/>
                        <a:pt x="25818" y="55667"/>
                      </a:cubicBezTo>
                      <a:cubicBezTo>
                        <a:pt x="19206" y="49655"/>
                        <a:pt x="16434" y="40322"/>
                        <a:pt x="18105" y="29745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0573BFA6-5A4A-3AEE-8D09-3B3D886FFA7F}"/>
                </a:ext>
              </a:extLst>
            </p:cNvPr>
            <p:cNvSpPr/>
            <p:nvPr/>
          </p:nvSpPr>
          <p:spPr>
            <a:xfrm>
              <a:off x="288304" y="4230658"/>
              <a:ext cx="796343" cy="332550"/>
            </a:xfrm>
            <a:prstGeom prst="roundRect">
              <a:avLst>
                <a:gd name="adj" fmla="val 7775"/>
              </a:avLst>
            </a:prstGeom>
            <a:noFill/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BEE22DA0-42AE-97BF-D3D9-F9D9A0D8B924}"/>
              </a:ext>
            </a:extLst>
          </p:cNvPr>
          <p:cNvSpPr txBox="1"/>
          <p:nvPr/>
        </p:nvSpPr>
        <p:spPr>
          <a:xfrm>
            <a:off x="316775" y="7307306"/>
            <a:ext cx="7070707" cy="723275"/>
          </a:xfrm>
          <a:prstGeom prst="rect">
            <a:avLst/>
          </a:prstGeom>
          <a:noFill/>
        </p:spPr>
        <p:txBody>
          <a:bodyPr wrap="square" lIns="0" rIns="0" numCol="2">
            <a:spAutoFit/>
          </a:bodyPr>
          <a:lstStyle/>
          <a:p>
            <a:pPr marL="180000" marR="0" lvl="0" indent="-1800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Liver enzyme levels (ALT, AST, GGT)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11</a:t>
            </a:r>
          </a:p>
          <a:p>
            <a:pPr marL="180000" marR="0" lvl="0" indent="-1800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Lipid parameters in patients on/not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on lipid-lowering therapy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  <a:p>
            <a:pPr marL="180000" marR="0" lvl="0" indent="-1800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Patient and clinician satisfaction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14</a:t>
            </a:r>
          </a:p>
          <a:p>
            <a:pPr marL="180000" marR="0" lvl="0" indent="-1800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Ultrasonographic findings and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fibroscan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scores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5" name="TextBox 474">
            <a:extLst>
              <a:ext uri="{FF2B5EF4-FFF2-40B4-BE49-F238E27FC236}">
                <a16:creationId xmlns:a16="http://schemas.microsoft.com/office/drawing/2014/main" id="{4FDCE504-C4D2-2287-49E5-44AE61B37EEE}"/>
              </a:ext>
            </a:extLst>
          </p:cNvPr>
          <p:cNvSpPr txBox="1"/>
          <p:nvPr/>
        </p:nvSpPr>
        <p:spPr>
          <a:xfrm>
            <a:off x="1872405" y="7010973"/>
            <a:ext cx="37828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Improves </a:t>
            </a:r>
          </a:p>
        </p:txBody>
      </p:sp>
      <p:sp>
        <p:nvSpPr>
          <p:cNvPr id="476" name="TextBox 475">
            <a:extLst>
              <a:ext uri="{FF2B5EF4-FFF2-40B4-BE49-F238E27FC236}">
                <a16:creationId xmlns:a16="http://schemas.microsoft.com/office/drawing/2014/main" id="{A1B97761-31E9-4F36-4D6B-6CB6E3867437}"/>
              </a:ext>
            </a:extLst>
          </p:cNvPr>
          <p:cNvSpPr txBox="1"/>
          <p:nvPr/>
        </p:nvSpPr>
        <p:spPr>
          <a:xfrm>
            <a:off x="1813062" y="7967675"/>
            <a:ext cx="37828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Reduces </a:t>
            </a:r>
          </a:p>
        </p:txBody>
      </p:sp>
      <p:sp>
        <p:nvSpPr>
          <p:cNvPr id="477" name="TextBox 476">
            <a:extLst>
              <a:ext uri="{FF2B5EF4-FFF2-40B4-BE49-F238E27FC236}">
                <a16:creationId xmlns:a16="http://schemas.microsoft.com/office/drawing/2014/main" id="{96D110B1-2920-F946-CF7E-25AC86EB859E}"/>
              </a:ext>
            </a:extLst>
          </p:cNvPr>
          <p:cNvSpPr txBox="1"/>
          <p:nvPr/>
        </p:nvSpPr>
        <p:spPr>
          <a:xfrm>
            <a:off x="328706" y="8236735"/>
            <a:ext cx="7070707" cy="538609"/>
          </a:xfrm>
          <a:prstGeom prst="rect">
            <a:avLst/>
          </a:prstGeom>
          <a:noFill/>
        </p:spPr>
        <p:txBody>
          <a:bodyPr wrap="square" lIns="0" rIns="0" numCol="2">
            <a:spAutoFit/>
          </a:bodyPr>
          <a:lstStyle/>
          <a:p>
            <a:pPr marL="180000" marR="0" lvl="0" indent="-1800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Patient-reported symptom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frequency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14</a:t>
            </a:r>
          </a:p>
          <a:p>
            <a:pPr marL="180000" marR="0" lvl="0" indent="-1800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Disease burden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13</a:t>
            </a:r>
          </a:p>
          <a:p>
            <a:pPr marL="180000" marR="0" lvl="0" indent="-1800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DILI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5,6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5C3501-6E99-5D14-7EEF-E4CB11925BA3}"/>
              </a:ext>
            </a:extLst>
          </p:cNvPr>
          <p:cNvSpPr txBox="1"/>
          <p:nvPr/>
        </p:nvSpPr>
        <p:spPr>
          <a:xfrm>
            <a:off x="193439" y="6587242"/>
            <a:ext cx="7196328" cy="401632"/>
          </a:xfrm>
          <a:prstGeom prst="roundRect">
            <a:avLst>
              <a:gd name="adj" fmla="val 13889"/>
            </a:avLst>
          </a:prstGeom>
          <a:solidFill>
            <a:srgbClr val="23004C"/>
          </a:solidFill>
        </p:spPr>
        <p:txBody>
          <a:bodyPr wrap="square" lIns="0" rIns="0" anchor="ctr">
            <a:noAutofit/>
          </a:bodyPr>
          <a:lstStyle>
            <a:defPPr>
              <a:defRPr lang="en-US"/>
            </a:defPPr>
            <a:lvl1pPr algn="ctr">
              <a:defRPr sz="800" b="1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Polyenyl phosphatidylcholine (PPC): Active ingredient of EPL</a:t>
            </a:r>
            <a:endParaRPr kumimoji="0" lang="en-IN" sz="1600" b="1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7" name="Rectangle: Rounded Corners 486">
            <a:extLst>
              <a:ext uri="{FF2B5EF4-FFF2-40B4-BE49-F238E27FC236}">
                <a16:creationId xmlns:a16="http://schemas.microsoft.com/office/drawing/2014/main" id="{ACD7DCDE-E6F7-C749-F73A-D62E2B8D521E}"/>
              </a:ext>
            </a:extLst>
          </p:cNvPr>
          <p:cNvSpPr/>
          <p:nvPr/>
        </p:nvSpPr>
        <p:spPr>
          <a:xfrm>
            <a:off x="181066" y="8780725"/>
            <a:ext cx="7199222" cy="909832"/>
          </a:xfrm>
          <a:prstGeom prst="roundRect">
            <a:avLst>
              <a:gd name="adj" fmla="val 60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488" name="Rectangle: Rounded Corners 487">
            <a:extLst>
              <a:ext uri="{FF2B5EF4-FFF2-40B4-BE49-F238E27FC236}">
                <a16:creationId xmlns:a16="http://schemas.microsoft.com/office/drawing/2014/main" id="{F0ECBAD7-628B-271B-2811-80D2BEA37693}"/>
              </a:ext>
            </a:extLst>
          </p:cNvPr>
          <p:cNvSpPr/>
          <p:nvPr/>
        </p:nvSpPr>
        <p:spPr>
          <a:xfrm>
            <a:off x="1257301" y="8870209"/>
            <a:ext cx="6021324" cy="673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kumimoji="0" lang="en-IN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PPC has a promising role in the management of MAFLD and its extrahepatic manifestations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It is a potential hepatoprotective drug for DILI</a:t>
            </a:r>
          </a:p>
        </p:txBody>
      </p:sp>
      <p:sp>
        <p:nvSpPr>
          <p:cNvPr id="489" name="Graphic 153">
            <a:extLst>
              <a:ext uri="{FF2B5EF4-FFF2-40B4-BE49-F238E27FC236}">
                <a16:creationId xmlns:a16="http://schemas.microsoft.com/office/drawing/2014/main" id="{4C5E3DC5-731C-EB86-B1CA-E4F075DA2157}"/>
              </a:ext>
            </a:extLst>
          </p:cNvPr>
          <p:cNvSpPr/>
          <p:nvPr/>
        </p:nvSpPr>
        <p:spPr>
          <a:xfrm>
            <a:off x="255065" y="8858243"/>
            <a:ext cx="720000" cy="720000"/>
          </a:xfrm>
          <a:prstGeom prst="ellipse">
            <a:avLst/>
          </a:prstGeom>
          <a:solidFill>
            <a:schemeClr val="tx2"/>
          </a:solidFill>
          <a:ln w="15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050" dirty="0"/>
          </a:p>
        </p:txBody>
      </p:sp>
      <p:pic>
        <p:nvPicPr>
          <p:cNvPr id="492" name="Graphic 491">
            <a:extLst>
              <a:ext uri="{FF2B5EF4-FFF2-40B4-BE49-F238E27FC236}">
                <a16:creationId xmlns:a16="http://schemas.microsoft.com/office/drawing/2014/main" id="{63B52827-6FD2-D725-AF59-F927EDEDFBB5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76356" y="8979194"/>
            <a:ext cx="455361" cy="45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564269"/>
      </p:ext>
    </p:extLst>
  </p:cSld>
  <p:clrMapOvr>
    <a:masterClrMapping/>
  </p:clrMapOvr>
</p:sld>
</file>

<file path=ppt/theme/theme1.xml><?xml version="1.0" encoding="utf-8"?>
<a:theme xmlns:a="http://schemas.openxmlformats.org/drawingml/2006/main" name="Sanofi_Dark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2.xml><?xml version="1.0" encoding="utf-8"?>
<a:theme xmlns:a="http://schemas.openxmlformats.org/drawingml/2006/main" name="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3.xml><?xml version="1.0" encoding="utf-8"?>
<a:theme xmlns:a="http://schemas.openxmlformats.org/drawingml/2006/main" name="1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4.xml><?xml version="1.0" encoding="utf-8"?>
<a:theme xmlns:a="http://schemas.openxmlformats.org/drawingml/2006/main" name="2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8" ma:contentTypeDescription="Create a new document." ma:contentTypeScope="" ma:versionID="8c03e0b3b661a4b02d2bb76176c051b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0c3012cdc5b7676256a449a329513b77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FF7B18E-B9FA-4D3A-AAAF-28F1879FEAC7}"/>
</file>

<file path=customXml/itemProps2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7B58BE-5C3A-4840-A409-4EB32649CC53}">
  <ds:schemaRefs>
    <ds:schemaRef ds:uri="4a615a75-1d40-4834-a16a-462b4b5926d5"/>
    <ds:schemaRef ds:uri="http://schemas.openxmlformats.org/package/2006/metadata/core-properties"/>
    <ds:schemaRef ds:uri="http://www.w3.org/XML/1998/namespace"/>
    <ds:schemaRef ds:uri="http://purl.org/dc/dcmitype/"/>
    <ds:schemaRef ds:uri="cb394913-660e-41e9-9f09-b3173fdbf396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landscape V3.1 230728</Template>
  <TotalTime>0</TotalTime>
  <Words>466</Words>
  <Application>Microsoft Office PowerPoint</Application>
  <PresentationFormat>Custom</PresentationFormat>
  <Paragraphs>52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Georgia</vt:lpstr>
      <vt:lpstr>Verdana</vt:lpstr>
      <vt:lpstr>Sanofi_Dark</vt:lpstr>
      <vt:lpstr>Sanofi_White</vt:lpstr>
      <vt:lpstr>1_Sanofi_White</vt:lpstr>
      <vt:lpstr>2_Sanofi_White</vt:lpstr>
      <vt:lpstr>Metabolic and Toxic Liver Damage in Focus: MANPOWER's Latest Breakthroughs Revealed Professor Asad Dajani Saudi German Hospital, and ADSC Clinic Sharjah, United Arab Emirates 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Ambrose, Jobin /IN</dc:creator>
  <cp:lastModifiedBy>Sotos, Francesc /DE</cp:lastModifiedBy>
  <cp:revision>16</cp:revision>
  <dcterms:created xsi:type="dcterms:W3CDTF">2024-05-23T03:54:35Z</dcterms:created>
  <dcterms:modified xsi:type="dcterms:W3CDTF">2024-11-04T09:02:07Z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0x0101000901BDCEEAFF7145A726733A96431DF3</vt:lpwstr>
  </property>
  <property fmtid="{D5CDD505-2E9C-101B-9397-08002B2CF9AE}" pid="3" name="MediaServiceImageTags">
    <vt:lpwstr/>
  </property>
  <property fmtid="{D5CDD505-2E9C-101B-9397-08002B2CF9AE}" pid="4" name="MSIP_Label_9e3dcb88-8425-4e1d-b1a3-bd5572915bbc_Enabled">
    <vt:lpwstr>true</vt:lpwstr>
  </property>
  <property fmtid="{D5CDD505-2E9C-101B-9397-08002B2CF9AE}" pid="5" name="MSIP_Label_9e3dcb88-8425-4e1d-b1a3-bd5572915bbc_SetDate">
    <vt:lpwstr>2024-01-17T14:59:11Z</vt:lpwstr>
  </property>
  <property fmtid="{D5CDD505-2E9C-101B-9397-08002B2CF9AE}" pid="6" name="MSIP_Label_9e3dcb88-8425-4e1d-b1a3-bd5572915bbc_Method">
    <vt:lpwstr>Privileged</vt:lpwstr>
  </property>
  <property fmtid="{D5CDD505-2E9C-101B-9397-08002B2CF9AE}" pid="7" name="MSIP_Label_9e3dcb88-8425-4e1d-b1a3-bd5572915bbc_Name">
    <vt:lpwstr>Internal</vt:lpwstr>
  </property>
  <property fmtid="{D5CDD505-2E9C-101B-9397-08002B2CF9AE}" pid="8" name="MSIP_Label_9e3dcb88-8425-4e1d-b1a3-bd5572915bbc_SiteId">
    <vt:lpwstr>aca3c8d6-aa71-4e1a-a10e-03572fc58c0b</vt:lpwstr>
  </property>
  <property fmtid="{D5CDD505-2E9C-101B-9397-08002B2CF9AE}" pid="9" name="MSIP_Label_9e3dcb88-8425-4e1d-b1a3-bd5572915bbc_ActionId">
    <vt:lpwstr>2f2da002-a8a4-488d-a0fb-7f922f411c3d</vt:lpwstr>
  </property>
  <property fmtid="{D5CDD505-2E9C-101B-9397-08002B2CF9AE}" pid="10" name="MSIP_Label_9e3dcb88-8425-4e1d-b1a3-bd5572915bbc_ContentBits">
    <vt:lpwstr>1</vt:lpwstr>
  </property>
  <property fmtid="{D5CDD505-2E9C-101B-9397-08002B2CF9AE}" pid="11" name="ClassificationContentMarkingHeaderLocations">
    <vt:lpwstr>Sanofi:7</vt:lpwstr>
  </property>
  <property fmtid="{D5CDD505-2E9C-101B-9397-08002B2CF9AE}" pid="12" name="ClassificationContentMarkingHeaderText">
    <vt:lpwstr>Internal</vt:lpwstr>
  </property>
</Properties>
</file>