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675" r:id="rId5"/>
    <p:sldMasterId id="2147483681" r:id="rId6"/>
    <p:sldMasterId id="2147483688" r:id="rId7"/>
  </p:sldMasterIdLst>
  <p:notesMasterIdLst>
    <p:notesMasterId r:id="rId9"/>
  </p:notesMasterIdLst>
  <p:handoutMasterIdLst>
    <p:handoutMasterId r:id="rId10"/>
  </p:handoutMasterIdLst>
  <p:sldIdLst>
    <p:sldId id="307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787A1E-7C74-39BE-D953-766F9A7A8B18}" name="Shringarpure, Dipti /IN" initials="SD/" userId="S::Dipti.Shringarpure@sanofi.com::d9e4fcc3-bf03-47dc-b71d-30f62ce47a97" providerId="AD"/>
  <p188:author id="{B73EA526-0E84-D806-546C-8FBCC5932FCC}" name="Samanta, Moumita /IN" initials="S/" userId="S::moumita.samanta@sanofi.com::8d0f9159-92b1-4d41-aa8b-6fd7576532ce" providerId="AD"/>
  <p188:author id="{55B8872A-0263-52A8-9487-D5DA46F0B713}" name="Samanta, Moumita /IN" initials="SM/" userId="S::Moumita.Samanta@sanofi.com::8d0f9159-92b1-4d41-aa8b-6fd7576532ce" providerId="AD"/>
  <p188:author id="{BEFBE064-E4C4-0130-5042-CEE8A6188B1A}" name="Bardia, Avinash /IN" initials="BA/" userId="S::Avinash.Bardia@sanofi.com::460e8d00-4a15-4d36-9598-fa871fffbce9" providerId="AD"/>
  <p188:author id="{C93BC06A-9C75-1637-3429-A448EC13DED8}" name="Kompally, Nandishwar /IN" initials="KN/" userId="S::Nandishwar.Kompally@sanofi.com::4ac454e7-a1bb-4d39-b611-a04f90cc53cf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BAD957DA-45D5-A5E1-9CAA-28DE645AA5C9}" name="Goswami, Debayan /IN" initials="GD/" userId="S::Debayan.Goswami@sanofi.com::ee59028d-6199-4e66-80ba-d66aa6527f9f" providerId="AD"/>
  <p188:author id="{1ACD43EF-7935-E9BC-BC3F-3C9124DC08AB}" name="Blanchard, Guillaume /ES" initials="B/" userId="S::guillaume.blanchard@sanofi.com::fc1bc002-66f2-4ce7-8e96-0eb1cd5ce8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E6"/>
    <a:srgbClr val="23004C"/>
    <a:srgbClr val="F4F2F6"/>
    <a:srgbClr val="2C0A53"/>
    <a:srgbClr val="E6E6E6"/>
    <a:srgbClr val="F4F2F7"/>
    <a:srgbClr val="E9E6ED"/>
    <a:srgbClr val="F5F5F5"/>
    <a:srgbClr val="FFFFFF"/>
    <a:srgbClr val="F5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9" autoAdjust="0"/>
    <p:restoredTop sz="94411" autoAdjust="0"/>
  </p:normalViewPr>
  <p:slideViewPr>
    <p:cSldViewPr snapToGrid="0">
      <p:cViewPr varScale="1">
        <p:scale>
          <a:sx n="49" d="100"/>
          <a:sy n="49" d="100"/>
        </p:scale>
        <p:origin x="239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6F06C11-86B3-CF1B-2C1E-0881D988E848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5F28EA-F42D-8016-0F19-46613F19A4BE}"/>
              </a:ext>
            </a:extLst>
          </p:cNvPr>
          <p:cNvGrpSpPr/>
          <p:nvPr userDrawn="1"/>
        </p:nvGrpSpPr>
        <p:grpSpPr>
          <a:xfrm rot="5400000">
            <a:off x="899052" y="-783409"/>
            <a:ext cx="1065019" cy="2631837"/>
            <a:chOff x="0" y="4230451"/>
            <a:chExt cx="1276610" cy="315471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1D16E37-808B-B7CB-60A7-47DC0BA25697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576B8CE-A7E6-6549-A3B9-FC3BDC178260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6AEB39F-748F-C4E7-D3AB-2AD10D9FD55E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17AEE1-6B45-2775-FBE7-D376B728653A}"/>
              </a:ext>
            </a:extLst>
          </p:cNvPr>
          <p:cNvGrpSpPr/>
          <p:nvPr userDrawn="1"/>
        </p:nvGrpSpPr>
        <p:grpSpPr>
          <a:xfrm rot="16200000">
            <a:off x="5595603" y="8843385"/>
            <a:ext cx="1065019" cy="2631837"/>
            <a:chOff x="0" y="4230451"/>
            <a:chExt cx="1276610" cy="315471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6D1A312-B467-77F4-14B7-5BCF0B34ECAF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8B38382-4E2F-AEB2-9407-21623808F9C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80091A9-21DF-2A61-08DC-F7539CCFD07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2624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22735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8302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726DF26-5246-7911-C1FE-F9A61ADA57DE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9B721E-9CC0-4E67-2F83-4EE667D59351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6F4D703-3FA6-236A-AA27-01FB21691BFE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B0BBA3E-DC7A-E453-A2E5-7FBFE8D165EA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8D7BF-1811-7207-F3EA-DDE1BB34223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2290A22F-E6F6-6C56-9074-2AA4C266E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683A8A-D87C-BEFE-8DC1-F588F980CE4E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44C0B0E-1F11-3A99-EC37-3FC141A7D76B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605EF2-BE0B-A455-2940-7A269DB89BD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54B621D-8209-A01C-B750-756FC6A10568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40BD63A-39C6-3905-F376-210881C608E9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aphic 18">
            <a:extLst>
              <a:ext uri="{FF2B5EF4-FFF2-40B4-BE49-F238E27FC236}">
                <a16:creationId xmlns:a16="http://schemas.microsoft.com/office/drawing/2014/main" id="{9599A7B8-8BC2-A221-C2F3-E69F4786A261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130F761-BE08-8F29-6BF8-59DF0F03D9F6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58659D5-27AE-0703-787C-3EA2B392FA5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CB2AB8-17F4-059D-846C-71C4A2536B2B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E1CA2C9-D1BA-B1A4-4D4E-E560DCF61088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59B3AF-9ED8-778E-AE50-11D466E3A32A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9416804-F549-7A02-810B-6C67AE967712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718DDC0-2C64-00DE-4DC7-8D29410B4164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46BBDE4-3FDA-9A54-D41F-18F2D15CDA9D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174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13559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3414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037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9625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48035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723474" y="-492187"/>
            <a:ext cx="673100" cy="1657474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710792D-D063-DF0D-B749-123E7F0B4C82}"/>
              </a:ext>
            </a:extLst>
          </p:cNvPr>
          <p:cNvGrpSpPr/>
          <p:nvPr userDrawn="1"/>
        </p:nvGrpSpPr>
        <p:grpSpPr>
          <a:xfrm>
            <a:off x="3235570" y="7938414"/>
            <a:ext cx="4324104" cy="2753400"/>
            <a:chOff x="3235570" y="7938414"/>
            <a:chExt cx="4324104" cy="27534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3687B5-5609-C5FF-FE01-AF453FD20E85}"/>
                </a:ext>
              </a:extLst>
            </p:cNvPr>
            <p:cNvSpPr/>
            <p:nvPr/>
          </p:nvSpPr>
          <p:spPr>
            <a:xfrm rot="16200000" flipV="1">
              <a:off x="4224379" y="7910313"/>
              <a:ext cx="1792690" cy="3770307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B56A189-3AE5-BF92-ACF6-A5E8EC300B0C}"/>
                </a:ext>
              </a:extLst>
            </p:cNvPr>
            <p:cNvSpPr/>
            <p:nvPr/>
          </p:nvSpPr>
          <p:spPr>
            <a:xfrm rot="16200000" flipV="1">
              <a:off x="4433728" y="7565863"/>
              <a:ext cx="2753396" cy="3498497"/>
            </a:xfrm>
            <a:custGeom>
              <a:avLst/>
              <a:gdLst>
                <a:gd name="connsiteX0" fmla="*/ 2753396 w 2753396"/>
                <a:gd name="connsiteY0" fmla="*/ 509255 h 3498497"/>
                <a:gd name="connsiteX1" fmla="*/ 2586626 w 2753396"/>
                <a:gd name="connsiteY1" fmla="*/ 106635 h 3498497"/>
                <a:gd name="connsiteX2" fmla="*/ 2479991 w 2753396"/>
                <a:gd name="connsiteY2" fmla="*/ 0 h 3498497"/>
                <a:gd name="connsiteX3" fmla="*/ 2018677 w 2753396"/>
                <a:gd name="connsiteY3" fmla="*/ 0 h 3498497"/>
                <a:gd name="connsiteX4" fmla="*/ 2182461 w 2753396"/>
                <a:gd name="connsiteY4" fmla="*/ 163784 h 3498497"/>
                <a:gd name="connsiteX5" fmla="*/ 2182461 w 2753396"/>
                <a:gd name="connsiteY5" fmla="*/ 870309 h 3498497"/>
                <a:gd name="connsiteX6" fmla="*/ 0 w 2753396"/>
                <a:gd name="connsiteY6" fmla="*/ 3052770 h 3498497"/>
                <a:gd name="connsiteX7" fmla="*/ 0 w 2753396"/>
                <a:gd name="connsiteY7" fmla="*/ 3498497 h 3498497"/>
                <a:gd name="connsiteX8" fmla="*/ 2586626 w 2753396"/>
                <a:gd name="connsiteY8" fmla="*/ 911873 h 3498497"/>
                <a:gd name="connsiteX9" fmla="*/ 2753396 w 2753396"/>
                <a:gd name="connsiteY9" fmla="*/ 509255 h 349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3396" h="3498497">
                  <a:moveTo>
                    <a:pt x="2753396" y="509255"/>
                  </a:moveTo>
                  <a:cubicBezTo>
                    <a:pt x="2753396" y="363536"/>
                    <a:pt x="2697806" y="217816"/>
                    <a:pt x="2586626" y="106635"/>
                  </a:cubicBezTo>
                  <a:lnTo>
                    <a:pt x="2479991" y="0"/>
                  </a:lnTo>
                  <a:lnTo>
                    <a:pt x="2018677" y="0"/>
                  </a:lnTo>
                  <a:lnTo>
                    <a:pt x="2182461" y="163784"/>
                  </a:lnTo>
                  <a:cubicBezTo>
                    <a:pt x="2377562" y="358885"/>
                    <a:pt x="2377562" y="675209"/>
                    <a:pt x="2182461" y="870309"/>
                  </a:cubicBezTo>
                  <a:lnTo>
                    <a:pt x="0" y="3052770"/>
                  </a:lnTo>
                  <a:lnTo>
                    <a:pt x="0" y="3498497"/>
                  </a:lnTo>
                  <a:lnTo>
                    <a:pt x="2586626" y="911873"/>
                  </a:lnTo>
                  <a:cubicBezTo>
                    <a:pt x="2697806" y="800693"/>
                    <a:pt x="2753396" y="654974"/>
                    <a:pt x="2753396" y="509255"/>
                  </a:cubicBez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0D5713C-3D35-330E-AA55-308E94FAFB4B}"/>
                </a:ext>
              </a:extLst>
            </p:cNvPr>
            <p:cNvSpPr/>
            <p:nvPr/>
          </p:nvSpPr>
          <p:spPr>
            <a:xfrm rot="16200000" flipV="1">
              <a:off x="5663644" y="8795783"/>
              <a:ext cx="1611074" cy="2180987"/>
            </a:xfrm>
            <a:custGeom>
              <a:avLst/>
              <a:gdLst>
                <a:gd name="connsiteX0" fmla="*/ 1611074 w 1611074"/>
                <a:gd name="connsiteY0" fmla="*/ 440763 h 2180987"/>
                <a:gd name="connsiteX1" fmla="*/ 1519751 w 1611074"/>
                <a:gd name="connsiteY1" fmla="*/ 220291 h 2180987"/>
                <a:gd name="connsiteX2" fmla="*/ 1299460 w 1611074"/>
                <a:gd name="connsiteY2" fmla="*/ 0 h 2180987"/>
                <a:gd name="connsiteX3" fmla="*/ 0 w 1611074"/>
                <a:gd name="connsiteY3" fmla="*/ 0 h 2180987"/>
                <a:gd name="connsiteX4" fmla="*/ 0 w 1611074"/>
                <a:gd name="connsiteY4" fmla="*/ 2180987 h 2180987"/>
                <a:gd name="connsiteX5" fmla="*/ 1519751 w 1611074"/>
                <a:gd name="connsiteY5" fmla="*/ 661236 h 2180987"/>
                <a:gd name="connsiteX6" fmla="*/ 1611074 w 1611074"/>
                <a:gd name="connsiteY6" fmla="*/ 440763 h 21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074" h="2180987">
                  <a:moveTo>
                    <a:pt x="1611074" y="440763"/>
                  </a:moveTo>
                  <a:cubicBezTo>
                    <a:pt x="1611074" y="360968"/>
                    <a:pt x="1580633" y="281172"/>
                    <a:pt x="1519751" y="220291"/>
                  </a:cubicBezTo>
                  <a:lnTo>
                    <a:pt x="1299460" y="0"/>
                  </a:lnTo>
                  <a:lnTo>
                    <a:pt x="0" y="0"/>
                  </a:lnTo>
                  <a:lnTo>
                    <a:pt x="0" y="2180987"/>
                  </a:lnTo>
                  <a:lnTo>
                    <a:pt x="1519751" y="661236"/>
                  </a:lnTo>
                  <a:cubicBezTo>
                    <a:pt x="1580633" y="600354"/>
                    <a:pt x="1611074" y="520559"/>
                    <a:pt x="1611074" y="4407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2387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535" userDrawn="1">
          <p15:clr>
            <a:srgbClr val="FBAE40"/>
          </p15:clr>
        </p15:guide>
        <p15:guide id="2" pos="442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F0DF54-439B-1B3C-E1F5-C3DD93C9ACA5}"/>
              </a:ext>
            </a:extLst>
          </p:cNvPr>
          <p:cNvGrpSpPr/>
          <p:nvPr userDrawn="1"/>
        </p:nvGrpSpPr>
        <p:grpSpPr>
          <a:xfrm>
            <a:off x="0" y="8211817"/>
            <a:ext cx="2479990" cy="2479995"/>
            <a:chOff x="7559674" y="8211817"/>
            <a:chExt cx="2479990" cy="247999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BAF6F36-851B-253B-7451-C5F264BAA92C}"/>
                </a:ext>
              </a:extLst>
            </p:cNvPr>
            <p:cNvSpPr/>
            <p:nvPr/>
          </p:nvSpPr>
          <p:spPr>
            <a:xfrm rot="16200000" flipV="1">
              <a:off x="7559674" y="8211817"/>
              <a:ext cx="2479990" cy="2479990"/>
            </a:xfrm>
            <a:custGeom>
              <a:avLst/>
              <a:gdLst>
                <a:gd name="connsiteX0" fmla="*/ 2479990 w 2479990"/>
                <a:gd name="connsiteY0" fmla="*/ 2479990 h 2479990"/>
                <a:gd name="connsiteX1" fmla="*/ 0 w 2479990"/>
                <a:gd name="connsiteY1" fmla="*/ 0 h 2479990"/>
                <a:gd name="connsiteX2" fmla="*/ 0 w 2479990"/>
                <a:gd name="connsiteY2" fmla="*/ 461313 h 2479990"/>
                <a:gd name="connsiteX3" fmla="*/ 2018676 w 2479990"/>
                <a:gd name="connsiteY3" fmla="*/ 2479990 h 2479990"/>
                <a:gd name="connsiteX4" fmla="*/ 2479990 w 2479990"/>
                <a:gd name="connsiteY4" fmla="*/ 2479990 h 247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9990" h="2479990">
                  <a:moveTo>
                    <a:pt x="2479990" y="2479990"/>
                  </a:moveTo>
                  <a:lnTo>
                    <a:pt x="0" y="0"/>
                  </a:lnTo>
                  <a:lnTo>
                    <a:pt x="0" y="461313"/>
                  </a:lnTo>
                  <a:lnTo>
                    <a:pt x="2018676" y="2479990"/>
                  </a:lnTo>
                  <a:lnTo>
                    <a:pt x="2479990" y="247999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5F0BEBD-93BA-671D-AD84-B0B256BD3223}"/>
                </a:ext>
              </a:extLst>
            </p:cNvPr>
            <p:cNvSpPr/>
            <p:nvPr/>
          </p:nvSpPr>
          <p:spPr>
            <a:xfrm rot="16200000" flipV="1">
              <a:off x="7559674" y="9392352"/>
              <a:ext cx="1299460" cy="1299460"/>
            </a:xfrm>
            <a:custGeom>
              <a:avLst/>
              <a:gdLst>
                <a:gd name="connsiteX0" fmla="*/ 1299460 w 1299460"/>
                <a:gd name="connsiteY0" fmla="*/ 1299460 h 1299460"/>
                <a:gd name="connsiteX1" fmla="*/ 0 w 1299460"/>
                <a:gd name="connsiteY1" fmla="*/ 0 h 1299460"/>
                <a:gd name="connsiteX2" fmla="*/ 0 w 1299460"/>
                <a:gd name="connsiteY2" fmla="*/ 1299460 h 1299460"/>
                <a:gd name="connsiteX3" fmla="*/ 1299460 w 1299460"/>
                <a:gd name="connsiteY3" fmla="*/ 1299460 h 1299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9460" h="1299460">
                  <a:moveTo>
                    <a:pt x="1299460" y="1299460"/>
                  </a:moveTo>
                  <a:lnTo>
                    <a:pt x="0" y="0"/>
                  </a:lnTo>
                  <a:lnTo>
                    <a:pt x="0" y="1299460"/>
                  </a:lnTo>
                  <a:lnTo>
                    <a:pt x="1299460" y="1299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D05104-B601-A69E-5A52-0B8264C9E481}"/>
              </a:ext>
            </a:extLst>
          </p:cNvPr>
          <p:cNvGrpSpPr/>
          <p:nvPr userDrawn="1"/>
        </p:nvGrpSpPr>
        <p:grpSpPr>
          <a:xfrm>
            <a:off x="5791673" y="-1"/>
            <a:ext cx="1768002" cy="1329618"/>
            <a:chOff x="5791673" y="-1"/>
            <a:chExt cx="1768002" cy="132961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A6264F1-688D-EAD7-E24F-83D332D89110}"/>
                </a:ext>
              </a:extLst>
            </p:cNvPr>
            <p:cNvSpPr/>
            <p:nvPr/>
          </p:nvSpPr>
          <p:spPr>
            <a:xfrm rot="16200000" flipH="1" flipV="1">
              <a:off x="6199727" y="-408054"/>
              <a:ext cx="951893" cy="1768002"/>
            </a:xfrm>
            <a:custGeom>
              <a:avLst/>
              <a:gdLst>
                <a:gd name="connsiteX0" fmla="*/ 0 w 951893"/>
                <a:gd name="connsiteY0" fmla="*/ 1768002 h 1768002"/>
                <a:gd name="connsiteX1" fmla="*/ 0 w 951893"/>
                <a:gd name="connsiteY1" fmla="*/ 0 h 1768002"/>
                <a:gd name="connsiteX2" fmla="*/ 272942 w 951893"/>
                <a:gd name="connsiteY2" fmla="*/ 0 h 1768002"/>
                <a:gd name="connsiteX3" fmla="*/ 903403 w 951893"/>
                <a:gd name="connsiteY3" fmla="*/ 630462 h 1768002"/>
                <a:gd name="connsiteX4" fmla="*/ 903403 w 951893"/>
                <a:gd name="connsiteY4" fmla="*/ 864598 h 1768002"/>
                <a:gd name="connsiteX5" fmla="*/ 0 w 951893"/>
                <a:gd name="connsiteY5" fmla="*/ 1768002 h 176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1893" h="1768002">
                  <a:moveTo>
                    <a:pt x="0" y="1768002"/>
                  </a:moveTo>
                  <a:lnTo>
                    <a:pt x="0" y="0"/>
                  </a:lnTo>
                  <a:lnTo>
                    <a:pt x="272942" y="0"/>
                  </a:lnTo>
                  <a:lnTo>
                    <a:pt x="903403" y="630462"/>
                  </a:lnTo>
                  <a:cubicBezTo>
                    <a:pt x="968057" y="695116"/>
                    <a:pt x="968057" y="799943"/>
                    <a:pt x="903403" y="864598"/>
                  </a:cubicBezTo>
                  <a:lnTo>
                    <a:pt x="0" y="1768002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9CB145E-545F-8DA0-BBEE-0E6F4F274408}"/>
                </a:ext>
              </a:extLst>
            </p:cNvPr>
            <p:cNvSpPr/>
            <p:nvPr/>
          </p:nvSpPr>
          <p:spPr>
            <a:xfrm rot="16200000" flipH="1" flipV="1">
              <a:off x="6230060" y="2"/>
              <a:ext cx="1329615" cy="1329615"/>
            </a:xfrm>
            <a:custGeom>
              <a:avLst/>
              <a:gdLst>
                <a:gd name="connsiteX0" fmla="*/ 0 w 1329615"/>
                <a:gd name="connsiteY0" fmla="*/ 1329615 h 1329615"/>
                <a:gd name="connsiteX1" fmla="*/ 0 w 1329615"/>
                <a:gd name="connsiteY1" fmla="*/ 1092940 h 1329615"/>
                <a:gd name="connsiteX2" fmla="*/ 1092939 w 1329615"/>
                <a:gd name="connsiteY2" fmla="*/ 0 h 1329615"/>
                <a:gd name="connsiteX3" fmla="*/ 1329615 w 1329615"/>
                <a:gd name="connsiteY3" fmla="*/ 0 h 1329615"/>
                <a:gd name="connsiteX4" fmla="*/ 0 w 1329615"/>
                <a:gd name="connsiteY4" fmla="*/ 1329615 h 132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9615" h="1329615">
                  <a:moveTo>
                    <a:pt x="0" y="1329615"/>
                  </a:moveTo>
                  <a:lnTo>
                    <a:pt x="0" y="1092940"/>
                  </a:lnTo>
                  <a:lnTo>
                    <a:pt x="1092939" y="0"/>
                  </a:lnTo>
                  <a:lnTo>
                    <a:pt x="1329615" y="0"/>
                  </a:lnTo>
                  <a:lnTo>
                    <a:pt x="0" y="1329615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6BA2D4-8363-60D7-8923-EB5162CE8A9D}"/>
                </a:ext>
              </a:extLst>
            </p:cNvPr>
            <p:cNvSpPr/>
            <p:nvPr/>
          </p:nvSpPr>
          <p:spPr>
            <a:xfrm rot="16200000" flipH="1" flipV="1">
              <a:off x="6929639" y="-1"/>
              <a:ext cx="630035" cy="630036"/>
            </a:xfrm>
            <a:custGeom>
              <a:avLst/>
              <a:gdLst>
                <a:gd name="connsiteX0" fmla="*/ 0 w 630035"/>
                <a:gd name="connsiteY0" fmla="*/ 630036 h 630036"/>
                <a:gd name="connsiteX1" fmla="*/ 0 w 630035"/>
                <a:gd name="connsiteY1" fmla="*/ 0 h 630036"/>
                <a:gd name="connsiteX2" fmla="*/ 630035 w 630035"/>
                <a:gd name="connsiteY2" fmla="*/ 0 h 630036"/>
                <a:gd name="connsiteX3" fmla="*/ 0 w 630035"/>
                <a:gd name="connsiteY3" fmla="*/ 630036 h 63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035" h="630036">
                  <a:moveTo>
                    <a:pt x="0" y="630036"/>
                  </a:moveTo>
                  <a:lnTo>
                    <a:pt x="0" y="0"/>
                  </a:lnTo>
                  <a:lnTo>
                    <a:pt x="630035" y="0"/>
                  </a:lnTo>
                  <a:lnTo>
                    <a:pt x="0" y="6300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6160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 userDrawn="1">
          <p15:clr>
            <a:srgbClr val="FBAE40"/>
          </p15:clr>
        </p15:guide>
        <p15:guide id="2" pos="22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8B99C9-6485-6213-5001-072A695B56AE}"/>
              </a:ext>
            </a:extLst>
          </p:cNvPr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2126C0-3DD3-F018-8C59-E794ADD30080}"/>
              </a:ext>
            </a:extLst>
          </p:cNvPr>
          <p:cNvGrpSpPr/>
          <p:nvPr userDrawn="1"/>
        </p:nvGrpSpPr>
        <p:grpSpPr>
          <a:xfrm>
            <a:off x="2445856" y="5003550"/>
            <a:ext cx="2667963" cy="684708"/>
            <a:chOff x="2445856" y="5003550"/>
            <a:chExt cx="2667963" cy="684708"/>
          </a:xfrm>
          <a:solidFill>
            <a:schemeClr val="bg1"/>
          </a:solidFill>
        </p:grpSpPr>
        <p:sp>
          <p:nvSpPr>
            <p:cNvPr id="4" name="Forme libre : forme 7">
              <a:extLst>
                <a:ext uri="{FF2B5EF4-FFF2-40B4-BE49-F238E27FC236}">
                  <a16:creationId xmlns:a16="http://schemas.microsoft.com/office/drawing/2014/main" id="{BDFDDB75-C13D-0E2E-5A3B-A544D92747B4}"/>
                </a:ext>
              </a:extLst>
            </p:cNvPr>
            <p:cNvSpPr/>
            <p:nvPr/>
          </p:nvSpPr>
          <p:spPr>
            <a:xfrm>
              <a:off x="2452963" y="5003611"/>
              <a:ext cx="2653548" cy="684609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" name="Forme libre : forme 8">
              <a:extLst>
                <a:ext uri="{FF2B5EF4-FFF2-40B4-BE49-F238E27FC236}">
                  <a16:creationId xmlns:a16="http://schemas.microsoft.com/office/drawing/2014/main" id="{6D0E29B0-BAEF-642E-C483-45AEC6D55564}"/>
                </a:ext>
              </a:extLst>
            </p:cNvPr>
            <p:cNvSpPr/>
            <p:nvPr/>
          </p:nvSpPr>
          <p:spPr>
            <a:xfrm rot="21526104" flipV="1">
              <a:off x="4977867" y="5003550"/>
              <a:ext cx="135952" cy="13510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6" name="Forme libre : forme 9">
              <a:extLst>
                <a:ext uri="{FF2B5EF4-FFF2-40B4-BE49-F238E27FC236}">
                  <a16:creationId xmlns:a16="http://schemas.microsoft.com/office/drawing/2014/main" id="{CD571B3D-65ED-DC27-02BE-91FA130D2B03}"/>
                </a:ext>
              </a:extLst>
            </p:cNvPr>
            <p:cNvSpPr/>
            <p:nvPr/>
          </p:nvSpPr>
          <p:spPr>
            <a:xfrm rot="10725025" flipV="1">
              <a:off x="2445856" y="5555099"/>
              <a:ext cx="134007" cy="13315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1289335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BB5752-9140-A1FA-8C1D-E6C31C4B5C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559675" cy="1069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73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6339C7-8484-5374-B94E-509150640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06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hexagons on a blue background&#10;&#10;Description automatically generated">
            <a:extLst>
              <a:ext uri="{FF2B5EF4-FFF2-40B4-BE49-F238E27FC236}">
                <a16:creationId xmlns:a16="http://schemas.microsoft.com/office/drawing/2014/main" id="{CDB8063B-72D5-B3C3-BD59-688382DCE6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86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1ECB42-F97E-71F3-59CD-D1BF645BD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Picture 6" descr="A purple text on a black background">
            <a:extLst>
              <a:ext uri="{FF2B5EF4-FFF2-40B4-BE49-F238E27FC236}">
                <a16:creationId xmlns:a16="http://schemas.microsoft.com/office/drawing/2014/main" id="{44791017-F70A-68D6-CAF4-C50F7BEF0C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0635" y="123539"/>
            <a:ext cx="2889369" cy="97021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33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E315C4-9E56-3C55-8221-88B2E9575003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4D85D5D-487C-CDDB-1896-8D6E4BEADC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9EDDA843-FB9C-B1D8-0B28-5DBDC34D8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7008"/>
            <a:ext cx="5451791" cy="249299"/>
          </a:xfrm>
        </p:spPr>
        <p:txBody>
          <a:bodyPr wrap="square" anchor="t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0674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2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6" r:id="rId2"/>
    <p:sldLayoutId id="2147483687" r:id="rId3"/>
    <p:sldLayoutId id="2147483677" r:id="rId4"/>
    <p:sldLayoutId id="2147483680" r:id="rId5"/>
    <p:sldLayoutId id="2147483679" r:id="rId6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1490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svg"/><Relationship Id="rId26" Type="http://schemas.openxmlformats.org/officeDocument/2006/relationships/image" Target="../media/image33.sv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34" Type="http://schemas.openxmlformats.org/officeDocument/2006/relationships/hyperlink" Target="https://www.aasld.org/new-masld-nomenclature" TargetMode="Externa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hyperlink" Target="https://easl.eu/news/new_fatty_liver_disease_nomenclature-2" TargetMode="External"/><Relationship Id="rId2" Type="http://schemas.openxmlformats.org/officeDocument/2006/relationships/image" Target="../media/image9.jpeg"/><Relationship Id="rId16" Type="http://schemas.openxmlformats.org/officeDocument/2006/relationships/image" Target="../media/image23.svg"/><Relationship Id="rId20" Type="http://schemas.openxmlformats.org/officeDocument/2006/relationships/image" Target="../media/image27.sv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24" Type="http://schemas.openxmlformats.org/officeDocument/2006/relationships/image" Target="../media/image31.svg"/><Relationship Id="rId32" Type="http://schemas.openxmlformats.org/officeDocument/2006/relationships/image" Target="../media/image39.sv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svg"/><Relationship Id="rId10" Type="http://schemas.openxmlformats.org/officeDocument/2006/relationships/image" Target="../media/image17.sv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Relationship Id="rId22" Type="http://schemas.openxmlformats.org/officeDocument/2006/relationships/image" Target="../media/image29.svg"/><Relationship Id="rId27" Type="http://schemas.openxmlformats.org/officeDocument/2006/relationships/image" Target="../media/image34.png"/><Relationship Id="rId30" Type="http://schemas.openxmlformats.org/officeDocument/2006/relationships/image" Target="../media/image37.svg"/><Relationship Id="rId8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3E5072-E348-32CC-3185-D7E55D420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7008"/>
            <a:ext cx="5611812" cy="443198"/>
          </a:xfrm>
        </p:spPr>
        <p:txBody>
          <a:bodyPr/>
          <a:lstStyle/>
          <a:p>
            <a:r>
              <a:rPr lang="en-IN" sz="1600" dirty="0"/>
              <a:t>Metabolic Comorbidities Unmasked: </a:t>
            </a:r>
            <a:br>
              <a:rPr lang="en-IN" sz="1600" dirty="0"/>
            </a:br>
            <a:r>
              <a:rPr lang="en-IN" sz="1600" dirty="0"/>
              <a:t>Redefining MASLD/MASH Impact</a:t>
            </a:r>
            <a:endParaRPr lang="en-IN" b="0" dirty="0"/>
          </a:p>
        </p:txBody>
      </p:sp>
      <p:sp>
        <p:nvSpPr>
          <p:cNvPr id="6" name="Graphic 153">
            <a:extLst>
              <a:ext uri="{FF2B5EF4-FFF2-40B4-BE49-F238E27FC236}">
                <a16:creationId xmlns:a16="http://schemas.microsoft.com/office/drawing/2014/main" id="{C0219817-3E23-08E0-1D39-7BE6A5F75534}"/>
              </a:ext>
            </a:extLst>
          </p:cNvPr>
          <p:cNvSpPr/>
          <p:nvPr/>
        </p:nvSpPr>
        <p:spPr>
          <a:xfrm>
            <a:off x="6356698" y="109728"/>
            <a:ext cx="1023590" cy="1016334"/>
          </a:xfrm>
          <a:custGeom>
            <a:avLst/>
            <a:gdLst>
              <a:gd name="connsiteX0" fmla="*/ 3859823 w 7558868"/>
              <a:gd name="connsiteY0" fmla="*/ 7505306 h 7505305"/>
              <a:gd name="connsiteX1" fmla="*/ 7558869 w 7558868"/>
              <a:gd name="connsiteY1" fmla="*/ 3752608 h 7505305"/>
              <a:gd name="connsiteX2" fmla="*/ 3699046 w 7558868"/>
              <a:gd name="connsiteY2" fmla="*/ 0 h 7505305"/>
              <a:gd name="connsiteX3" fmla="*/ 0 w 7558868"/>
              <a:gd name="connsiteY3" fmla="*/ 3752608 h 7505305"/>
              <a:gd name="connsiteX4" fmla="*/ 3859823 w 7558868"/>
              <a:gd name="connsiteY4" fmla="*/ 7505306 h 7505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8868" h="7505305">
                <a:moveTo>
                  <a:pt x="3859823" y="7505306"/>
                </a:moveTo>
                <a:cubicBezTo>
                  <a:pt x="6057772" y="7505306"/>
                  <a:pt x="7558869" y="6057862"/>
                  <a:pt x="7558869" y="3752608"/>
                </a:cubicBezTo>
                <a:cubicBezTo>
                  <a:pt x="7558869" y="1447355"/>
                  <a:pt x="6057862" y="0"/>
                  <a:pt x="3699046" y="0"/>
                </a:cubicBezTo>
                <a:cubicBezTo>
                  <a:pt x="1340230" y="0"/>
                  <a:pt x="0" y="1393793"/>
                  <a:pt x="0" y="3752608"/>
                </a:cubicBezTo>
                <a:cubicBezTo>
                  <a:pt x="0" y="6111424"/>
                  <a:pt x="1447445" y="7505306"/>
                  <a:pt x="3859823" y="7505306"/>
                </a:cubicBezTo>
                <a:close/>
              </a:path>
            </a:pathLst>
          </a:custGeom>
          <a:blipFill>
            <a:blip r:embed="rId2"/>
            <a:srcRect/>
            <a:stretch>
              <a:fillRect t="-357" b="-357"/>
            </a:stretch>
          </a:blipFill>
          <a:ln w="15875" cap="flat">
            <a:solidFill>
              <a:srgbClr val="3D0073"/>
            </a:solidFill>
            <a:prstDash val="solid"/>
            <a:miter/>
          </a:ln>
        </p:spPr>
        <p:txBody>
          <a:bodyPr rtlCol="0" anchor="ctr"/>
          <a:lstStyle/>
          <a:p>
            <a:endParaRPr lang="en-US" sz="800" dirty="0"/>
          </a:p>
        </p:txBody>
      </p:sp>
      <p:grpSp>
        <p:nvGrpSpPr>
          <p:cNvPr id="500" name="Group 499">
            <a:extLst>
              <a:ext uri="{FF2B5EF4-FFF2-40B4-BE49-F238E27FC236}">
                <a16:creationId xmlns:a16="http://schemas.microsoft.com/office/drawing/2014/main" id="{591CBD78-CA0F-E418-FA17-54F2DD3813D9}"/>
              </a:ext>
            </a:extLst>
          </p:cNvPr>
          <p:cNvGrpSpPr/>
          <p:nvPr/>
        </p:nvGrpSpPr>
        <p:grpSpPr>
          <a:xfrm>
            <a:off x="179388" y="1314507"/>
            <a:ext cx="7200900" cy="713118"/>
            <a:chOff x="179388" y="1314507"/>
            <a:chExt cx="7200900" cy="713118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0267B70D-804E-DB5B-75B2-2DB85283C269}"/>
                </a:ext>
              </a:extLst>
            </p:cNvPr>
            <p:cNvSpPr/>
            <p:nvPr/>
          </p:nvSpPr>
          <p:spPr>
            <a:xfrm>
              <a:off x="179388" y="1314507"/>
              <a:ext cx="7200900" cy="713118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1A9CCBD-4868-D5C9-DA15-95D371A1BF27}"/>
                </a:ext>
              </a:extLst>
            </p:cNvPr>
            <p:cNvSpPr txBox="1"/>
            <p:nvPr/>
          </p:nvSpPr>
          <p:spPr>
            <a:xfrm>
              <a:off x="871728" y="1417161"/>
              <a:ext cx="6508559" cy="507811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lIns="0" rIns="0" anchor="ctr">
              <a:noAutofit/>
            </a:bodyPr>
            <a:lstStyle>
              <a:defPPr>
                <a:defRPr lang="en-US"/>
              </a:defPPr>
              <a:lvl1pPr algn="ctr">
                <a:defRPr sz="800" b="1">
                  <a:solidFill>
                    <a:schemeClr val="bg1"/>
                  </a:solidFill>
                  <a:latin typeface="Verdana" panose="020B0604030504040204" pitchFamily="34" charset="0"/>
                </a:defRPr>
              </a:lvl1pPr>
            </a:lstStyle>
            <a:p>
              <a:pPr algn="l"/>
              <a:r>
                <a:rPr lang="en-US" sz="1400" b="0" dirty="0">
                  <a:solidFill>
                    <a:schemeClr val="tx1"/>
                  </a:solidFill>
                </a:rPr>
                <a:t>The nomenclature of NAFLD/MAFLD is changed to MASLD where the diagnosis is based on inclusion of cardio-metabolic risk factors such as overweight/obesity, T2DM and metabolic disorders</a:t>
              </a:r>
              <a:r>
                <a:rPr lang="en-US" sz="1400" b="0" baseline="30000" dirty="0">
                  <a:solidFill>
                    <a:schemeClr val="tx1"/>
                  </a:solidFill>
                </a:rPr>
                <a:t>1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4D889BD-24CA-1489-F6C7-00C24789BE47}"/>
                </a:ext>
              </a:extLst>
            </p:cNvPr>
            <p:cNvGrpSpPr/>
            <p:nvPr/>
          </p:nvGrpSpPr>
          <p:grpSpPr>
            <a:xfrm>
              <a:off x="259555" y="1404667"/>
              <a:ext cx="536539" cy="532798"/>
              <a:chOff x="180307" y="1382340"/>
              <a:chExt cx="536539" cy="532798"/>
            </a:xfrm>
          </p:grpSpPr>
          <p:sp>
            <p:nvSpPr>
              <p:cNvPr id="2" name="Freeform: Shape 1">
                <a:extLst>
                  <a:ext uri="{FF2B5EF4-FFF2-40B4-BE49-F238E27FC236}">
                    <a16:creationId xmlns:a16="http://schemas.microsoft.com/office/drawing/2014/main" id="{217F9377-B16E-AF4C-E421-E8F02604B072}"/>
                  </a:ext>
                </a:extLst>
              </p:cNvPr>
              <p:cNvSpPr/>
              <p:nvPr/>
            </p:nvSpPr>
            <p:spPr>
              <a:xfrm>
                <a:off x="180307" y="1382340"/>
                <a:ext cx="536539" cy="532798"/>
              </a:xfrm>
              <a:custGeom>
                <a:avLst/>
                <a:gdLst>
                  <a:gd name="connsiteX0" fmla="*/ 43340 w 88597"/>
                  <a:gd name="connsiteY0" fmla="*/ 0 h 87978"/>
                  <a:gd name="connsiteX1" fmla="*/ 0 w 88597"/>
                  <a:gd name="connsiteY1" fmla="*/ 43989 h 87978"/>
                  <a:gd name="connsiteX2" fmla="*/ 45258 w 88597"/>
                  <a:gd name="connsiteY2" fmla="*/ 87979 h 87978"/>
                  <a:gd name="connsiteX3" fmla="*/ 88597 w 88597"/>
                  <a:gd name="connsiteY3" fmla="*/ 43989 h 87978"/>
                  <a:gd name="connsiteX4" fmla="*/ 43340 w 88597"/>
                  <a:gd name="connsiteY4" fmla="*/ 0 h 87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597" h="87978">
                    <a:moveTo>
                      <a:pt x="43340" y="0"/>
                    </a:moveTo>
                    <a:cubicBezTo>
                      <a:pt x="17200" y="0"/>
                      <a:pt x="0" y="16581"/>
                      <a:pt x="0" y="43989"/>
                    </a:cubicBezTo>
                    <a:cubicBezTo>
                      <a:pt x="0" y="70748"/>
                      <a:pt x="17200" y="87979"/>
                      <a:pt x="45258" y="87979"/>
                    </a:cubicBezTo>
                    <a:cubicBezTo>
                      <a:pt x="71398" y="87979"/>
                      <a:pt x="88597" y="70779"/>
                      <a:pt x="88597" y="43989"/>
                    </a:cubicBezTo>
                    <a:cubicBezTo>
                      <a:pt x="88597" y="16550"/>
                      <a:pt x="71367" y="0"/>
                      <a:pt x="4334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0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30" name="Graphic 29">
                <a:extLst>
                  <a:ext uri="{FF2B5EF4-FFF2-40B4-BE49-F238E27FC236}">
                    <a16:creationId xmlns:a16="http://schemas.microsoft.com/office/drawing/2014/main" id="{D1EB6489-B163-5DD9-043A-6020A4597B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1935" y="1486674"/>
                <a:ext cx="313282" cy="324130"/>
              </a:xfrm>
              <a:prstGeom prst="rect">
                <a:avLst/>
              </a:prstGeom>
            </p:spPr>
          </p:pic>
        </p:grpSp>
      </p:grpSp>
      <p:grpSp>
        <p:nvGrpSpPr>
          <p:cNvPr id="498" name="Group 497">
            <a:extLst>
              <a:ext uri="{FF2B5EF4-FFF2-40B4-BE49-F238E27FC236}">
                <a16:creationId xmlns:a16="http://schemas.microsoft.com/office/drawing/2014/main" id="{EDE869CA-7099-150D-B68E-F7153E5738AE}"/>
              </a:ext>
            </a:extLst>
          </p:cNvPr>
          <p:cNvGrpSpPr/>
          <p:nvPr/>
        </p:nvGrpSpPr>
        <p:grpSpPr>
          <a:xfrm>
            <a:off x="179388" y="8289105"/>
            <a:ext cx="7200900" cy="1484138"/>
            <a:chOff x="179388" y="8416429"/>
            <a:chExt cx="7200900" cy="1484138"/>
          </a:xfrm>
        </p:grpSpPr>
        <p:sp>
          <p:nvSpPr>
            <p:cNvPr id="11" name="Arrow: Pentagon 10">
              <a:extLst>
                <a:ext uri="{FF2B5EF4-FFF2-40B4-BE49-F238E27FC236}">
                  <a16:creationId xmlns:a16="http://schemas.microsoft.com/office/drawing/2014/main" id="{72110ED5-DE6B-E1F2-B794-9A6F01AA435A}"/>
                </a:ext>
              </a:extLst>
            </p:cNvPr>
            <p:cNvSpPr/>
            <p:nvPr/>
          </p:nvSpPr>
          <p:spPr>
            <a:xfrm rot="10800000">
              <a:off x="4088448" y="8416429"/>
              <a:ext cx="3291840" cy="1484138"/>
            </a:xfrm>
            <a:prstGeom prst="homePlate">
              <a:avLst>
                <a:gd name="adj" fmla="val 2905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FDE1BBA0-7B8A-DE3E-2ECF-8C3EED609746}"/>
                </a:ext>
              </a:extLst>
            </p:cNvPr>
            <p:cNvSpPr/>
            <p:nvPr/>
          </p:nvSpPr>
          <p:spPr>
            <a:xfrm>
              <a:off x="179388" y="8416429"/>
              <a:ext cx="3291840" cy="1484138"/>
            </a:xfrm>
            <a:prstGeom prst="homePlate">
              <a:avLst>
                <a:gd name="adj" fmla="val 2905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716F68C-1F68-937E-33C9-4B2E8188AC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585336" y="8963998"/>
              <a:ext cx="389000" cy="388999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84456CA-08D7-E69C-56A8-3B5391F08A98}"/>
                </a:ext>
              </a:extLst>
            </p:cNvPr>
            <p:cNvSpPr/>
            <p:nvPr/>
          </p:nvSpPr>
          <p:spPr>
            <a:xfrm>
              <a:off x="4608576" y="8516089"/>
              <a:ext cx="2724912" cy="128481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r>
                <a:rPr lang="en-IN" sz="1400" dirty="0">
                  <a:solidFill>
                    <a:schemeClr val="bg1"/>
                  </a:solidFill>
                </a:rPr>
                <a:t>Renaming NAFLD to MASLD enhances disease awareness and encourages a multidisciplinary approach involving various internal medicine specialists.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CFB4DCD-DA9E-9DE9-499F-B062924E4F0F}"/>
                </a:ext>
              </a:extLst>
            </p:cNvPr>
            <p:cNvSpPr/>
            <p:nvPr/>
          </p:nvSpPr>
          <p:spPr>
            <a:xfrm>
              <a:off x="381000" y="8483940"/>
              <a:ext cx="2551176" cy="13491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r>
                <a:rPr lang="en-IN" sz="1400" dirty="0">
                  <a:solidFill>
                    <a:schemeClr val="bg1"/>
                  </a:solidFill>
                </a:rPr>
                <a:t>MASLD is multi-systemic disease that increases risk of CVD and T2DM, and the diagnostic criteria better identify population with cardio-metabolic risks.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60AFD39-AF46-BEED-C92B-5DFD6A598BF3}"/>
                </a:ext>
              </a:extLst>
            </p:cNvPr>
            <p:cNvGrpSpPr/>
            <p:nvPr/>
          </p:nvGrpSpPr>
          <p:grpSpPr>
            <a:xfrm>
              <a:off x="3307093" y="8685659"/>
              <a:ext cx="945490" cy="945678"/>
              <a:chOff x="277045" y="8834932"/>
              <a:chExt cx="859536" cy="859707"/>
            </a:xfrm>
          </p:grpSpPr>
          <p:sp>
            <p:nvSpPr>
              <p:cNvPr id="20" name="Graphic 153">
                <a:extLst>
                  <a:ext uri="{FF2B5EF4-FFF2-40B4-BE49-F238E27FC236}">
                    <a16:creationId xmlns:a16="http://schemas.microsoft.com/office/drawing/2014/main" id="{50A54846-6EDD-0E95-D29B-46C638BA741D}"/>
                  </a:ext>
                </a:extLst>
              </p:cNvPr>
              <p:cNvSpPr/>
              <p:nvPr/>
            </p:nvSpPr>
            <p:spPr>
              <a:xfrm>
                <a:off x="277045" y="8834932"/>
                <a:ext cx="859536" cy="859707"/>
              </a:xfrm>
              <a:prstGeom prst="ellipse">
                <a:avLst/>
              </a:prstGeom>
              <a:solidFill>
                <a:schemeClr val="tx2"/>
              </a:solidFill>
              <a:ln w="2857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 dirty="0"/>
              </a:p>
            </p:txBody>
          </p:sp>
          <p:pic>
            <p:nvPicPr>
              <p:cNvPr id="21" name="Graphic 20">
                <a:extLst>
                  <a:ext uri="{FF2B5EF4-FFF2-40B4-BE49-F238E27FC236}">
                    <a16:creationId xmlns:a16="http://schemas.microsoft.com/office/drawing/2014/main" id="{97C3B473-AFA4-249B-4851-30F02E4239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07265" y="8965238"/>
                <a:ext cx="599095" cy="599095"/>
              </a:xfrm>
              <a:prstGeom prst="rect">
                <a:avLst/>
              </a:prstGeom>
            </p:spPr>
          </p:pic>
        </p:grpSp>
      </p:grpSp>
      <p:sp>
        <p:nvSpPr>
          <p:cNvPr id="462" name="Rectangle: Rounded Corners 461">
            <a:extLst>
              <a:ext uri="{FF2B5EF4-FFF2-40B4-BE49-F238E27FC236}">
                <a16:creationId xmlns:a16="http://schemas.microsoft.com/office/drawing/2014/main" id="{EE5BC53C-FE06-0C92-B647-45D68C2B6D7F}"/>
              </a:ext>
            </a:extLst>
          </p:cNvPr>
          <p:cNvSpPr/>
          <p:nvPr/>
        </p:nvSpPr>
        <p:spPr>
          <a:xfrm>
            <a:off x="3589867" y="4077240"/>
            <a:ext cx="3790421" cy="4131475"/>
          </a:xfrm>
          <a:prstGeom prst="roundRect">
            <a:avLst>
              <a:gd name="adj" fmla="val 3725"/>
            </a:avLst>
          </a:prstGeom>
          <a:solidFill>
            <a:schemeClr val="accent1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6" name="Rectangle: Rounded Corners 465">
            <a:extLst>
              <a:ext uri="{FF2B5EF4-FFF2-40B4-BE49-F238E27FC236}">
                <a16:creationId xmlns:a16="http://schemas.microsoft.com/office/drawing/2014/main" id="{EF5FA3A9-C1A7-8CBB-A63F-3D533192CC94}"/>
              </a:ext>
            </a:extLst>
          </p:cNvPr>
          <p:cNvSpPr>
            <a:spLocks/>
          </p:cNvSpPr>
          <p:nvPr/>
        </p:nvSpPr>
        <p:spPr>
          <a:xfrm>
            <a:off x="3701209" y="4634772"/>
            <a:ext cx="3567738" cy="822066"/>
          </a:xfrm>
          <a:prstGeom prst="roundRect">
            <a:avLst>
              <a:gd name="adj" fmla="val 80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tIns="36000" rIns="0" bIns="36000" rtlCol="0" anchor="ctr"/>
          <a:lstStyle/>
          <a:p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480" name="Graphic 153">
            <a:extLst>
              <a:ext uri="{FF2B5EF4-FFF2-40B4-BE49-F238E27FC236}">
                <a16:creationId xmlns:a16="http://schemas.microsoft.com/office/drawing/2014/main" id="{0CDE10D8-4FAD-318D-0090-C50092EE857B}"/>
              </a:ext>
            </a:extLst>
          </p:cNvPr>
          <p:cNvSpPr/>
          <p:nvPr/>
        </p:nvSpPr>
        <p:spPr>
          <a:xfrm>
            <a:off x="3775109" y="4793183"/>
            <a:ext cx="505271" cy="505245"/>
          </a:xfrm>
          <a:prstGeom prst="ellipse">
            <a:avLst/>
          </a:pr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 dirty="0"/>
          </a:p>
        </p:txBody>
      </p:sp>
      <p:pic>
        <p:nvPicPr>
          <p:cNvPr id="482" name="Graphic 481">
            <a:extLst>
              <a:ext uri="{FF2B5EF4-FFF2-40B4-BE49-F238E27FC236}">
                <a16:creationId xmlns:a16="http://schemas.microsoft.com/office/drawing/2014/main" id="{211473AC-EFA5-0245-16AB-E554FE5945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77299" y="4882014"/>
            <a:ext cx="325274" cy="327583"/>
          </a:xfrm>
          <a:prstGeom prst="rect">
            <a:avLst/>
          </a:prstGeom>
        </p:spPr>
      </p:pic>
      <p:sp>
        <p:nvSpPr>
          <p:cNvPr id="499" name="TextBox 498">
            <a:extLst>
              <a:ext uri="{FF2B5EF4-FFF2-40B4-BE49-F238E27FC236}">
                <a16:creationId xmlns:a16="http://schemas.microsoft.com/office/drawing/2014/main" id="{250BD50B-CAF0-B6E9-6DA4-1955CBCFB69F}"/>
              </a:ext>
            </a:extLst>
          </p:cNvPr>
          <p:cNvSpPr txBox="1"/>
          <p:nvPr/>
        </p:nvSpPr>
        <p:spPr>
          <a:xfrm>
            <a:off x="4376929" y="4768807"/>
            <a:ext cx="26822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200" i="1" dirty="0">
                <a:solidFill>
                  <a:schemeClr val="accent2"/>
                </a:solidFill>
              </a:rPr>
              <a:t>Control obesity</a:t>
            </a:r>
          </a:p>
          <a:p>
            <a:pPr>
              <a:buClr>
                <a:schemeClr val="accent2"/>
              </a:buClr>
            </a:pPr>
            <a:r>
              <a:rPr lang="en-IN" sz="1200" dirty="0"/>
              <a:t>D</a:t>
            </a:r>
            <a:r>
              <a:rPr lang="en-IN" sz="1200" dirty="0">
                <a:solidFill>
                  <a:schemeClr val="tx1"/>
                </a:solidFill>
              </a:rPr>
              <a:t>iet &amp; physical activity; GLP-1RA</a:t>
            </a:r>
            <a:br>
              <a:rPr lang="en-IN" sz="1200" dirty="0">
                <a:solidFill>
                  <a:schemeClr val="tx1"/>
                </a:solidFill>
              </a:rPr>
            </a:br>
            <a:r>
              <a:rPr lang="en-IN" sz="1200" dirty="0">
                <a:solidFill>
                  <a:schemeClr val="tx1"/>
                </a:solidFill>
              </a:rPr>
              <a:t>&amp; SGLT2i; Bariatric surgery</a:t>
            </a:r>
            <a:endParaRPr lang="en-IN" sz="1200" dirty="0"/>
          </a:p>
        </p:txBody>
      </p:sp>
      <p:sp>
        <p:nvSpPr>
          <p:cNvPr id="505" name="Rectangle: Rounded Corners 504">
            <a:extLst>
              <a:ext uri="{FF2B5EF4-FFF2-40B4-BE49-F238E27FC236}">
                <a16:creationId xmlns:a16="http://schemas.microsoft.com/office/drawing/2014/main" id="{33569B5A-F665-B0AC-30BC-4D6EA70FC156}"/>
              </a:ext>
            </a:extLst>
          </p:cNvPr>
          <p:cNvSpPr/>
          <p:nvPr/>
        </p:nvSpPr>
        <p:spPr>
          <a:xfrm>
            <a:off x="3701209" y="5521424"/>
            <a:ext cx="3567738" cy="822066"/>
          </a:xfrm>
          <a:prstGeom prst="roundRect">
            <a:avLst>
              <a:gd name="adj" fmla="val 80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tIns="36000" rIns="0" bIns="36000" rtlCol="0" anchor="ctr"/>
          <a:lstStyle/>
          <a:p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506" name="Rectangle: Rounded Corners 505">
            <a:extLst>
              <a:ext uri="{FF2B5EF4-FFF2-40B4-BE49-F238E27FC236}">
                <a16:creationId xmlns:a16="http://schemas.microsoft.com/office/drawing/2014/main" id="{09EB24E5-9CE3-C05C-4ABA-BF1DAD7C1062}"/>
              </a:ext>
            </a:extLst>
          </p:cNvPr>
          <p:cNvSpPr>
            <a:spLocks/>
          </p:cNvSpPr>
          <p:nvPr/>
        </p:nvSpPr>
        <p:spPr>
          <a:xfrm>
            <a:off x="3701209" y="6408076"/>
            <a:ext cx="3567738" cy="822066"/>
          </a:xfrm>
          <a:prstGeom prst="roundRect">
            <a:avLst>
              <a:gd name="adj" fmla="val 80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tIns="36000" rIns="0" bIns="36000" rtlCol="0" anchor="ctr"/>
          <a:lstStyle/>
          <a:p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507" name="Rectangle: Rounded Corners 506">
            <a:extLst>
              <a:ext uri="{FF2B5EF4-FFF2-40B4-BE49-F238E27FC236}">
                <a16:creationId xmlns:a16="http://schemas.microsoft.com/office/drawing/2014/main" id="{BF6745F7-2438-2F76-927C-AA99C9F10723}"/>
              </a:ext>
            </a:extLst>
          </p:cNvPr>
          <p:cNvSpPr>
            <a:spLocks/>
          </p:cNvSpPr>
          <p:nvPr/>
        </p:nvSpPr>
        <p:spPr>
          <a:xfrm>
            <a:off x="3701209" y="7294727"/>
            <a:ext cx="3567738" cy="822066"/>
          </a:xfrm>
          <a:prstGeom prst="roundRect">
            <a:avLst>
              <a:gd name="adj" fmla="val 80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tIns="36000" rIns="0" bIns="36000" rtlCol="0" anchor="ctr"/>
          <a:lstStyle/>
          <a:p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508" name="TextBox 507">
            <a:extLst>
              <a:ext uri="{FF2B5EF4-FFF2-40B4-BE49-F238E27FC236}">
                <a16:creationId xmlns:a16="http://schemas.microsoft.com/office/drawing/2014/main" id="{CE9978BC-6FF9-1E1D-BED0-311A404D7E4C}"/>
              </a:ext>
            </a:extLst>
          </p:cNvPr>
          <p:cNvSpPr txBox="1"/>
          <p:nvPr/>
        </p:nvSpPr>
        <p:spPr>
          <a:xfrm>
            <a:off x="4376929" y="5563126"/>
            <a:ext cx="277809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200" i="1" dirty="0">
                <a:solidFill>
                  <a:schemeClr val="accent2"/>
                </a:solidFill>
              </a:rPr>
              <a:t>Reduce CVD risk</a:t>
            </a:r>
          </a:p>
          <a:p>
            <a:pPr>
              <a:buClr>
                <a:schemeClr val="accent2"/>
              </a:buClr>
            </a:pPr>
            <a:r>
              <a:rPr lang="en-IN" sz="1200" dirty="0">
                <a:solidFill>
                  <a:schemeClr val="tx1"/>
                </a:solidFill>
              </a:rPr>
              <a:t>GLP-1RA &amp; SGLT2i; Statins, </a:t>
            </a:r>
            <a:r>
              <a:rPr lang="en-IN" sz="1200" dirty="0" err="1">
                <a:solidFill>
                  <a:schemeClr val="tx1"/>
                </a:solidFill>
              </a:rPr>
              <a:t>ACEi</a:t>
            </a:r>
            <a:r>
              <a:rPr lang="en-IN" sz="1200" dirty="0">
                <a:solidFill>
                  <a:schemeClr val="tx1"/>
                </a:solidFill>
              </a:rPr>
              <a:t>/</a:t>
            </a:r>
            <a:r>
              <a:rPr lang="en-IN" sz="1200" dirty="0" err="1">
                <a:solidFill>
                  <a:schemeClr val="tx1"/>
                </a:solidFill>
              </a:rPr>
              <a:t>sartans</a:t>
            </a:r>
            <a:r>
              <a:rPr lang="en-IN" sz="1200" dirty="0">
                <a:solidFill>
                  <a:schemeClr val="tx1"/>
                </a:solidFill>
              </a:rPr>
              <a:t>; Smoking cessation; Antiplatelet drugs</a:t>
            </a:r>
          </a:p>
        </p:txBody>
      </p:sp>
      <p:sp>
        <p:nvSpPr>
          <p:cNvPr id="509" name="TextBox 508">
            <a:extLst>
              <a:ext uri="{FF2B5EF4-FFF2-40B4-BE49-F238E27FC236}">
                <a16:creationId xmlns:a16="http://schemas.microsoft.com/office/drawing/2014/main" id="{7BED9F8B-D22B-2D34-3563-C95500B49D54}"/>
              </a:ext>
            </a:extLst>
          </p:cNvPr>
          <p:cNvSpPr txBox="1"/>
          <p:nvPr/>
        </p:nvSpPr>
        <p:spPr>
          <a:xfrm>
            <a:off x="4376929" y="6449778"/>
            <a:ext cx="28509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200" i="1" dirty="0">
                <a:solidFill>
                  <a:schemeClr val="accent2"/>
                </a:solidFill>
              </a:rPr>
              <a:t>Reduce end-stage complications</a:t>
            </a:r>
          </a:p>
          <a:p>
            <a:pPr>
              <a:buClr>
                <a:schemeClr val="accent2"/>
              </a:buClr>
            </a:pPr>
            <a:r>
              <a:rPr lang="en-IN" sz="1200" dirty="0">
                <a:solidFill>
                  <a:schemeClr val="tx1"/>
                </a:solidFill>
              </a:rPr>
              <a:t>Statin (reducing portal hypertension); Metformin (decrease of HCC risk)</a:t>
            </a:r>
          </a:p>
        </p:txBody>
      </p:sp>
      <p:sp>
        <p:nvSpPr>
          <p:cNvPr id="510" name="TextBox 509">
            <a:extLst>
              <a:ext uri="{FF2B5EF4-FFF2-40B4-BE49-F238E27FC236}">
                <a16:creationId xmlns:a16="http://schemas.microsoft.com/office/drawing/2014/main" id="{03E241A5-DDDA-C971-B33C-4D84747D10FF}"/>
              </a:ext>
            </a:extLst>
          </p:cNvPr>
          <p:cNvSpPr txBox="1"/>
          <p:nvPr/>
        </p:nvSpPr>
        <p:spPr>
          <a:xfrm>
            <a:off x="4376929" y="7428761"/>
            <a:ext cx="27614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200" i="1" dirty="0">
                <a:solidFill>
                  <a:schemeClr val="accent2"/>
                </a:solidFill>
              </a:rPr>
              <a:t>Target NASH</a:t>
            </a:r>
          </a:p>
          <a:p>
            <a:pPr>
              <a:buClr>
                <a:schemeClr val="accent2"/>
              </a:buClr>
            </a:pPr>
            <a:r>
              <a:rPr lang="en-IN" sz="1200" dirty="0">
                <a:solidFill>
                  <a:schemeClr val="tx1"/>
                </a:solidFill>
              </a:rPr>
              <a:t>Vitamin E; Pioglitazone; </a:t>
            </a:r>
            <a:r>
              <a:rPr lang="en-IN" sz="1200" dirty="0" err="1">
                <a:solidFill>
                  <a:schemeClr val="tx1"/>
                </a:solidFill>
              </a:rPr>
              <a:t>Semaglutide</a:t>
            </a:r>
            <a:r>
              <a:rPr lang="en-IN" sz="1200" dirty="0">
                <a:solidFill>
                  <a:schemeClr val="tx1"/>
                </a:solidFill>
              </a:rPr>
              <a:t>; </a:t>
            </a:r>
            <a:r>
              <a:rPr lang="en-IN" sz="1200" dirty="0" err="1">
                <a:solidFill>
                  <a:schemeClr val="tx1"/>
                </a:solidFill>
              </a:rPr>
              <a:t>Resmetirom</a:t>
            </a:r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486" name="Graphic 153">
            <a:extLst>
              <a:ext uri="{FF2B5EF4-FFF2-40B4-BE49-F238E27FC236}">
                <a16:creationId xmlns:a16="http://schemas.microsoft.com/office/drawing/2014/main" id="{85A4D282-F7F5-6A05-218F-38E298E1FB1B}"/>
              </a:ext>
            </a:extLst>
          </p:cNvPr>
          <p:cNvSpPr/>
          <p:nvPr/>
        </p:nvSpPr>
        <p:spPr>
          <a:xfrm>
            <a:off x="3775109" y="5679835"/>
            <a:ext cx="505271" cy="505245"/>
          </a:xfrm>
          <a:prstGeom prst="ellipse">
            <a:avLst/>
          </a:pr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 dirty="0"/>
          </a:p>
        </p:txBody>
      </p:sp>
      <p:pic>
        <p:nvPicPr>
          <p:cNvPr id="491" name="Graphic 490">
            <a:extLst>
              <a:ext uri="{FF2B5EF4-FFF2-40B4-BE49-F238E27FC236}">
                <a16:creationId xmlns:a16="http://schemas.microsoft.com/office/drawing/2014/main" id="{598D05A3-B2DA-D7E5-B9C3-150827B2968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886561" y="5790272"/>
            <a:ext cx="282367" cy="284372"/>
          </a:xfrm>
          <a:prstGeom prst="rect">
            <a:avLst/>
          </a:prstGeom>
        </p:spPr>
      </p:pic>
      <p:sp>
        <p:nvSpPr>
          <p:cNvPr id="483" name="Graphic 153">
            <a:extLst>
              <a:ext uri="{FF2B5EF4-FFF2-40B4-BE49-F238E27FC236}">
                <a16:creationId xmlns:a16="http://schemas.microsoft.com/office/drawing/2014/main" id="{38CB3E2A-8138-C9EE-3E35-3C122A0AB9F2}"/>
              </a:ext>
            </a:extLst>
          </p:cNvPr>
          <p:cNvSpPr/>
          <p:nvPr/>
        </p:nvSpPr>
        <p:spPr>
          <a:xfrm>
            <a:off x="3775109" y="6566487"/>
            <a:ext cx="505271" cy="505245"/>
          </a:xfrm>
          <a:prstGeom prst="ellipse">
            <a:avLst/>
          </a:pr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 dirty="0"/>
          </a:p>
        </p:txBody>
      </p:sp>
      <p:pic>
        <p:nvPicPr>
          <p:cNvPr id="484" name="Graphic 483">
            <a:extLst>
              <a:ext uri="{FF2B5EF4-FFF2-40B4-BE49-F238E27FC236}">
                <a16:creationId xmlns:a16="http://schemas.microsoft.com/office/drawing/2014/main" id="{6E65D4E7-EC54-EC63-0C7E-E5FE7CA1C4C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860168" y="6660271"/>
            <a:ext cx="335153" cy="317678"/>
          </a:xfrm>
          <a:prstGeom prst="rect">
            <a:avLst/>
          </a:prstGeom>
        </p:spPr>
      </p:pic>
      <p:sp>
        <p:nvSpPr>
          <p:cNvPr id="496" name="Graphic 153">
            <a:extLst>
              <a:ext uri="{FF2B5EF4-FFF2-40B4-BE49-F238E27FC236}">
                <a16:creationId xmlns:a16="http://schemas.microsoft.com/office/drawing/2014/main" id="{87763656-D9EE-17E1-5178-F388BE381A5E}"/>
              </a:ext>
            </a:extLst>
          </p:cNvPr>
          <p:cNvSpPr/>
          <p:nvPr/>
        </p:nvSpPr>
        <p:spPr>
          <a:xfrm>
            <a:off x="3775109" y="7453138"/>
            <a:ext cx="505271" cy="505245"/>
          </a:xfrm>
          <a:prstGeom prst="ellipse">
            <a:avLst/>
          </a:pr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 dirty="0"/>
          </a:p>
        </p:txBody>
      </p:sp>
      <p:pic>
        <p:nvPicPr>
          <p:cNvPr id="497" name="Graphic 496">
            <a:extLst>
              <a:ext uri="{FF2B5EF4-FFF2-40B4-BE49-F238E27FC236}">
                <a16:creationId xmlns:a16="http://schemas.microsoft.com/office/drawing/2014/main" id="{8B80C29B-91D7-B0AA-9F2D-43C41525E58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875005" y="7551938"/>
            <a:ext cx="305481" cy="307647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5E73AB77-9684-3886-E36B-F2ADF56D24F9}"/>
              </a:ext>
            </a:extLst>
          </p:cNvPr>
          <p:cNvSpPr txBox="1"/>
          <p:nvPr/>
        </p:nvSpPr>
        <p:spPr>
          <a:xfrm>
            <a:off x="3713720" y="4138269"/>
            <a:ext cx="3542715" cy="430887"/>
          </a:xfrm>
          <a:prstGeom prst="rect">
            <a:avLst/>
          </a:prstGeom>
          <a:noFill/>
        </p:spPr>
        <p:txBody>
          <a:bodyPr wrap="square" tIns="0" bIns="0" anchor="ctr">
            <a:spAutoFit/>
          </a:bodyPr>
          <a:lstStyle/>
          <a:p>
            <a:pPr algn="ctr"/>
            <a:r>
              <a:rPr lang="en-IN" sz="1400" b="1" i="1" dirty="0">
                <a:solidFill>
                  <a:schemeClr val="tx2"/>
                </a:solidFill>
                <a:latin typeface="Georgia" panose="02040502050405020303" pitchFamily="18" charset="0"/>
              </a:rPr>
              <a:t>Management of MASLD and associated comorbidities</a:t>
            </a:r>
            <a:r>
              <a:rPr lang="en-IN" sz="1400" b="1" i="1" baseline="30000" dirty="0">
                <a:solidFill>
                  <a:schemeClr val="tx2"/>
                </a:solidFill>
                <a:latin typeface="Georgia" panose="02040502050405020303" pitchFamily="18" charset="0"/>
              </a:rPr>
              <a:t>6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581B94-4966-61BE-770D-46021098E3BD}"/>
              </a:ext>
            </a:extLst>
          </p:cNvPr>
          <p:cNvGrpSpPr/>
          <p:nvPr/>
        </p:nvGrpSpPr>
        <p:grpSpPr>
          <a:xfrm>
            <a:off x="179389" y="4208572"/>
            <a:ext cx="3182102" cy="1053577"/>
            <a:chOff x="179388" y="4239632"/>
            <a:chExt cx="3182102" cy="1053577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95ACF8F-6603-837C-A9D8-4E3064934FF6}"/>
                </a:ext>
              </a:extLst>
            </p:cNvPr>
            <p:cNvSpPr txBox="1"/>
            <p:nvPr/>
          </p:nvSpPr>
          <p:spPr>
            <a:xfrm>
              <a:off x="774128" y="4739211"/>
              <a:ext cx="2587362" cy="5539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marL="91440" indent="-91440">
                <a:buClr>
                  <a:schemeClr val="accent2"/>
                </a:buClr>
                <a:buFont typeface="Arial" panose="020B0604020202020204" pitchFamily="34" charset="0"/>
                <a:buChar char="•"/>
                <a:defRPr sz="6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>
                <a:buNone/>
              </a:pPr>
              <a:r>
                <a:rPr lang="en-IN" sz="1200" dirty="0">
                  <a:solidFill>
                    <a:schemeClr val="tx1"/>
                  </a:solidFill>
                </a:rPr>
                <a:t>Risk of T2DM, CVD, and all-cause mortality is higher in patients with MASLD 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02E19BA-84AE-95F4-8471-13DE0B65C704}"/>
                </a:ext>
              </a:extLst>
            </p:cNvPr>
            <p:cNvSpPr txBox="1"/>
            <p:nvPr/>
          </p:nvSpPr>
          <p:spPr>
            <a:xfrm>
              <a:off x="774128" y="4275648"/>
              <a:ext cx="2514316" cy="430887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IN" sz="1400" b="1" i="1" dirty="0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Cardiometabolic Risk in MASLD</a:t>
              </a:r>
              <a:r>
                <a:rPr lang="en-IN" sz="1400" b="1" i="1" baseline="30000" dirty="0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3,4</a:t>
              </a:r>
              <a:endParaRPr lang="en-IN" sz="1400" b="1" i="1" baseline="30000" dirty="0">
                <a:latin typeface="Georgia" panose="02040502050405020303" pitchFamily="18" charset="0"/>
              </a:endParaRPr>
            </a:p>
          </p:txBody>
        </p:sp>
        <p:sp>
          <p:nvSpPr>
            <p:cNvPr id="101" name="Graphic 153">
              <a:extLst>
                <a:ext uri="{FF2B5EF4-FFF2-40B4-BE49-F238E27FC236}">
                  <a16:creationId xmlns:a16="http://schemas.microsoft.com/office/drawing/2014/main" id="{0E0FCA76-06C4-7CAE-F4B5-08C025B41632}"/>
                </a:ext>
              </a:extLst>
            </p:cNvPr>
            <p:cNvSpPr/>
            <p:nvPr/>
          </p:nvSpPr>
          <p:spPr>
            <a:xfrm>
              <a:off x="179388" y="4239632"/>
              <a:ext cx="502920" cy="5029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6000" tIns="36000" rIns="0" bIns="36000" rtlCol="0" anchor="ctr"/>
            <a:lstStyle/>
            <a:p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104" name="Graphic 103">
              <a:extLst>
                <a:ext uri="{FF2B5EF4-FFF2-40B4-BE49-F238E27FC236}">
                  <a16:creationId xmlns:a16="http://schemas.microsoft.com/office/drawing/2014/main" id="{D7007CB6-106B-E10A-252F-9BA63668A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95992" y="4356236"/>
              <a:ext cx="269712" cy="269712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969763B-51E8-14F0-BA3D-730A9B111493}"/>
              </a:ext>
            </a:extLst>
          </p:cNvPr>
          <p:cNvGrpSpPr/>
          <p:nvPr/>
        </p:nvGrpSpPr>
        <p:grpSpPr>
          <a:xfrm>
            <a:off x="179389" y="5562853"/>
            <a:ext cx="3313929" cy="1058824"/>
            <a:chOff x="179388" y="5641712"/>
            <a:chExt cx="3313929" cy="105882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08D6CB8-C503-9D84-302B-4BA41BB98FE6}"/>
                </a:ext>
              </a:extLst>
            </p:cNvPr>
            <p:cNvSpPr txBox="1"/>
            <p:nvPr/>
          </p:nvSpPr>
          <p:spPr>
            <a:xfrm>
              <a:off x="774128" y="5961872"/>
              <a:ext cx="2719189" cy="7386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indent="0">
                <a:buClr>
                  <a:schemeClr val="accent2"/>
                </a:buClr>
                <a:buFont typeface="Arial" panose="020B0604020202020204" pitchFamily="34" charset="0"/>
                <a:buNone/>
                <a:defRPr sz="12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IN" dirty="0">
                  <a:solidFill>
                    <a:schemeClr val="tx1"/>
                  </a:solidFill>
                </a:rPr>
                <a:t>MASLD is linked to </a:t>
              </a:r>
              <a:r>
                <a:rPr lang="en-IN" dirty="0" err="1">
                  <a:solidFill>
                    <a:schemeClr val="tx1"/>
                  </a:solidFill>
                </a:rPr>
                <a:t>MetS</a:t>
              </a:r>
              <a:r>
                <a:rPr lang="en-IN" dirty="0">
                  <a:solidFill>
                    <a:schemeClr val="tx1"/>
                  </a:solidFill>
                </a:rPr>
                <a:t>, obesity, and CVD development due to dyslipidaemia, insulin resistance, and subclinical inflammation.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91BDE4B-785F-D230-E1C9-67AFDA7CA9D3}"/>
                </a:ext>
              </a:extLst>
            </p:cNvPr>
            <p:cNvSpPr txBox="1"/>
            <p:nvPr/>
          </p:nvSpPr>
          <p:spPr>
            <a:xfrm>
              <a:off x="774128" y="5703791"/>
              <a:ext cx="1907714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IN" sz="1400" b="1" i="1" dirty="0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MASLD to CVD</a:t>
              </a:r>
              <a:r>
                <a:rPr lang="en-IN" sz="1400" b="1" i="1" baseline="30000" dirty="0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5</a:t>
              </a:r>
              <a:endParaRPr lang="en-IN" sz="1400" b="1" i="1" baseline="30000" dirty="0">
                <a:latin typeface="Georgia" panose="02040502050405020303" pitchFamily="18" charset="0"/>
              </a:endParaRPr>
            </a:p>
          </p:txBody>
        </p:sp>
        <p:sp>
          <p:nvSpPr>
            <p:cNvPr id="22" name="Graphic 153">
              <a:extLst>
                <a:ext uri="{FF2B5EF4-FFF2-40B4-BE49-F238E27FC236}">
                  <a16:creationId xmlns:a16="http://schemas.microsoft.com/office/drawing/2014/main" id="{496B1C79-0055-C95A-A37F-C6D507CB2E8A}"/>
                </a:ext>
              </a:extLst>
            </p:cNvPr>
            <p:cNvSpPr/>
            <p:nvPr/>
          </p:nvSpPr>
          <p:spPr>
            <a:xfrm>
              <a:off x="179388" y="5641712"/>
              <a:ext cx="502920" cy="5029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6000" tIns="36000" rIns="0" bIns="36000" rtlCol="0" anchor="ctr"/>
            <a:lstStyle/>
            <a:p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103" name="Graphic 102">
              <a:extLst>
                <a:ext uri="{FF2B5EF4-FFF2-40B4-BE49-F238E27FC236}">
                  <a16:creationId xmlns:a16="http://schemas.microsoft.com/office/drawing/2014/main" id="{73F6D540-3051-53B5-8505-45E85C307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301192" y="5743196"/>
              <a:ext cx="259311" cy="259311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47E7979-3644-8804-4DD5-F10CEDEC6152}"/>
              </a:ext>
            </a:extLst>
          </p:cNvPr>
          <p:cNvGrpSpPr/>
          <p:nvPr/>
        </p:nvGrpSpPr>
        <p:grpSpPr>
          <a:xfrm>
            <a:off x="179389" y="6909319"/>
            <a:ext cx="3216398" cy="1238119"/>
            <a:chOff x="179388" y="7031819"/>
            <a:chExt cx="3216398" cy="1238119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EB45DD2-C77E-08B1-3A37-6FB8DA407298}"/>
                </a:ext>
              </a:extLst>
            </p:cNvPr>
            <p:cNvSpPr txBox="1"/>
            <p:nvPr/>
          </p:nvSpPr>
          <p:spPr>
            <a:xfrm>
              <a:off x="774128" y="7715940"/>
              <a:ext cx="2614228" cy="5539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indent="0">
                <a:buClr>
                  <a:schemeClr val="accent2"/>
                </a:buClr>
                <a:buFont typeface="Arial" panose="020B0604020202020204" pitchFamily="34" charset="0"/>
                <a:buNone/>
                <a:defRPr sz="12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IN" dirty="0">
                  <a:solidFill>
                    <a:schemeClr val="tx1"/>
                  </a:solidFill>
                </a:rPr>
                <a:t>All lipid parameters were significantly improved at 12 and 24 weeks, in both subgroups</a:t>
              </a:r>
              <a:r>
                <a:rPr lang="en-US" dirty="0">
                  <a:solidFill>
                    <a:schemeClr val="tx1"/>
                  </a:solidFill>
                </a:rPr>
                <a:t>.</a:t>
              </a:r>
              <a:endParaRPr lang="en-IN" dirty="0">
                <a:solidFill>
                  <a:schemeClr val="tx1"/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1FC06C6-FFB2-F8CB-C39E-84A4C74AFC93}"/>
                </a:ext>
              </a:extLst>
            </p:cNvPr>
            <p:cNvSpPr txBox="1"/>
            <p:nvPr/>
          </p:nvSpPr>
          <p:spPr>
            <a:xfrm>
              <a:off x="774128" y="7031819"/>
              <a:ext cx="2621658" cy="64633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IN" sz="1400" b="1" i="1" dirty="0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EPL improves lipid parameters (MANPOWER trial)</a:t>
              </a:r>
              <a:r>
                <a:rPr lang="en-IN" sz="1400" b="1" i="1" baseline="30000" dirty="0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25" name="Graphic 153">
              <a:extLst>
                <a:ext uri="{FF2B5EF4-FFF2-40B4-BE49-F238E27FC236}">
                  <a16:creationId xmlns:a16="http://schemas.microsoft.com/office/drawing/2014/main" id="{CC2B4772-29AA-0216-11C4-45008A8B8CF7}"/>
                </a:ext>
              </a:extLst>
            </p:cNvPr>
            <p:cNvSpPr/>
            <p:nvPr/>
          </p:nvSpPr>
          <p:spPr>
            <a:xfrm>
              <a:off x="179388" y="7031819"/>
              <a:ext cx="502920" cy="5029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6000" tIns="36000" rIns="0" bIns="36000" rtlCol="0" anchor="ctr"/>
            <a:lstStyle/>
            <a:p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95" name="Graphic 94">
              <a:extLst>
                <a:ext uri="{FF2B5EF4-FFF2-40B4-BE49-F238E27FC236}">
                  <a16:creationId xmlns:a16="http://schemas.microsoft.com/office/drawing/2014/main" id="{76FFF637-1FD8-9F5D-58A2-B3D288625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306196" y="7088506"/>
              <a:ext cx="228983" cy="343826"/>
            </a:xfrm>
            <a:prstGeom prst="rect">
              <a:avLst/>
            </a:prstGeom>
          </p:spPr>
        </p:pic>
      </p:grpSp>
      <p:sp>
        <p:nvSpPr>
          <p:cNvPr id="56" name="Title 2">
            <a:extLst>
              <a:ext uri="{FF2B5EF4-FFF2-40B4-BE49-F238E27FC236}">
                <a16:creationId xmlns:a16="http://schemas.microsoft.com/office/drawing/2014/main" id="{E0D945EF-EFCE-EB2F-7A9F-533B9868EC99}"/>
              </a:ext>
            </a:extLst>
          </p:cNvPr>
          <p:cNvSpPr txBox="1">
            <a:spLocks/>
          </p:cNvSpPr>
          <p:nvPr/>
        </p:nvSpPr>
        <p:spPr>
          <a:xfrm>
            <a:off x="179388" y="674688"/>
            <a:ext cx="5611812" cy="4985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5669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b="1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 sz="1200" b="0" dirty="0"/>
              <a:t>Professor Marek Hartleb</a:t>
            </a:r>
          </a:p>
          <a:p>
            <a:r>
              <a:rPr lang="en-IN" sz="1200" b="0" dirty="0"/>
              <a:t>Department of Gastroenterology and Hepatology, Faculty of Medicine, Medical University of Silesia, Katowice, Poland</a:t>
            </a:r>
          </a:p>
        </p:txBody>
      </p: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5190AB67-B6C7-C78F-E7A5-C6A0E37D961F}"/>
              </a:ext>
            </a:extLst>
          </p:cNvPr>
          <p:cNvGrpSpPr/>
          <p:nvPr/>
        </p:nvGrpSpPr>
        <p:grpSpPr>
          <a:xfrm>
            <a:off x="179388" y="2126978"/>
            <a:ext cx="7200900" cy="1858282"/>
            <a:chOff x="179388" y="2043158"/>
            <a:chExt cx="7200900" cy="1858282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5522B99-31AE-5BF8-4D93-B592B1698B33}"/>
                </a:ext>
              </a:extLst>
            </p:cNvPr>
            <p:cNvSpPr>
              <a:spLocks/>
            </p:cNvSpPr>
            <p:nvPr/>
          </p:nvSpPr>
          <p:spPr>
            <a:xfrm>
              <a:off x="179388" y="2068624"/>
              <a:ext cx="7200900" cy="1832816"/>
            </a:xfrm>
            <a:prstGeom prst="roundRect">
              <a:avLst>
                <a:gd name="adj" fmla="val 7444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rtlCol="0" anchor="t">
              <a:noAutofit/>
            </a:bodyPr>
            <a:lstStyle/>
            <a:p>
              <a:pPr>
                <a:lnSpc>
                  <a:spcPct val="150000"/>
                </a:lnSpc>
                <a:spcAft>
                  <a:spcPts val="200"/>
                </a:spcAft>
                <a:buClr>
                  <a:schemeClr val="accent2"/>
                </a:buClr>
              </a:pPr>
              <a:endParaRPr lang="en-IN" sz="900" dirty="0">
                <a:solidFill>
                  <a:schemeClr val="tx1"/>
                </a:solidFill>
              </a:endParaRPr>
            </a:p>
            <a:p>
              <a:pPr marL="108000" indent="-108000">
                <a:lnSpc>
                  <a:spcPct val="150000"/>
                </a:lnSpc>
                <a:spcAft>
                  <a:spcPts val="200"/>
                </a:spcAft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endParaRPr lang="en-IN" sz="900" dirty="0">
                <a:solidFill>
                  <a:schemeClr val="tx1"/>
                </a:solidFill>
              </a:endParaRPr>
            </a:p>
            <a:p>
              <a:pPr>
                <a:lnSpc>
                  <a:spcPct val="150000"/>
                </a:lnSpc>
                <a:spcAft>
                  <a:spcPts val="200"/>
                </a:spcAft>
                <a:buClr>
                  <a:schemeClr val="accent2"/>
                </a:buClr>
              </a:pP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511" name="TextBox 510">
              <a:extLst>
                <a:ext uri="{FF2B5EF4-FFF2-40B4-BE49-F238E27FC236}">
                  <a16:creationId xmlns:a16="http://schemas.microsoft.com/office/drawing/2014/main" id="{50A6242B-2371-075D-DD1F-0157A53810F9}"/>
                </a:ext>
              </a:extLst>
            </p:cNvPr>
            <p:cNvSpPr txBox="1"/>
            <p:nvPr/>
          </p:nvSpPr>
          <p:spPr>
            <a:xfrm>
              <a:off x="179388" y="2043158"/>
              <a:ext cx="7200900" cy="3564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>
              <a:defPPr>
                <a:defRPr lang="en-US"/>
              </a:defPPr>
              <a:lvl1pPr>
                <a:defRPr sz="1000">
                  <a:solidFill>
                    <a:srgbClr val="A63D16"/>
                  </a:solidFill>
                  <a:latin typeface="Verdana" panose="020B0604030504040204" pitchFamily="34" charset="0"/>
                </a:defRPr>
              </a:lvl1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600" b="1" i="1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eorgia" panose="02040502050405020303" pitchFamily="18" charset="0"/>
                </a:rPr>
                <a:t>MASLD diagnostic criteria</a:t>
              </a:r>
              <a:r>
                <a:rPr kumimoji="0" lang="en-IN" sz="1600" b="1" i="1" u="none" strike="noStrike" kern="1200" cap="none" spc="0" normalizeH="0" baseline="3000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eorgia" panose="02040502050405020303" pitchFamily="18" charset="0"/>
                </a:rPr>
                <a:t>2</a:t>
              </a:r>
            </a:p>
          </p:txBody>
        </p:sp>
        <p:sp>
          <p:nvSpPr>
            <p:cNvPr id="488" name="TextBox 487">
              <a:extLst>
                <a:ext uri="{FF2B5EF4-FFF2-40B4-BE49-F238E27FC236}">
                  <a16:creationId xmlns:a16="http://schemas.microsoft.com/office/drawing/2014/main" id="{B8D7263C-2A07-38E0-07E9-A9AE2DDD764B}"/>
                </a:ext>
              </a:extLst>
            </p:cNvPr>
            <p:cNvSpPr txBox="1"/>
            <p:nvPr/>
          </p:nvSpPr>
          <p:spPr>
            <a:xfrm>
              <a:off x="817760" y="3359315"/>
              <a:ext cx="2973952" cy="23968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200"/>
                </a:spcAft>
                <a:buClr>
                  <a:schemeClr val="accent2"/>
                </a:buClr>
              </a:pPr>
              <a:endParaRPr lang="en-IN" sz="1200" dirty="0">
                <a:solidFill>
                  <a:schemeClr val="tx1"/>
                </a:solidFill>
              </a:endParaRPr>
            </a:p>
          </p:txBody>
        </p:sp>
        <p:sp>
          <p:nvSpPr>
            <p:cNvPr id="490" name="TextBox 489">
              <a:extLst>
                <a:ext uri="{FF2B5EF4-FFF2-40B4-BE49-F238E27FC236}">
                  <a16:creationId xmlns:a16="http://schemas.microsoft.com/office/drawing/2014/main" id="{7A97434D-EF53-4904-07E7-C357698A6A44}"/>
                </a:ext>
              </a:extLst>
            </p:cNvPr>
            <p:cNvSpPr txBox="1"/>
            <p:nvPr/>
          </p:nvSpPr>
          <p:spPr>
            <a:xfrm>
              <a:off x="3319163" y="3235499"/>
              <a:ext cx="1212197" cy="487313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>
                <a:spcAft>
                  <a:spcPts val="200"/>
                </a:spcAft>
                <a:buClr>
                  <a:schemeClr val="accent2"/>
                </a:buClr>
              </a:pPr>
              <a:r>
                <a:rPr lang="en-IN" sz="1200" dirty="0">
                  <a:solidFill>
                    <a:schemeClr val="tx1"/>
                  </a:solidFill>
                </a:rPr>
                <a:t>HDL-C level </a:t>
              </a:r>
            </a:p>
            <a:p>
              <a:pPr>
                <a:spcAft>
                  <a:spcPts val="200"/>
                </a:spcAft>
                <a:buClr>
                  <a:schemeClr val="accent2"/>
                </a:buClr>
              </a:pPr>
              <a:r>
                <a:rPr lang="en-IN" sz="1200" dirty="0">
                  <a:solidFill>
                    <a:schemeClr val="tx1"/>
                  </a:solidFill>
                </a:rPr>
                <a:t>&lt;40/50 mg/dL</a:t>
              </a:r>
            </a:p>
          </p:txBody>
        </p:sp>
        <p:grpSp>
          <p:nvGrpSpPr>
            <p:cNvPr id="467" name="Group 466">
              <a:extLst>
                <a:ext uri="{FF2B5EF4-FFF2-40B4-BE49-F238E27FC236}">
                  <a16:creationId xmlns:a16="http://schemas.microsoft.com/office/drawing/2014/main" id="{FA6FDF94-D4BD-9EBA-CA56-E778411F1410}"/>
                </a:ext>
              </a:extLst>
            </p:cNvPr>
            <p:cNvGrpSpPr/>
            <p:nvPr/>
          </p:nvGrpSpPr>
          <p:grpSpPr>
            <a:xfrm>
              <a:off x="5169270" y="3227696"/>
              <a:ext cx="502920" cy="502920"/>
              <a:chOff x="246888" y="3599552"/>
              <a:chExt cx="502920" cy="502920"/>
            </a:xfrm>
          </p:grpSpPr>
          <p:sp>
            <p:nvSpPr>
              <p:cNvPr id="39" name="Graphic 153">
                <a:extLst>
                  <a:ext uri="{FF2B5EF4-FFF2-40B4-BE49-F238E27FC236}">
                    <a16:creationId xmlns:a16="http://schemas.microsoft.com/office/drawing/2014/main" id="{21441B6B-3F70-263F-0680-9A0402E80ACF}"/>
                  </a:ext>
                </a:extLst>
              </p:cNvPr>
              <p:cNvSpPr/>
              <p:nvPr/>
            </p:nvSpPr>
            <p:spPr>
              <a:xfrm>
                <a:off x="246888" y="3599552"/>
                <a:ext cx="502920" cy="50292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96000" tIns="36000" rIns="0" bIns="36000"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Graphic 46">
                <a:extLst>
                  <a:ext uri="{FF2B5EF4-FFF2-40B4-BE49-F238E27FC236}">
                    <a16:creationId xmlns:a16="http://schemas.microsoft.com/office/drawing/2014/main" id="{3FB18795-B413-4768-CCC2-15FF084D62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p:blipFill>
            <p:spPr>
              <a:xfrm>
                <a:off x="358606" y="3711270"/>
                <a:ext cx="279483" cy="279483"/>
              </a:xfrm>
              <a:prstGeom prst="rect">
                <a:avLst/>
              </a:prstGeom>
            </p:spPr>
          </p:pic>
        </p:grpSp>
        <p:grpSp>
          <p:nvGrpSpPr>
            <p:cNvPr id="454" name="Group 453">
              <a:extLst>
                <a:ext uri="{FF2B5EF4-FFF2-40B4-BE49-F238E27FC236}">
                  <a16:creationId xmlns:a16="http://schemas.microsoft.com/office/drawing/2014/main" id="{04873C8B-E0DA-D9FA-63C2-E584801922FC}"/>
                </a:ext>
              </a:extLst>
            </p:cNvPr>
            <p:cNvGrpSpPr/>
            <p:nvPr/>
          </p:nvGrpSpPr>
          <p:grpSpPr>
            <a:xfrm>
              <a:off x="2740369" y="3227696"/>
              <a:ext cx="502920" cy="502920"/>
              <a:chOff x="4428744" y="3038720"/>
              <a:chExt cx="502920" cy="502920"/>
            </a:xfrm>
          </p:grpSpPr>
          <p:sp>
            <p:nvSpPr>
              <p:cNvPr id="42" name="Graphic 153">
                <a:extLst>
                  <a:ext uri="{FF2B5EF4-FFF2-40B4-BE49-F238E27FC236}">
                    <a16:creationId xmlns:a16="http://schemas.microsoft.com/office/drawing/2014/main" id="{318AD002-EB00-46DF-92FE-0726337EB520}"/>
                  </a:ext>
                </a:extLst>
              </p:cNvPr>
              <p:cNvSpPr/>
              <p:nvPr/>
            </p:nvSpPr>
            <p:spPr>
              <a:xfrm>
                <a:off x="4428744" y="3038720"/>
                <a:ext cx="502920" cy="50292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96000" tIns="36000" rIns="0" bIns="36000"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54" name="Graphic 53">
                <a:extLst>
                  <a:ext uri="{FF2B5EF4-FFF2-40B4-BE49-F238E27FC236}">
                    <a16:creationId xmlns:a16="http://schemas.microsoft.com/office/drawing/2014/main" id="{4BA65480-9F32-ECFF-2FCD-61C13DB0D7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6"/>
                  </a:ext>
                </a:extLst>
              </a:blip>
              <a:stretch>
                <a:fillRect/>
              </a:stretch>
            </p:blipFill>
            <p:spPr>
              <a:xfrm>
                <a:off x="4531837" y="3141812"/>
                <a:ext cx="296735" cy="296735"/>
              </a:xfrm>
              <a:prstGeom prst="rect">
                <a:avLst/>
              </a:prstGeom>
            </p:spPr>
          </p:pic>
        </p:grpSp>
        <p:sp>
          <p:nvSpPr>
            <p:cNvPr id="457" name="TextBox 456">
              <a:extLst>
                <a:ext uri="{FF2B5EF4-FFF2-40B4-BE49-F238E27FC236}">
                  <a16:creationId xmlns:a16="http://schemas.microsoft.com/office/drawing/2014/main" id="{BA522DDE-5EDC-94B1-371B-F53095BEE5F7}"/>
                </a:ext>
              </a:extLst>
            </p:cNvPr>
            <p:cNvSpPr txBox="1"/>
            <p:nvPr/>
          </p:nvSpPr>
          <p:spPr>
            <a:xfrm>
              <a:off x="855861" y="3281666"/>
              <a:ext cx="1704459" cy="39498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>
                <a:spcAft>
                  <a:spcPts val="200"/>
                </a:spcAft>
                <a:buClr>
                  <a:schemeClr val="accent2"/>
                </a:buClr>
              </a:pPr>
              <a:r>
                <a:rPr lang="en-IN" sz="1200" dirty="0">
                  <a:solidFill>
                    <a:schemeClr val="tx1"/>
                  </a:solidFill>
                </a:rPr>
                <a:t>TG level</a:t>
              </a:r>
            </a:p>
            <a:p>
              <a:pPr>
                <a:spcAft>
                  <a:spcPts val="200"/>
                </a:spcAft>
                <a:buClr>
                  <a:schemeClr val="accent2"/>
                </a:buClr>
              </a:pPr>
              <a:r>
                <a:rPr lang="en-IN" sz="1200" dirty="0">
                  <a:solidFill>
                    <a:schemeClr val="tx1"/>
                  </a:solidFill>
                </a:rPr>
                <a:t>&gt;150 mg/dL)</a:t>
              </a:r>
            </a:p>
          </p:txBody>
        </p:sp>
        <p:grpSp>
          <p:nvGrpSpPr>
            <p:cNvPr id="458" name="Group 457">
              <a:extLst>
                <a:ext uri="{FF2B5EF4-FFF2-40B4-BE49-F238E27FC236}">
                  <a16:creationId xmlns:a16="http://schemas.microsoft.com/office/drawing/2014/main" id="{1995490A-452F-05CA-3F25-27854CA5832F}"/>
                </a:ext>
              </a:extLst>
            </p:cNvPr>
            <p:cNvGrpSpPr/>
            <p:nvPr/>
          </p:nvGrpSpPr>
          <p:grpSpPr>
            <a:xfrm>
              <a:off x="246888" y="3227696"/>
              <a:ext cx="502920" cy="502920"/>
              <a:chOff x="4428744" y="2477888"/>
              <a:chExt cx="502920" cy="502920"/>
            </a:xfrm>
          </p:grpSpPr>
          <p:sp>
            <p:nvSpPr>
              <p:cNvPr id="460" name="Graphic 153">
                <a:extLst>
                  <a:ext uri="{FF2B5EF4-FFF2-40B4-BE49-F238E27FC236}">
                    <a16:creationId xmlns:a16="http://schemas.microsoft.com/office/drawing/2014/main" id="{556E1EB0-8B2A-9284-B031-489F9F82ED19}"/>
                  </a:ext>
                </a:extLst>
              </p:cNvPr>
              <p:cNvSpPr/>
              <p:nvPr/>
            </p:nvSpPr>
            <p:spPr>
              <a:xfrm>
                <a:off x="4428744" y="2477888"/>
                <a:ext cx="502920" cy="50292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96000" tIns="36000" rIns="0" bIns="36000"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461" name="Graphic 460">
                <a:extLst>
                  <a:ext uri="{FF2B5EF4-FFF2-40B4-BE49-F238E27FC236}">
                    <a16:creationId xmlns:a16="http://schemas.microsoft.com/office/drawing/2014/main" id="{397DD651-6916-E57A-519A-AA43116061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8"/>
                  </a:ext>
                </a:extLst>
              </a:blip>
              <a:stretch>
                <a:fillRect/>
              </a:stretch>
            </p:blipFill>
            <p:spPr>
              <a:xfrm>
                <a:off x="4539231" y="2588375"/>
                <a:ext cx="281947" cy="281947"/>
              </a:xfrm>
              <a:prstGeom prst="rect">
                <a:avLst/>
              </a:prstGeom>
            </p:spPr>
          </p:pic>
        </p:grp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42A3A63B-B837-9767-3227-839A7710DF28}"/>
                </a:ext>
              </a:extLst>
            </p:cNvPr>
            <p:cNvSpPr txBox="1"/>
            <p:nvPr/>
          </p:nvSpPr>
          <p:spPr>
            <a:xfrm>
              <a:off x="5794173" y="3248323"/>
              <a:ext cx="1399107" cy="46166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>
                <a:spcAft>
                  <a:spcPts val="200"/>
                </a:spcAft>
                <a:buClr>
                  <a:schemeClr val="accent2"/>
                </a:buClr>
              </a:pPr>
              <a:r>
                <a:rPr lang="en-IN" sz="1200" dirty="0">
                  <a:solidFill>
                    <a:schemeClr val="tx1"/>
                  </a:solidFill>
                </a:rPr>
                <a:t>Blood pressure &gt;130/85 mmHg</a:t>
              </a:r>
            </a:p>
          </p:txBody>
        </p:sp>
        <p:sp>
          <p:nvSpPr>
            <p:cNvPr id="481" name="TextBox 480">
              <a:extLst>
                <a:ext uri="{FF2B5EF4-FFF2-40B4-BE49-F238E27FC236}">
                  <a16:creationId xmlns:a16="http://schemas.microsoft.com/office/drawing/2014/main" id="{7E1027E5-C063-36D7-1F3A-FFC0A68024B0}"/>
                </a:ext>
              </a:extLst>
            </p:cNvPr>
            <p:cNvSpPr txBox="1"/>
            <p:nvPr/>
          </p:nvSpPr>
          <p:spPr>
            <a:xfrm>
              <a:off x="855861" y="2578210"/>
              <a:ext cx="2803264" cy="36933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spcAft>
                  <a:spcPts val="200"/>
                </a:spcAft>
                <a:buClr>
                  <a:schemeClr val="accent2"/>
                </a:buClr>
              </a:pPr>
              <a:r>
                <a:rPr lang="en-IN" sz="1200" dirty="0">
                  <a:solidFill>
                    <a:schemeClr val="tx1"/>
                  </a:solidFill>
                </a:rPr>
                <a:t>BMI &gt;25 kg/m</a:t>
              </a:r>
              <a:r>
                <a:rPr lang="en-IN" sz="1200" baseline="30000" dirty="0">
                  <a:solidFill>
                    <a:schemeClr val="tx1"/>
                  </a:solidFill>
                </a:rPr>
                <a:t>2</a:t>
              </a:r>
              <a:r>
                <a:rPr lang="en-IN" sz="1200" dirty="0">
                  <a:solidFill>
                    <a:schemeClr val="tx1"/>
                  </a:solidFill>
                </a:rPr>
                <a:t> </a:t>
              </a:r>
              <a:r>
                <a:rPr lang="en-IN" sz="1200" b="1" dirty="0">
                  <a:solidFill>
                    <a:schemeClr val="tx1"/>
                  </a:solidFill>
                </a:rPr>
                <a:t>OR</a:t>
              </a:r>
              <a:r>
                <a:rPr lang="en-IN" sz="1200" dirty="0">
                  <a:solidFill>
                    <a:schemeClr val="tx1"/>
                  </a:solidFill>
                </a:rPr>
                <a:t> waist circumference &gt;94 cm/80 cm</a:t>
              </a:r>
            </a:p>
          </p:txBody>
        </p:sp>
        <p:grpSp>
          <p:nvGrpSpPr>
            <p:cNvPr id="453" name="Group 452">
              <a:extLst>
                <a:ext uri="{FF2B5EF4-FFF2-40B4-BE49-F238E27FC236}">
                  <a16:creationId xmlns:a16="http://schemas.microsoft.com/office/drawing/2014/main" id="{FD472E6E-DE8D-458A-8F85-B31AC18CFD72}"/>
                </a:ext>
              </a:extLst>
            </p:cNvPr>
            <p:cNvGrpSpPr/>
            <p:nvPr/>
          </p:nvGrpSpPr>
          <p:grpSpPr>
            <a:xfrm>
              <a:off x="246888" y="2511416"/>
              <a:ext cx="502920" cy="502920"/>
              <a:chOff x="246888" y="2477888"/>
              <a:chExt cx="502920" cy="502920"/>
            </a:xfrm>
          </p:grpSpPr>
          <p:sp>
            <p:nvSpPr>
              <p:cNvPr id="34" name="Graphic 153">
                <a:extLst>
                  <a:ext uri="{FF2B5EF4-FFF2-40B4-BE49-F238E27FC236}">
                    <a16:creationId xmlns:a16="http://schemas.microsoft.com/office/drawing/2014/main" id="{EEAAB2E2-4FC9-B525-AACE-1A5F2F17C7F1}"/>
                  </a:ext>
                </a:extLst>
              </p:cNvPr>
              <p:cNvSpPr/>
              <p:nvPr/>
            </p:nvSpPr>
            <p:spPr>
              <a:xfrm>
                <a:off x="246888" y="2477888"/>
                <a:ext cx="502920" cy="50292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96000" tIns="36000" rIns="0" bIns="36000"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50" name="Graphic 49">
                <a:extLst>
                  <a:ext uri="{FF2B5EF4-FFF2-40B4-BE49-F238E27FC236}">
                    <a16:creationId xmlns:a16="http://schemas.microsoft.com/office/drawing/2014/main" id="{5CFE3A54-D3A4-F873-588C-CB3CAB4025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0"/>
                  </a:ext>
                </a:extLst>
              </a:blip>
              <a:stretch>
                <a:fillRect/>
              </a:stretch>
            </p:blipFill>
            <p:spPr>
              <a:xfrm>
                <a:off x="371310" y="2602311"/>
                <a:ext cx="254075" cy="254075"/>
              </a:xfrm>
              <a:prstGeom prst="rect">
                <a:avLst/>
              </a:prstGeom>
            </p:spPr>
          </p:pic>
        </p:grpSp>
        <p:sp>
          <p:nvSpPr>
            <p:cNvPr id="489" name="TextBox 488">
              <a:extLst>
                <a:ext uri="{FF2B5EF4-FFF2-40B4-BE49-F238E27FC236}">
                  <a16:creationId xmlns:a16="http://schemas.microsoft.com/office/drawing/2014/main" id="{698B37CB-A27D-B192-87FF-DE323A1F3051}"/>
                </a:ext>
              </a:extLst>
            </p:cNvPr>
            <p:cNvSpPr txBox="1"/>
            <p:nvPr/>
          </p:nvSpPr>
          <p:spPr>
            <a:xfrm>
              <a:off x="4591195" y="2578210"/>
              <a:ext cx="2724005" cy="36933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>
                <a:spcAft>
                  <a:spcPts val="200"/>
                </a:spcAft>
                <a:buClr>
                  <a:schemeClr val="accent2"/>
                </a:buClr>
              </a:pPr>
              <a:r>
                <a:rPr lang="en-IN" sz="1200" dirty="0">
                  <a:solidFill>
                    <a:schemeClr val="tx1"/>
                  </a:solidFill>
                </a:rPr>
                <a:t>Fasting glucose level &gt;100 mg/dL </a:t>
              </a:r>
              <a:r>
                <a:rPr lang="en-IN" sz="1200" b="1" dirty="0">
                  <a:solidFill>
                    <a:schemeClr val="tx1"/>
                  </a:solidFill>
                </a:rPr>
                <a:t>OR</a:t>
              </a:r>
              <a:r>
                <a:rPr lang="en-IN" sz="1200" dirty="0">
                  <a:solidFill>
                    <a:schemeClr val="tx1"/>
                  </a:solidFill>
                </a:rPr>
                <a:t> &gt;140 mg/dL at 2 hr in OGTT</a:t>
              </a:r>
            </a:p>
          </p:txBody>
        </p:sp>
        <p:sp>
          <p:nvSpPr>
            <p:cNvPr id="40" name="Graphic 153">
              <a:extLst>
                <a:ext uri="{FF2B5EF4-FFF2-40B4-BE49-F238E27FC236}">
                  <a16:creationId xmlns:a16="http://schemas.microsoft.com/office/drawing/2014/main" id="{0CD987DE-04FB-97D5-3D35-DB8BA87C7AEE}"/>
                </a:ext>
              </a:extLst>
            </p:cNvPr>
            <p:cNvSpPr/>
            <p:nvPr/>
          </p:nvSpPr>
          <p:spPr>
            <a:xfrm>
              <a:off x="3965448" y="2511416"/>
              <a:ext cx="502920" cy="5029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6000" tIns="36000" rIns="0" bIns="36000" rtlCol="0" anchor="ctr"/>
            <a:lstStyle/>
            <a:p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B08B030C-F0A1-6946-8354-893D16C05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4055490" y="2619366"/>
              <a:ext cx="269495" cy="269495"/>
            </a:xfrm>
            <a:prstGeom prst="rect">
              <a:avLst/>
            </a:prstGeom>
          </p:spPr>
        </p:pic>
      </p:grpSp>
      <p:sp>
        <p:nvSpPr>
          <p:cNvPr id="495" name="TextBox 494">
            <a:extLst>
              <a:ext uri="{FF2B5EF4-FFF2-40B4-BE49-F238E27FC236}">
                <a16:creationId xmlns:a16="http://schemas.microsoft.com/office/drawing/2014/main" id="{BE535D3C-FDBD-9997-D4E1-E3331759F529}"/>
              </a:ext>
            </a:extLst>
          </p:cNvPr>
          <p:cNvSpPr txBox="1"/>
          <p:nvPr/>
        </p:nvSpPr>
        <p:spPr>
          <a:xfrm>
            <a:off x="1562100" y="10185374"/>
            <a:ext cx="5818188" cy="47415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endParaRPr kumimoji="0" lang="en-IN" sz="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Verdana" panose="020B0604030504040204" pitchFamily="34" charset="0"/>
              <a:cs typeface="+mn-cs"/>
            </a:endParaRPr>
          </a:p>
          <a:p>
            <a:endParaRPr lang="en-IN" sz="600" dirty="0">
              <a:latin typeface="+mj-lt"/>
              <a:ea typeface="Verdana" panose="020B0604030504040204" pitchFamily="34" charset="0"/>
            </a:endParaRPr>
          </a:p>
          <a:p>
            <a:endParaRPr kumimoji="0" lang="en-IN" sz="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Verdana" panose="020B0604030504040204" pitchFamily="34" charset="0"/>
              <a:cs typeface="+mn-cs"/>
            </a:endParaRPr>
          </a:p>
          <a:p>
            <a:endParaRPr lang="en-IN" sz="600" dirty="0">
              <a:latin typeface="+mj-lt"/>
              <a:ea typeface="Verdana" panose="020B0604030504040204" pitchFamily="34" charset="0"/>
            </a:endParaRPr>
          </a:p>
          <a:p>
            <a:endParaRPr kumimoji="0" lang="en-IN" sz="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Verdana" panose="020B0604030504040204" pitchFamily="34" charset="0"/>
              <a:cs typeface="+mn-cs"/>
            </a:endParaRPr>
          </a:p>
          <a:p>
            <a:endParaRPr lang="en-IN" sz="600" dirty="0">
              <a:latin typeface="+mj-lt"/>
              <a:ea typeface="Verdana" panose="020B0604030504040204" pitchFamily="34" charset="0"/>
            </a:endParaRPr>
          </a:p>
          <a:p>
            <a:r>
              <a:rPr lang="en-IN" sz="600" dirty="0">
                <a:latin typeface="+mj-lt"/>
              </a:rPr>
              <a:t>1. 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EASL</a:t>
            </a:r>
            <a:r>
              <a:rPr lang="en-US" sz="600" baseline="30000" dirty="0">
                <a:latin typeface="+mj-lt"/>
                <a:ea typeface="Verdana" panose="020B0604030504040204" pitchFamily="34" charset="0"/>
              </a:rPr>
              <a:t>TM 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The home of hepatology. Available at</a:t>
            </a:r>
            <a:r>
              <a:rPr lang="en-US" sz="600" dirty="0">
                <a:latin typeface="+mj-lt"/>
                <a:ea typeface="Verdana" panose="020B0604030504040204" pitchFamily="34" charset="0"/>
                <a:hlinkClick r:id="rId33"/>
              </a:rPr>
              <a:t>https://easl.eu/news/new_fatty_liver_disease_nomenclature-2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; </a:t>
            </a:r>
            <a:r>
              <a:rPr lang="en-IN" sz="600" dirty="0">
                <a:latin typeface="+mj-lt"/>
              </a:rPr>
              <a:t>2. 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AASLD. Available at </a:t>
            </a:r>
            <a:r>
              <a:rPr lang="en-US" sz="600" dirty="0">
                <a:latin typeface="+mj-lt"/>
                <a:ea typeface="Verdana" panose="020B0604030504040204" pitchFamily="34" charset="0"/>
                <a:hlinkClick r:id="rId34"/>
              </a:rPr>
              <a:t>https://www.aasld.org/new-masld-nomenclature</a:t>
            </a:r>
            <a:r>
              <a:rPr lang="en-IN" sz="600" dirty="0">
                <a:latin typeface="+mj-lt"/>
              </a:rPr>
              <a:t>; 3. </a:t>
            </a: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Budd J, et al. </a:t>
            </a:r>
            <a:r>
              <a:rPr lang="en-US" sz="600" i="1" dirty="0">
                <a:latin typeface="Verdana" panose="020B0604030504040204" pitchFamily="34" charset="0"/>
                <a:ea typeface="Verdana" panose="020B0604030504040204" pitchFamily="34" charset="0"/>
              </a:rPr>
              <a:t>Current Diabetes Reports</a:t>
            </a: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 2020;20:59; </a:t>
            </a:r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4. Simon TG, et al. </a:t>
            </a:r>
            <a:r>
              <a:rPr lang="en-GB" sz="600" i="1" dirty="0">
                <a:latin typeface="Verdana" panose="020B0604030504040204" pitchFamily="34" charset="0"/>
                <a:ea typeface="Verdana" panose="020B0604030504040204" pitchFamily="34" charset="0"/>
              </a:rPr>
              <a:t>Gut</a:t>
            </a:r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 2021;70:1375-1382;</a:t>
            </a:r>
            <a:r>
              <a:rPr lang="en-IN" sz="600" dirty="0">
                <a:latin typeface="+mj-lt"/>
                <a:ea typeface="Verdana" panose="020B0604030504040204" pitchFamily="34" charset="0"/>
              </a:rPr>
              <a:t> 5</a:t>
            </a:r>
            <a:r>
              <a:rPr lang="en-IN" sz="600" b="0" i="0" dirty="0">
                <a:effectLst/>
                <a:latin typeface="+mj-lt"/>
              </a:rPr>
              <a:t>. </a:t>
            </a:r>
            <a:r>
              <a:rPr lang="en-US" sz="600" dirty="0" err="1">
                <a:latin typeface="+mj-lt"/>
                <a:ea typeface="Verdana" panose="020B0604030504040204" pitchFamily="34" charset="0"/>
              </a:rPr>
              <a:t>Lomonaco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 R, et al. </a:t>
            </a:r>
            <a:r>
              <a:rPr lang="en-US" sz="600" i="1" dirty="0" err="1">
                <a:latin typeface="+mj-lt"/>
                <a:ea typeface="Verdana" panose="020B0604030504040204" pitchFamily="34" charset="0"/>
              </a:rPr>
              <a:t>Ther</a:t>
            </a:r>
            <a:r>
              <a:rPr lang="en-US" sz="600" i="1" dirty="0">
                <a:latin typeface="+mj-lt"/>
                <a:ea typeface="Verdana" panose="020B0604030504040204" pitchFamily="34" charset="0"/>
              </a:rPr>
              <a:t> Adv </a:t>
            </a:r>
            <a:r>
              <a:rPr lang="en-US" sz="600" i="1" dirty="0" err="1">
                <a:latin typeface="+mj-lt"/>
                <a:ea typeface="Verdana" panose="020B0604030504040204" pitchFamily="34" charset="0"/>
              </a:rPr>
              <a:t>Metab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. 2011;2:211-225; 6. </a:t>
            </a:r>
            <a:r>
              <a:rPr lang="en-US" sz="600" dirty="0" err="1">
                <a:latin typeface="+mj-lt"/>
                <a:ea typeface="Verdana" panose="020B0604030504040204" pitchFamily="34" charset="0"/>
              </a:rPr>
              <a:t>Manikat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 R and Nguyen MH. </a:t>
            </a:r>
            <a:r>
              <a:rPr lang="en-US" sz="600" i="1" dirty="0">
                <a:latin typeface="+mj-lt"/>
                <a:ea typeface="Verdana" panose="020B0604030504040204" pitchFamily="34" charset="0"/>
              </a:rPr>
              <a:t>Clin Mol Hepatol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 2023;29(Suppl):s86–s102; 7. </a:t>
            </a:r>
            <a:r>
              <a:rPr lang="nl-NL" sz="600" dirty="0">
                <a:latin typeface="+mj-lt"/>
                <a:ea typeface="Verdana" panose="020B0604030504040204" pitchFamily="34" charset="0"/>
              </a:rPr>
              <a:t>Maev IV et al. </a:t>
            </a:r>
            <a:r>
              <a:rPr lang="nl-NL" sz="600" i="1" dirty="0">
                <a:latin typeface="+mj-lt"/>
                <a:ea typeface="Verdana" panose="020B0604030504040204" pitchFamily="34" charset="0"/>
              </a:rPr>
              <a:t>BMJ Open Gastroenterol</a:t>
            </a:r>
            <a:r>
              <a:rPr lang="nl-NL" sz="600" dirty="0">
                <a:latin typeface="+mj-lt"/>
                <a:ea typeface="Verdana" panose="020B0604030504040204" pitchFamily="34" charset="0"/>
              </a:rPr>
              <a:t> 2020;7(1):e000368.</a:t>
            </a:r>
          </a:p>
          <a:p>
            <a:r>
              <a:rPr kumimoji="0" lang="en-IN" sz="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Verdana" panose="020B0604030504040204" pitchFamily="34" charset="0"/>
                <a:cs typeface="+mn-cs"/>
              </a:rPr>
              <a:t>ACEi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Verdana" panose="020B0604030504040204" pitchFamily="34" charset="0"/>
                <a:cs typeface="+mn-cs"/>
              </a:rPr>
              <a:t>, angiotensin-converting enzyme inhibitors; </a:t>
            </a:r>
            <a:r>
              <a:rPr lang="en-US" sz="600" dirty="0">
                <a:latin typeface="+mj-lt"/>
                <a:ea typeface="Verdana" panose="020B0604030504040204" pitchFamily="34" charset="0"/>
              </a:rPr>
              <a:t>BMI, body mass index;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Verdana" panose="020B0604030504040204" pitchFamily="34" charset="0"/>
                <a:cs typeface="+mn-cs"/>
              </a:rPr>
              <a:t>CVD, cardiovascular disease; GLP-1RA, Glucagon like peptide-1 receptor agonist; HCC, hepatocellular carcinoma; HDL, high density lipoprotein; HDL-C, HDL- cholesterol; MAFLD, metabolic dysfunction-associated fatty liver disease; </a:t>
            </a:r>
            <a:r>
              <a:rPr lang="en-IN" sz="600" dirty="0">
                <a:latin typeface="+mj-lt"/>
                <a:ea typeface="Verdana" panose="020B0604030504040204" pitchFamily="34" charset="0"/>
              </a:rPr>
              <a:t>MASH, metabolic dysfunction-associated steatohepatitis;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Verdana" panose="020B0604030504040204" pitchFamily="34" charset="0"/>
                <a:cs typeface="+mn-cs"/>
              </a:rPr>
              <a:t> </a:t>
            </a:r>
            <a:r>
              <a:rPr lang="en-IN" sz="600" dirty="0">
                <a:latin typeface="+mj-lt"/>
                <a:ea typeface="Verdana" panose="020B0604030504040204" pitchFamily="34" charset="0"/>
              </a:rPr>
              <a:t>MASLD, metabolic dysfunction-associated </a:t>
            </a:r>
            <a:r>
              <a:rPr lang="en-IN" sz="600" dirty="0" err="1">
                <a:latin typeface="+mj-lt"/>
                <a:ea typeface="Verdana" panose="020B0604030504040204" pitchFamily="34" charset="0"/>
              </a:rPr>
              <a:t>steatotic</a:t>
            </a:r>
            <a:r>
              <a:rPr lang="en-IN" sz="600" dirty="0">
                <a:latin typeface="+mj-lt"/>
                <a:ea typeface="Verdana" panose="020B0604030504040204" pitchFamily="34" charset="0"/>
              </a:rPr>
              <a:t> liver disease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Verdana" panose="020B0604030504040204" pitchFamily="34" charset="0"/>
                <a:cs typeface="+mn-cs"/>
              </a:rPr>
              <a:t>; </a:t>
            </a:r>
            <a:r>
              <a:rPr kumimoji="0" lang="en-IN" sz="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Verdana" panose="020B0604030504040204" pitchFamily="34" charset="0"/>
                <a:cs typeface="+mn-cs"/>
              </a:rPr>
              <a:t>MetS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Verdana" panose="020B0604030504040204" pitchFamily="34" charset="0"/>
                <a:cs typeface="+mn-cs"/>
              </a:rPr>
              <a:t>, metabolic syndrome; NAFLD, non-alcoholic fatty liver disease; OGTT, oral glucose tolerance testing; SGLT2i; sodium-glucose co-transporter-2 inhibitor; T2DM, type-2 diabetes mellitus; TG, triglyceride. </a:t>
            </a:r>
          </a:p>
        </p:txBody>
      </p:sp>
    </p:spTree>
    <p:extLst>
      <p:ext uri="{BB962C8B-B14F-4D97-AF65-F5344CB8AC3E}">
        <p14:creationId xmlns:p14="http://schemas.microsoft.com/office/powerpoint/2010/main" val="3532153492"/>
      </p:ext>
    </p:extLst>
  </p:cSld>
  <p:clrMapOvr>
    <a:masterClrMapping/>
  </p:clrMapOvr>
</p:sld>
</file>

<file path=ppt/theme/theme1.xml><?xml version="1.0" encoding="utf-8"?>
<a:theme xmlns:a="http://schemas.openxmlformats.org/drawingml/2006/main" name="Sanofi_Dark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3.xml><?xml version="1.0" encoding="utf-8"?>
<a:theme xmlns:a="http://schemas.openxmlformats.org/drawingml/2006/main" name="1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4.xml><?xml version="1.0" encoding="utf-8"?>
<a:theme xmlns:a="http://schemas.openxmlformats.org/drawingml/2006/main" name="2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7B58BE-5C3A-4840-A409-4EB32649CC53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cb394913-660e-41e9-9f09-b3173fdbf396"/>
    <ds:schemaRef ds:uri="http://schemas.microsoft.com/office/2006/documentManagement/types"/>
    <ds:schemaRef ds:uri="4a615a75-1d40-4834-a16a-462b4b5926d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9204F69-F8C9-4A16-8A3C-85D6F5F3ACC2}"/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landscape V3.1 230728</Template>
  <TotalTime>0</TotalTime>
  <Words>505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Georgia</vt:lpstr>
      <vt:lpstr>Verdana</vt:lpstr>
      <vt:lpstr>Sanofi_Dark</vt:lpstr>
      <vt:lpstr>Sanofi_White</vt:lpstr>
      <vt:lpstr>1_Sanofi_White</vt:lpstr>
      <vt:lpstr>2_Sanofi_White</vt:lpstr>
      <vt:lpstr>Metabolic Comorbidities Unmasked:  Redefining MASLD/MASH Impact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Ambrose, Jobin /IN</dc:creator>
  <cp:lastModifiedBy>Sotos, Francesc /DE</cp:lastModifiedBy>
  <cp:revision>16</cp:revision>
  <dcterms:created xsi:type="dcterms:W3CDTF">2024-05-23T03:54:35Z</dcterms:created>
  <dcterms:modified xsi:type="dcterms:W3CDTF">2024-11-04T09:08:21Z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2024-01-17T14:59:11Z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2f2da002-a8a4-488d-a0fb-7f922f411c3d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